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1" r:id="rId5"/>
    <p:sldId id="260" r:id="rId6"/>
    <p:sldId id="278" r:id="rId7"/>
    <p:sldId id="262" r:id="rId8"/>
    <p:sldId id="263" r:id="rId9"/>
    <p:sldId id="265" r:id="rId10"/>
    <p:sldId id="264" r:id="rId11"/>
    <p:sldId id="268" r:id="rId12"/>
    <p:sldId id="266" r:id="rId13"/>
    <p:sldId id="282" r:id="rId14"/>
    <p:sldId id="281" r:id="rId15"/>
    <p:sldId id="306" r:id="rId16"/>
    <p:sldId id="307" r:id="rId17"/>
    <p:sldId id="305" r:id="rId18"/>
    <p:sldId id="269" r:id="rId19"/>
    <p:sldId id="294" r:id="rId20"/>
    <p:sldId id="308" r:id="rId21"/>
    <p:sldId id="314" r:id="rId22"/>
    <p:sldId id="313" r:id="rId23"/>
    <p:sldId id="312" r:id="rId24"/>
    <p:sldId id="311" r:id="rId25"/>
    <p:sldId id="310" r:id="rId26"/>
    <p:sldId id="309" r:id="rId27"/>
    <p:sldId id="270" r:id="rId28"/>
    <p:sldId id="315" r:id="rId29"/>
    <p:sldId id="316" r:id="rId30"/>
    <p:sldId id="317" r:id="rId31"/>
    <p:sldId id="272" r:id="rId32"/>
    <p:sldId id="300" r:id="rId33"/>
    <p:sldId id="274" r:id="rId34"/>
    <p:sldId id="273" r:id="rId35"/>
    <p:sldId id="301" r:id="rId36"/>
    <p:sldId id="319" r:id="rId37"/>
    <p:sldId id="320" r:id="rId38"/>
    <p:sldId id="318" r:id="rId39"/>
    <p:sldId id="277" r:id="rId40"/>
    <p:sldId id="276" r:id="rId41"/>
    <p:sldId id="275"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1"/>
    <a:srgbClr val="00373E"/>
    <a:srgbClr val="CED9E5"/>
    <a:srgbClr val="6AB650"/>
    <a:srgbClr val="009CB4"/>
    <a:srgbClr val="F07814"/>
    <a:srgbClr val="E89E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6837" autoAdjust="0"/>
  </p:normalViewPr>
  <p:slideViewPr>
    <p:cSldViewPr snapToGrid="0">
      <p:cViewPr varScale="1">
        <p:scale>
          <a:sx n="48" d="100"/>
          <a:sy n="48" d="100"/>
        </p:scale>
        <p:origin x="97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16-11-2019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a:t>
            </a:r>
          </a:p>
        </p:txBody>
      </p:sp>
      <p:sp>
        <p:nvSpPr>
          <p:cNvPr id="7" name="Tijdelijke aanduiding voor datum 3">
            <a:extLst>
              <a:ext uri="{FF2B5EF4-FFF2-40B4-BE49-F238E27FC236}">
                <a16:creationId xmlns:a16="http://schemas.microsoft.com/office/drawing/2014/main" id="{C15575DC-ED15-4E38-886A-4F789D670BF3}"/>
              </a:ext>
            </a:extLst>
          </p:cNvPr>
          <p:cNvSpPr>
            <a:spLocks noGrp="1"/>
          </p:cNvSpPr>
          <p:nvPr>
            <p:ph type="dt" sz="half" idx="12"/>
          </p:nvPr>
        </p:nvSpPr>
        <p:spPr>
          <a:xfrm>
            <a:off x="9198356" y="6381747"/>
            <a:ext cx="2320544" cy="365125"/>
          </a:xfrm>
          <a:prstGeom prst="rect">
            <a:avLst/>
          </a:prstGeom>
        </p:spPr>
        <p:txBody>
          <a:bodyPr/>
          <a:lstStyle>
            <a:lvl1pPr algn="r">
              <a:lnSpc>
                <a:spcPct val="150000"/>
              </a:lnSpc>
              <a:defRPr sz="1250"/>
            </a:lvl1pPr>
          </a:lstStyle>
          <a:p>
            <a:fld id="{00EC71FA-2A02-4E65-A575-D57A887D6E21}" type="datetime1">
              <a:rPr lang="nl-NL" smtClean="0"/>
              <a:t>16-11-2019</a:t>
            </a:fld>
            <a:endParaRPr lang="nl-NL" dirty="0"/>
          </a:p>
        </p:txBody>
      </p:sp>
      <p:sp>
        <p:nvSpPr>
          <p:cNvPr id="8" name="Tijdelijke aanduiding voor dianummer 5">
            <a:extLst>
              <a:ext uri="{FF2B5EF4-FFF2-40B4-BE49-F238E27FC236}">
                <a16:creationId xmlns:a16="http://schemas.microsoft.com/office/drawing/2014/main" id="{23737BA2-AE8A-4D39-A6BC-7221A8AF1A41}"/>
              </a:ext>
            </a:extLst>
          </p:cNvPr>
          <p:cNvSpPr>
            <a:spLocks noGrp="1"/>
          </p:cNvSpPr>
          <p:nvPr>
            <p:ph type="sldNum" sz="quarter" idx="4"/>
          </p:nvPr>
        </p:nvSpPr>
        <p:spPr>
          <a:xfrm>
            <a:off x="11518900" y="6381748"/>
            <a:ext cx="557784" cy="365125"/>
          </a:xfrm>
          <a:prstGeom prst="rect">
            <a:avLst/>
          </a:prstGeom>
        </p:spPr>
        <p:txBody>
          <a:bodyPr/>
          <a:lstStyle>
            <a:lvl1pPr algn="ctr">
              <a:lnSpc>
                <a:spcPct val="150000"/>
              </a:lnSpc>
              <a:defRPr sz="1250"/>
            </a:lvl1pPr>
          </a:lstStyle>
          <a:p>
            <a:fld id="{55A188FA-AAFE-4713-8BE1-64CAD04AEEC4}" type="slidenum">
              <a:rPr lang="nl-NL" smtClean="0"/>
              <a:pPr/>
              <a:t>‹#›</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a:t>
            </a:r>
          </a:p>
        </p:txBody>
      </p:sp>
      <p:sp>
        <p:nvSpPr>
          <p:cNvPr id="5" name="Tijdelijke aanduiding voor datum 3">
            <a:extLst>
              <a:ext uri="{FF2B5EF4-FFF2-40B4-BE49-F238E27FC236}">
                <a16:creationId xmlns:a16="http://schemas.microsoft.com/office/drawing/2014/main" id="{09F21871-2C4B-4827-8E5F-394F2CCD6C6C}"/>
              </a:ext>
            </a:extLst>
          </p:cNvPr>
          <p:cNvSpPr>
            <a:spLocks noGrp="1"/>
          </p:cNvSpPr>
          <p:nvPr>
            <p:ph type="dt" sz="half" idx="12"/>
          </p:nvPr>
        </p:nvSpPr>
        <p:spPr>
          <a:xfrm>
            <a:off x="9198356" y="6381747"/>
            <a:ext cx="2320544" cy="365125"/>
          </a:xfrm>
          <a:prstGeom prst="rect">
            <a:avLst/>
          </a:prstGeom>
        </p:spPr>
        <p:txBody>
          <a:bodyPr/>
          <a:lstStyle>
            <a:lvl1pPr algn="r">
              <a:lnSpc>
                <a:spcPct val="150000"/>
              </a:lnSpc>
              <a:defRPr sz="1250"/>
            </a:lvl1pPr>
          </a:lstStyle>
          <a:p>
            <a:fld id="{9DDBCBC5-C9FB-4C61-BBB6-8DFB13B2936C}" type="datetime1">
              <a:rPr lang="nl-NL" smtClean="0"/>
              <a:t>16-11-2019</a:t>
            </a:fld>
            <a:endParaRPr lang="nl-NL" dirty="0"/>
          </a:p>
        </p:txBody>
      </p:sp>
      <p:sp>
        <p:nvSpPr>
          <p:cNvPr id="7" name="Tijdelijke aanduiding voor dianummer 5">
            <a:extLst>
              <a:ext uri="{FF2B5EF4-FFF2-40B4-BE49-F238E27FC236}">
                <a16:creationId xmlns:a16="http://schemas.microsoft.com/office/drawing/2014/main" id="{4EB25723-929A-43E6-A3F1-572907CB7BC9}"/>
              </a:ext>
            </a:extLst>
          </p:cNvPr>
          <p:cNvSpPr>
            <a:spLocks noGrp="1"/>
          </p:cNvSpPr>
          <p:nvPr>
            <p:ph type="sldNum" sz="quarter" idx="4"/>
          </p:nvPr>
        </p:nvSpPr>
        <p:spPr>
          <a:xfrm>
            <a:off x="11518900" y="6381748"/>
            <a:ext cx="557784" cy="365125"/>
          </a:xfrm>
          <a:prstGeom prst="rect">
            <a:avLst/>
          </a:prstGeom>
        </p:spPr>
        <p:txBody>
          <a:bodyPr/>
          <a:lstStyle>
            <a:lvl1pPr algn="ctr">
              <a:lnSpc>
                <a:spcPct val="150000"/>
              </a:lnSpc>
              <a:defRPr sz="1250"/>
            </a:lvl1pPr>
          </a:lstStyle>
          <a:p>
            <a:fld id="{55A188FA-AAFE-4713-8BE1-64CAD04AEEC4}" type="slidenum">
              <a:rPr lang="nl-NL" smtClean="0"/>
              <a:pPr/>
              <a:t>‹#›</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x ruim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3"/>
            <a:ext cx="10766044" cy="737944"/>
          </a:xfrm>
        </p:spPr>
        <p:txBody>
          <a:bodyPr>
            <a:noAutofit/>
          </a:bodyPr>
          <a:lstStyle>
            <a:lvl1pPr>
              <a:defRPr>
                <a:solidFill>
                  <a:srgbClr val="009CB4"/>
                </a:solidFill>
              </a:defRPr>
            </a:lvl1pPr>
          </a:lstStyle>
          <a:p>
            <a:r>
              <a:rPr lang="nl-NL" dirty="0"/>
              <a:t>Hier de titel</a:t>
            </a:r>
          </a:p>
        </p:txBody>
      </p:sp>
      <p:sp>
        <p:nvSpPr>
          <p:cNvPr id="3" name="Rechthoek 2">
            <a:extLst>
              <a:ext uri="{FF2B5EF4-FFF2-40B4-BE49-F238E27FC236}">
                <a16:creationId xmlns:a16="http://schemas.microsoft.com/office/drawing/2014/main" id="{6D7A1492-A3E8-4749-B2A0-E346C7C6DE28}"/>
              </a:ext>
            </a:extLst>
          </p:cNvPr>
          <p:cNvSpPr/>
          <p:nvPr userDrawn="1"/>
        </p:nvSpPr>
        <p:spPr>
          <a:xfrm>
            <a:off x="0" y="5805055"/>
            <a:ext cx="12192000" cy="1052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1838037"/>
            <a:ext cx="10744200" cy="4858327"/>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Tree>
    <p:extLst>
      <p:ext uri="{BB962C8B-B14F-4D97-AF65-F5344CB8AC3E}">
        <p14:creationId xmlns:p14="http://schemas.microsoft.com/office/powerpoint/2010/main" val="63104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7" name="Tijdelijke aanduiding voor datum 3">
            <a:extLst>
              <a:ext uri="{FF2B5EF4-FFF2-40B4-BE49-F238E27FC236}">
                <a16:creationId xmlns:a16="http://schemas.microsoft.com/office/drawing/2014/main" id="{2AED1A0A-07D8-495E-9522-D425C468F38F}"/>
              </a:ext>
            </a:extLst>
          </p:cNvPr>
          <p:cNvSpPr>
            <a:spLocks noGrp="1"/>
          </p:cNvSpPr>
          <p:nvPr>
            <p:ph type="dt" sz="half" idx="2"/>
          </p:nvPr>
        </p:nvSpPr>
        <p:spPr>
          <a:xfrm>
            <a:off x="9198356" y="6381747"/>
            <a:ext cx="2320544" cy="365125"/>
          </a:xfrm>
          <a:prstGeom prst="rect">
            <a:avLst/>
          </a:prstGeom>
        </p:spPr>
        <p:txBody>
          <a:bodyPr/>
          <a:lstStyle>
            <a:lvl1pPr algn="r">
              <a:lnSpc>
                <a:spcPct val="150000"/>
              </a:lnSpc>
              <a:defRPr sz="1250"/>
            </a:lvl1pPr>
          </a:lstStyle>
          <a:p>
            <a:fld id="{BA0A9952-4EF5-4FC4-9788-63D6502D62AF}" type="datetime1">
              <a:rPr lang="nl-NL" smtClean="0"/>
              <a:t>16-11-2019</a:t>
            </a:fld>
            <a:endParaRPr lang="nl-NL" dirty="0"/>
          </a:p>
        </p:txBody>
      </p:sp>
      <p:sp>
        <p:nvSpPr>
          <p:cNvPr id="8" name="Tijdelijke aanduiding voor dianummer 5">
            <a:extLst>
              <a:ext uri="{FF2B5EF4-FFF2-40B4-BE49-F238E27FC236}">
                <a16:creationId xmlns:a16="http://schemas.microsoft.com/office/drawing/2014/main" id="{56A2208F-1FFB-46CF-9EB8-972D0B70C611}"/>
              </a:ext>
            </a:extLst>
          </p:cNvPr>
          <p:cNvSpPr>
            <a:spLocks noGrp="1"/>
          </p:cNvSpPr>
          <p:nvPr>
            <p:ph type="sldNum" sz="quarter" idx="4"/>
          </p:nvPr>
        </p:nvSpPr>
        <p:spPr>
          <a:xfrm>
            <a:off x="11518900" y="6381748"/>
            <a:ext cx="557784" cy="365125"/>
          </a:xfrm>
          <a:prstGeom prst="rect">
            <a:avLst/>
          </a:prstGeom>
        </p:spPr>
        <p:txBody>
          <a:bodyPr/>
          <a:lstStyle>
            <a:lvl1pPr algn="ctr">
              <a:lnSpc>
                <a:spcPct val="150000"/>
              </a:lnSpc>
              <a:defRPr sz="1250"/>
            </a:lvl1pPr>
          </a:lstStyle>
          <a:p>
            <a:fld id="{55A188FA-AAFE-4713-8BE1-64CAD04AEEC4}" type="slidenum">
              <a:rPr lang="nl-NL" smtClean="0"/>
              <a:pPr/>
              <a:t>‹#›</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datum 3">
            <a:extLst>
              <a:ext uri="{FF2B5EF4-FFF2-40B4-BE49-F238E27FC236}">
                <a16:creationId xmlns:a16="http://schemas.microsoft.com/office/drawing/2014/main" id="{D18E1ED1-2108-411F-BF16-A88D5A9484B5}"/>
              </a:ext>
            </a:extLst>
          </p:cNvPr>
          <p:cNvSpPr>
            <a:spLocks noGrp="1"/>
          </p:cNvSpPr>
          <p:nvPr>
            <p:ph type="dt" sz="half" idx="2"/>
          </p:nvPr>
        </p:nvSpPr>
        <p:spPr>
          <a:xfrm>
            <a:off x="9198356" y="6381747"/>
            <a:ext cx="2320544" cy="365125"/>
          </a:xfrm>
          <a:prstGeom prst="rect">
            <a:avLst/>
          </a:prstGeom>
        </p:spPr>
        <p:txBody>
          <a:bodyPr/>
          <a:lstStyle>
            <a:lvl1pPr algn="r">
              <a:lnSpc>
                <a:spcPct val="150000"/>
              </a:lnSpc>
              <a:defRPr sz="1250"/>
            </a:lvl1pPr>
          </a:lstStyle>
          <a:p>
            <a:fld id="{D4A30353-DE37-4053-AFEF-C776F202B49A}" type="datetime1">
              <a:rPr lang="nl-NL" smtClean="0"/>
              <a:t>16-11-2019</a:t>
            </a:fld>
            <a:endParaRPr lang="nl-NL" dirty="0"/>
          </a:p>
        </p:txBody>
      </p:sp>
      <p:sp>
        <p:nvSpPr>
          <p:cNvPr id="11" name="Tijdelijke aanduiding voor dianummer 5">
            <a:extLst>
              <a:ext uri="{FF2B5EF4-FFF2-40B4-BE49-F238E27FC236}">
                <a16:creationId xmlns:a16="http://schemas.microsoft.com/office/drawing/2014/main" id="{DEA41A9D-9A00-4D44-88B2-25F4EDAF722A}"/>
              </a:ext>
            </a:extLst>
          </p:cNvPr>
          <p:cNvSpPr>
            <a:spLocks noGrp="1"/>
          </p:cNvSpPr>
          <p:nvPr>
            <p:ph type="sldNum" sz="quarter" idx="4"/>
          </p:nvPr>
        </p:nvSpPr>
        <p:spPr>
          <a:xfrm>
            <a:off x="11518900" y="6381748"/>
            <a:ext cx="557784" cy="365125"/>
          </a:xfrm>
          <a:prstGeom prst="rect">
            <a:avLst/>
          </a:prstGeom>
        </p:spPr>
        <p:txBody>
          <a:bodyPr/>
          <a:lstStyle>
            <a:lvl1pPr algn="ctr">
              <a:lnSpc>
                <a:spcPct val="150000"/>
              </a:lnSpc>
              <a:defRPr sz="1250"/>
            </a:lvl1pPr>
          </a:lstStyle>
          <a:p>
            <a:fld id="{55A188FA-AAFE-4713-8BE1-64CAD04AEEC4}" type="slidenum">
              <a:rPr lang="nl-NL" smtClean="0"/>
              <a:pPr/>
              <a:t>‹#›</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12" name="Tijdelijke aanduiding voor datum 3">
            <a:extLst>
              <a:ext uri="{FF2B5EF4-FFF2-40B4-BE49-F238E27FC236}">
                <a16:creationId xmlns:a16="http://schemas.microsoft.com/office/drawing/2014/main" id="{45585E59-0536-4D3D-8ABA-58E7883D79EE}"/>
              </a:ext>
            </a:extLst>
          </p:cNvPr>
          <p:cNvSpPr>
            <a:spLocks noGrp="1"/>
          </p:cNvSpPr>
          <p:nvPr>
            <p:ph type="dt" sz="half" idx="2"/>
          </p:nvPr>
        </p:nvSpPr>
        <p:spPr>
          <a:xfrm>
            <a:off x="9198356" y="6381747"/>
            <a:ext cx="2320544" cy="365125"/>
          </a:xfrm>
          <a:prstGeom prst="rect">
            <a:avLst/>
          </a:prstGeom>
        </p:spPr>
        <p:txBody>
          <a:bodyPr/>
          <a:lstStyle>
            <a:lvl1pPr algn="r">
              <a:lnSpc>
                <a:spcPct val="150000"/>
              </a:lnSpc>
              <a:defRPr sz="1250"/>
            </a:lvl1pPr>
          </a:lstStyle>
          <a:p>
            <a:fld id="{FBEC2250-805F-464B-BC33-012E652E2025}" type="datetime1">
              <a:rPr lang="nl-NL" smtClean="0"/>
              <a:t>16-11-2019</a:t>
            </a:fld>
            <a:endParaRPr lang="nl-NL" dirty="0"/>
          </a:p>
        </p:txBody>
      </p:sp>
      <p:sp>
        <p:nvSpPr>
          <p:cNvPr id="13" name="Tijdelijke aanduiding voor dianummer 5">
            <a:extLst>
              <a:ext uri="{FF2B5EF4-FFF2-40B4-BE49-F238E27FC236}">
                <a16:creationId xmlns:a16="http://schemas.microsoft.com/office/drawing/2014/main" id="{F3EF1A51-7958-445C-A860-89F2A08F0B02}"/>
              </a:ext>
            </a:extLst>
          </p:cNvPr>
          <p:cNvSpPr>
            <a:spLocks noGrp="1"/>
          </p:cNvSpPr>
          <p:nvPr>
            <p:ph type="sldNum" sz="quarter" idx="4"/>
          </p:nvPr>
        </p:nvSpPr>
        <p:spPr>
          <a:xfrm>
            <a:off x="11518900" y="6381748"/>
            <a:ext cx="557784" cy="365125"/>
          </a:xfrm>
          <a:prstGeom prst="rect">
            <a:avLst/>
          </a:prstGeom>
        </p:spPr>
        <p:txBody>
          <a:bodyPr/>
          <a:lstStyle>
            <a:lvl1pPr algn="ctr">
              <a:lnSpc>
                <a:spcPct val="150000"/>
              </a:lnSpc>
              <a:defRPr sz="1250"/>
            </a:lvl1pPr>
          </a:lstStyle>
          <a:p>
            <a:fld id="{55A188FA-AAFE-4713-8BE1-64CAD04AEEC4}" type="slidenum">
              <a:rPr lang="nl-NL" smtClean="0"/>
              <a:pPr/>
              <a:t>‹#›</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8" name="Tijdelijke aanduiding voor afbeelding 57">
            <a:extLst>
              <a:ext uri="{FF2B5EF4-FFF2-40B4-BE49-F238E27FC236}">
                <a16:creationId xmlns:a16="http://schemas.microsoft.com/office/drawing/2014/main" id="{4F584E51-758C-4BD4-9DFB-B5E1885C616E}"/>
              </a:ext>
            </a:extLst>
          </p:cNvPr>
          <p:cNvSpPr>
            <a:spLocks noGrp="1"/>
          </p:cNvSpPr>
          <p:nvPr>
            <p:ph type="pic" sz="quarter" idx="10"/>
          </p:nvPr>
        </p:nvSpPr>
        <p:spPr>
          <a:xfrm>
            <a:off x="0" y="603738"/>
            <a:ext cx="12192000" cy="6254262"/>
          </a:xfrm>
          <a:custGeom>
            <a:avLst/>
            <a:gdLst>
              <a:gd name="connsiteX0" fmla="*/ 0 w 12192000"/>
              <a:gd name="connsiteY0" fmla="*/ 0 h 6254262"/>
              <a:gd name="connsiteX1" fmla="*/ 4320381 w 12192000"/>
              <a:gd name="connsiteY1" fmla="*/ 0 h 6254262"/>
              <a:gd name="connsiteX2" fmla="*/ 4320381 w 12192000"/>
              <a:gd name="connsiteY2" fmla="*/ 45325 h 6254262"/>
              <a:gd name="connsiteX3" fmla="*/ 4662977 w 12192000"/>
              <a:gd name="connsiteY3" fmla="*/ 388450 h 6254262"/>
              <a:gd name="connsiteX4" fmla="*/ 7535373 w 12192000"/>
              <a:gd name="connsiteY4" fmla="*/ 388450 h 6254262"/>
              <a:gd name="connsiteX5" fmla="*/ 7877969 w 12192000"/>
              <a:gd name="connsiteY5" fmla="*/ 45325 h 6254262"/>
              <a:gd name="connsiteX6" fmla="*/ 7877969 w 12192000"/>
              <a:gd name="connsiteY6" fmla="*/ 0 h 6254262"/>
              <a:gd name="connsiteX7" fmla="*/ 12192000 w 12192000"/>
              <a:gd name="connsiteY7" fmla="*/ 0 h 6254262"/>
              <a:gd name="connsiteX8" fmla="*/ 12192000 w 12192000"/>
              <a:gd name="connsiteY8" fmla="*/ 6254262 h 6254262"/>
              <a:gd name="connsiteX9" fmla="*/ 0 w 12192000"/>
              <a:gd name="connsiteY9" fmla="*/ 6254262 h 62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254262">
                <a:moveTo>
                  <a:pt x="0" y="0"/>
                </a:moveTo>
                <a:lnTo>
                  <a:pt x="4320381" y="0"/>
                </a:lnTo>
                <a:lnTo>
                  <a:pt x="4320381" y="45325"/>
                </a:lnTo>
                <a:cubicBezTo>
                  <a:pt x="4320381" y="234797"/>
                  <a:pt x="4473713" y="388450"/>
                  <a:pt x="4662977" y="388450"/>
                </a:cubicBezTo>
                <a:lnTo>
                  <a:pt x="7535373" y="388450"/>
                </a:lnTo>
                <a:cubicBezTo>
                  <a:pt x="7724637" y="388450"/>
                  <a:pt x="7877969" y="234797"/>
                  <a:pt x="7877969" y="45325"/>
                </a:cubicBezTo>
                <a:lnTo>
                  <a:pt x="7877969" y="0"/>
                </a:lnTo>
                <a:lnTo>
                  <a:pt x="12192000" y="0"/>
                </a:lnTo>
                <a:lnTo>
                  <a:pt x="12192000" y="6254262"/>
                </a:lnTo>
                <a:lnTo>
                  <a:pt x="0" y="6254262"/>
                </a:lnTo>
                <a:close/>
              </a:path>
            </a:pathLst>
          </a:custGeom>
          <a:blipFill>
            <a:blip r:embed="rId2"/>
            <a:stretch>
              <a:fillRect/>
            </a:stretch>
          </a:blipFill>
        </p:spPr>
        <p:txBody>
          <a:bodyPr wrap="square">
            <a:noAutofit/>
          </a:bodyPr>
          <a:lstStyle>
            <a:lvl1pPr marL="0" indent="0">
              <a:buNone/>
              <a:defRPr>
                <a:noFill/>
              </a:defRPr>
            </a:lvl1pPr>
          </a:lstStyle>
          <a:p>
            <a:r>
              <a:rPr lang="nl-NL"/>
              <a:t>Klik op het pictogram als u een afbeelding wilt toevoegen</a:t>
            </a:r>
            <a:endParaRPr lang="nl-NL" dirty="0"/>
          </a:p>
        </p:txBody>
      </p:sp>
      <p:grpSp>
        <p:nvGrpSpPr>
          <p:cNvPr id="3" name="Group 4">
            <a:extLst>
              <a:ext uri="{FF2B5EF4-FFF2-40B4-BE49-F238E27FC236}">
                <a16:creationId xmlns:a16="http://schemas.microsoft.com/office/drawing/2014/main" id="{57D810CC-D12D-42C3-B7D9-35C135FD387E}"/>
              </a:ext>
            </a:extLst>
          </p:cNvPr>
          <p:cNvGrpSpPr>
            <a:grpSpLocks noChangeAspect="1"/>
          </p:cNvGrpSpPr>
          <p:nvPr userDrawn="1"/>
        </p:nvGrpSpPr>
        <p:grpSpPr bwMode="auto">
          <a:xfrm>
            <a:off x="4313238" y="0"/>
            <a:ext cx="3562350" cy="992188"/>
            <a:chOff x="2717" y="0"/>
            <a:chExt cx="2244" cy="625"/>
          </a:xfrm>
        </p:grpSpPr>
        <p:sp>
          <p:nvSpPr>
            <p:cNvPr id="4" name="AutoShape 3">
              <a:extLst>
                <a:ext uri="{FF2B5EF4-FFF2-40B4-BE49-F238E27FC236}">
                  <a16:creationId xmlns:a16="http://schemas.microsoft.com/office/drawing/2014/main" id="{2737CA9E-E612-4AA1-9570-829E345C9ABE}"/>
                </a:ext>
              </a:extLst>
            </p:cNvPr>
            <p:cNvSpPr>
              <a:spLocks noChangeAspect="1" noChangeArrowheads="1" noTextEdit="1"/>
            </p:cNvSpPr>
            <p:nvPr userDrawn="1"/>
          </p:nvSpPr>
          <p:spPr bwMode="auto">
            <a:xfrm>
              <a:off x="2717" y="0"/>
              <a:ext cx="2244"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ACDD742B-8E4A-4257-B04A-3C54C15AF28C}"/>
                </a:ext>
              </a:extLst>
            </p:cNvPr>
            <p:cNvSpPr>
              <a:spLocks/>
            </p:cNvSpPr>
            <p:nvPr userDrawn="1"/>
          </p:nvSpPr>
          <p:spPr bwMode="auto">
            <a:xfrm>
              <a:off x="2717" y="4"/>
              <a:ext cx="2241" cy="617"/>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1414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0 h 10000"/>
                <a:gd name="connsiteX6" fmla="*/ 0 w 10000"/>
                <a:gd name="connsiteY6" fmla="*/ 1414 h 10000"/>
                <a:gd name="connsiteX0" fmla="*/ 0 w 10000"/>
                <a:gd name="connsiteY0" fmla="*/ 0 h 8586"/>
                <a:gd name="connsiteX1" fmla="*/ 0 w 10000"/>
                <a:gd name="connsiteY1" fmla="*/ 5633 h 8586"/>
                <a:gd name="connsiteX2" fmla="*/ 963 w 10000"/>
                <a:gd name="connsiteY2" fmla="*/ 8586 h 8586"/>
                <a:gd name="connsiteX3" fmla="*/ 9037 w 10000"/>
                <a:gd name="connsiteY3" fmla="*/ 8586 h 8586"/>
                <a:gd name="connsiteX4" fmla="*/ 10000 w 10000"/>
                <a:gd name="connsiteY4" fmla="*/ 5633 h 8586"/>
                <a:gd name="connsiteX5" fmla="*/ 10000 w 10000"/>
                <a:gd name="connsiteY5" fmla="*/ 158 h 8586"/>
                <a:gd name="connsiteX6" fmla="*/ 0 w 10000"/>
                <a:gd name="connsiteY6" fmla="*/ 0 h 8586"/>
                <a:gd name="connsiteX0" fmla="*/ 0 w 10000"/>
                <a:gd name="connsiteY0" fmla="*/ 0 h 9817"/>
                <a:gd name="connsiteX1" fmla="*/ 0 w 10000"/>
                <a:gd name="connsiteY1" fmla="*/ 6378 h 9817"/>
                <a:gd name="connsiteX2" fmla="*/ 963 w 10000"/>
                <a:gd name="connsiteY2" fmla="*/ 9817 h 9817"/>
                <a:gd name="connsiteX3" fmla="*/ 9037 w 10000"/>
                <a:gd name="connsiteY3" fmla="*/ 9817 h 9817"/>
                <a:gd name="connsiteX4" fmla="*/ 10000 w 10000"/>
                <a:gd name="connsiteY4" fmla="*/ 6378 h 9817"/>
                <a:gd name="connsiteX5" fmla="*/ 10000 w 10000"/>
                <a:gd name="connsiteY5" fmla="*/ 1 h 9817"/>
                <a:gd name="connsiteX6" fmla="*/ 0 w 10000"/>
                <a:gd name="connsiteY6" fmla="*/ 0 h 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17">
                  <a:moveTo>
                    <a:pt x="0" y="0"/>
                  </a:moveTo>
                  <a:lnTo>
                    <a:pt x="0" y="6378"/>
                  </a:lnTo>
                  <a:cubicBezTo>
                    <a:pt x="0" y="8277"/>
                    <a:pt x="431" y="9817"/>
                    <a:pt x="963" y="9817"/>
                  </a:cubicBezTo>
                  <a:lnTo>
                    <a:pt x="9037" y="9817"/>
                  </a:lnTo>
                  <a:cubicBezTo>
                    <a:pt x="9569" y="9817"/>
                    <a:pt x="10000" y="8277"/>
                    <a:pt x="10000" y="6378"/>
                  </a:cubicBezTo>
                  <a:lnTo>
                    <a:pt x="1000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 name="Freeform 6">
              <a:extLst>
                <a:ext uri="{FF2B5EF4-FFF2-40B4-BE49-F238E27FC236}">
                  <a16:creationId xmlns:a16="http://schemas.microsoft.com/office/drawing/2014/main" id="{5BA86875-3115-4A25-9198-5BAE91ED9410}"/>
                </a:ext>
              </a:extLst>
            </p:cNvPr>
            <p:cNvSpPr>
              <a:spLocks noEditPoints="1"/>
            </p:cNvSpPr>
            <p:nvPr userDrawn="1"/>
          </p:nvSpPr>
          <p:spPr bwMode="auto">
            <a:xfrm>
              <a:off x="3272" y="250"/>
              <a:ext cx="101" cy="132"/>
            </a:xfrm>
            <a:custGeom>
              <a:avLst/>
              <a:gdLst>
                <a:gd name="T0" fmla="*/ 352 w 423"/>
                <a:gd name="T1" fmla="*/ 278 h 547"/>
                <a:gd name="T2" fmla="*/ 70 w 423"/>
                <a:gd name="T3" fmla="*/ 278 h 547"/>
                <a:gd name="T4" fmla="*/ 70 w 423"/>
                <a:gd name="T5" fmla="*/ 207 h 547"/>
                <a:gd name="T6" fmla="*/ 211 w 423"/>
                <a:gd name="T7" fmla="*/ 71 h 547"/>
                <a:gd name="T8" fmla="*/ 352 w 423"/>
                <a:gd name="T9" fmla="*/ 207 h 547"/>
                <a:gd name="T10" fmla="*/ 352 w 423"/>
                <a:gd name="T11" fmla="*/ 278 h 547"/>
                <a:gd name="T12" fmla="*/ 211 w 423"/>
                <a:gd name="T13" fmla="*/ 0 h 547"/>
                <a:gd name="T14" fmla="*/ 0 w 423"/>
                <a:gd name="T15" fmla="*/ 207 h 547"/>
                <a:gd name="T16" fmla="*/ 0 w 423"/>
                <a:gd name="T17" fmla="*/ 525 h 547"/>
                <a:gd name="T18" fmla="*/ 22 w 423"/>
                <a:gd name="T19" fmla="*/ 547 h 547"/>
                <a:gd name="T20" fmla="*/ 48 w 423"/>
                <a:gd name="T21" fmla="*/ 547 h 547"/>
                <a:gd name="T22" fmla="*/ 70 w 423"/>
                <a:gd name="T23" fmla="*/ 525 h 547"/>
                <a:gd name="T24" fmla="*/ 70 w 423"/>
                <a:gd name="T25" fmla="*/ 355 h 547"/>
                <a:gd name="T26" fmla="*/ 352 w 423"/>
                <a:gd name="T27" fmla="*/ 355 h 547"/>
                <a:gd name="T28" fmla="*/ 352 w 423"/>
                <a:gd name="T29" fmla="*/ 525 h 547"/>
                <a:gd name="T30" fmla="*/ 374 w 423"/>
                <a:gd name="T31" fmla="*/ 547 h 547"/>
                <a:gd name="T32" fmla="*/ 401 w 423"/>
                <a:gd name="T33" fmla="*/ 547 h 547"/>
                <a:gd name="T34" fmla="*/ 423 w 423"/>
                <a:gd name="T35" fmla="*/ 525 h 547"/>
                <a:gd name="T36" fmla="*/ 423 w 423"/>
                <a:gd name="T37" fmla="*/ 207 h 547"/>
                <a:gd name="T38" fmla="*/ 211 w 423"/>
                <a:gd name="T3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3" h="547">
                  <a:moveTo>
                    <a:pt x="352" y="278"/>
                  </a:moveTo>
                  <a:lnTo>
                    <a:pt x="70" y="278"/>
                  </a:lnTo>
                  <a:lnTo>
                    <a:pt x="70" y="207"/>
                  </a:lnTo>
                  <a:cubicBezTo>
                    <a:pt x="70" y="126"/>
                    <a:pt x="127" y="71"/>
                    <a:pt x="211" y="71"/>
                  </a:cubicBezTo>
                  <a:cubicBezTo>
                    <a:pt x="297" y="71"/>
                    <a:pt x="352" y="124"/>
                    <a:pt x="352" y="207"/>
                  </a:cubicBezTo>
                  <a:lnTo>
                    <a:pt x="352" y="278"/>
                  </a:lnTo>
                  <a:close/>
                  <a:moveTo>
                    <a:pt x="211" y="0"/>
                  </a:moveTo>
                  <a:cubicBezTo>
                    <a:pt x="89" y="0"/>
                    <a:pt x="0" y="87"/>
                    <a:pt x="0" y="207"/>
                  </a:cubicBezTo>
                  <a:lnTo>
                    <a:pt x="0" y="525"/>
                  </a:lnTo>
                  <a:cubicBezTo>
                    <a:pt x="0" y="537"/>
                    <a:pt x="10" y="547"/>
                    <a:pt x="22" y="547"/>
                  </a:cubicBezTo>
                  <a:lnTo>
                    <a:pt x="48" y="547"/>
                  </a:lnTo>
                  <a:cubicBezTo>
                    <a:pt x="60" y="547"/>
                    <a:pt x="70" y="537"/>
                    <a:pt x="70" y="525"/>
                  </a:cubicBezTo>
                  <a:lnTo>
                    <a:pt x="70" y="355"/>
                  </a:lnTo>
                  <a:lnTo>
                    <a:pt x="352" y="355"/>
                  </a:lnTo>
                  <a:lnTo>
                    <a:pt x="352" y="525"/>
                  </a:lnTo>
                  <a:cubicBezTo>
                    <a:pt x="352" y="537"/>
                    <a:pt x="362" y="547"/>
                    <a:pt x="374" y="547"/>
                  </a:cubicBezTo>
                  <a:lnTo>
                    <a:pt x="401" y="547"/>
                  </a:lnTo>
                  <a:cubicBezTo>
                    <a:pt x="413" y="547"/>
                    <a:pt x="423" y="537"/>
                    <a:pt x="423" y="525"/>
                  </a:cubicBezTo>
                  <a:lnTo>
                    <a:pt x="423" y="207"/>
                  </a:lnTo>
                  <a:cubicBezTo>
                    <a:pt x="423" y="85"/>
                    <a:pt x="336" y="0"/>
                    <a:pt x="211" y="0"/>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7">
              <a:extLst>
                <a:ext uri="{FF2B5EF4-FFF2-40B4-BE49-F238E27FC236}">
                  <a16:creationId xmlns:a16="http://schemas.microsoft.com/office/drawing/2014/main" id="{F287FBA4-5998-49A5-B5AC-CC8011930B60}"/>
                </a:ext>
              </a:extLst>
            </p:cNvPr>
            <p:cNvSpPr>
              <a:spLocks/>
            </p:cNvSpPr>
            <p:nvPr userDrawn="1"/>
          </p:nvSpPr>
          <p:spPr bwMode="auto">
            <a:xfrm>
              <a:off x="3393" y="281"/>
              <a:ext cx="138" cy="101"/>
            </a:xfrm>
            <a:custGeom>
              <a:avLst/>
              <a:gdLst>
                <a:gd name="T0" fmla="*/ 413 w 575"/>
                <a:gd name="T1" fmla="*/ 0 h 420"/>
                <a:gd name="T2" fmla="*/ 287 w 575"/>
                <a:gd name="T3" fmla="*/ 59 h 420"/>
                <a:gd name="T4" fmla="*/ 161 w 575"/>
                <a:gd name="T5" fmla="*/ 0 h 420"/>
                <a:gd name="T6" fmla="*/ 0 w 575"/>
                <a:gd name="T7" fmla="*/ 161 h 420"/>
                <a:gd name="T8" fmla="*/ 0 w 575"/>
                <a:gd name="T9" fmla="*/ 398 h 420"/>
                <a:gd name="T10" fmla="*/ 22 w 575"/>
                <a:gd name="T11" fmla="*/ 420 h 420"/>
                <a:gd name="T12" fmla="*/ 49 w 575"/>
                <a:gd name="T13" fmla="*/ 420 h 420"/>
                <a:gd name="T14" fmla="*/ 71 w 575"/>
                <a:gd name="T15" fmla="*/ 398 h 420"/>
                <a:gd name="T16" fmla="*/ 71 w 575"/>
                <a:gd name="T17" fmla="*/ 161 h 420"/>
                <a:gd name="T18" fmla="*/ 161 w 575"/>
                <a:gd name="T19" fmla="*/ 71 h 420"/>
                <a:gd name="T20" fmla="*/ 252 w 575"/>
                <a:gd name="T21" fmla="*/ 161 h 420"/>
                <a:gd name="T22" fmla="*/ 252 w 575"/>
                <a:gd name="T23" fmla="*/ 398 h 420"/>
                <a:gd name="T24" fmla="*/ 274 w 575"/>
                <a:gd name="T25" fmla="*/ 420 h 420"/>
                <a:gd name="T26" fmla="*/ 301 w 575"/>
                <a:gd name="T27" fmla="*/ 420 h 420"/>
                <a:gd name="T28" fmla="*/ 323 w 575"/>
                <a:gd name="T29" fmla="*/ 398 h 420"/>
                <a:gd name="T30" fmla="*/ 323 w 575"/>
                <a:gd name="T31" fmla="*/ 161 h 420"/>
                <a:gd name="T32" fmla="*/ 413 w 575"/>
                <a:gd name="T33" fmla="*/ 71 h 420"/>
                <a:gd name="T34" fmla="*/ 504 w 575"/>
                <a:gd name="T35" fmla="*/ 161 h 420"/>
                <a:gd name="T36" fmla="*/ 504 w 575"/>
                <a:gd name="T37" fmla="*/ 398 h 420"/>
                <a:gd name="T38" fmla="*/ 526 w 575"/>
                <a:gd name="T39" fmla="*/ 420 h 420"/>
                <a:gd name="T40" fmla="*/ 553 w 575"/>
                <a:gd name="T41" fmla="*/ 420 h 420"/>
                <a:gd name="T42" fmla="*/ 575 w 575"/>
                <a:gd name="T43" fmla="*/ 398 h 420"/>
                <a:gd name="T44" fmla="*/ 575 w 575"/>
                <a:gd name="T45" fmla="*/ 161 h 420"/>
                <a:gd name="T46" fmla="*/ 413 w 575"/>
                <a:gd name="T4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5" h="420">
                  <a:moveTo>
                    <a:pt x="413" y="0"/>
                  </a:moveTo>
                  <a:cubicBezTo>
                    <a:pt x="361" y="0"/>
                    <a:pt x="316" y="22"/>
                    <a:pt x="287" y="59"/>
                  </a:cubicBezTo>
                  <a:cubicBezTo>
                    <a:pt x="258" y="22"/>
                    <a:pt x="213" y="0"/>
                    <a:pt x="161" y="0"/>
                  </a:cubicBezTo>
                  <a:cubicBezTo>
                    <a:pt x="69" y="0"/>
                    <a:pt x="0" y="69"/>
                    <a:pt x="0" y="161"/>
                  </a:cubicBezTo>
                  <a:lnTo>
                    <a:pt x="0" y="398"/>
                  </a:lnTo>
                  <a:cubicBezTo>
                    <a:pt x="0" y="410"/>
                    <a:pt x="10" y="420"/>
                    <a:pt x="22" y="420"/>
                  </a:cubicBezTo>
                  <a:lnTo>
                    <a:pt x="49" y="420"/>
                  </a:lnTo>
                  <a:cubicBezTo>
                    <a:pt x="61" y="420"/>
                    <a:pt x="71" y="410"/>
                    <a:pt x="71" y="398"/>
                  </a:cubicBezTo>
                  <a:lnTo>
                    <a:pt x="71" y="161"/>
                  </a:lnTo>
                  <a:cubicBezTo>
                    <a:pt x="71" y="108"/>
                    <a:pt x="108" y="71"/>
                    <a:pt x="161" y="71"/>
                  </a:cubicBezTo>
                  <a:cubicBezTo>
                    <a:pt x="215" y="71"/>
                    <a:pt x="252" y="108"/>
                    <a:pt x="252" y="161"/>
                  </a:cubicBezTo>
                  <a:lnTo>
                    <a:pt x="252" y="398"/>
                  </a:lnTo>
                  <a:cubicBezTo>
                    <a:pt x="252" y="410"/>
                    <a:pt x="262" y="420"/>
                    <a:pt x="274" y="420"/>
                  </a:cubicBezTo>
                  <a:lnTo>
                    <a:pt x="301" y="420"/>
                  </a:lnTo>
                  <a:cubicBezTo>
                    <a:pt x="313" y="420"/>
                    <a:pt x="323" y="410"/>
                    <a:pt x="323" y="398"/>
                  </a:cubicBezTo>
                  <a:lnTo>
                    <a:pt x="323" y="161"/>
                  </a:lnTo>
                  <a:cubicBezTo>
                    <a:pt x="323" y="108"/>
                    <a:pt x="360" y="71"/>
                    <a:pt x="413" y="71"/>
                  </a:cubicBezTo>
                  <a:cubicBezTo>
                    <a:pt x="467" y="71"/>
                    <a:pt x="504" y="108"/>
                    <a:pt x="504" y="161"/>
                  </a:cubicBezTo>
                  <a:lnTo>
                    <a:pt x="504" y="398"/>
                  </a:lnTo>
                  <a:cubicBezTo>
                    <a:pt x="504" y="410"/>
                    <a:pt x="514" y="420"/>
                    <a:pt x="526" y="420"/>
                  </a:cubicBezTo>
                  <a:lnTo>
                    <a:pt x="553" y="420"/>
                  </a:lnTo>
                  <a:cubicBezTo>
                    <a:pt x="565" y="420"/>
                    <a:pt x="575" y="410"/>
                    <a:pt x="575" y="398"/>
                  </a:cubicBezTo>
                  <a:lnTo>
                    <a:pt x="575" y="161"/>
                  </a:lnTo>
                  <a:cubicBezTo>
                    <a:pt x="575" y="68"/>
                    <a:pt x="507" y="0"/>
                    <a:pt x="413" y="0"/>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a:extLst>
                <a:ext uri="{FF2B5EF4-FFF2-40B4-BE49-F238E27FC236}">
                  <a16:creationId xmlns:a16="http://schemas.microsoft.com/office/drawing/2014/main" id="{DFDDB77F-3797-43DA-9397-1C8044A4A568}"/>
                </a:ext>
              </a:extLst>
            </p:cNvPr>
            <p:cNvSpPr>
              <a:spLocks/>
            </p:cNvSpPr>
            <p:nvPr userDrawn="1"/>
          </p:nvSpPr>
          <p:spPr bwMode="auto">
            <a:xfrm>
              <a:off x="3547" y="281"/>
              <a:ext cx="87" cy="102"/>
            </a:xfrm>
            <a:custGeom>
              <a:avLst/>
              <a:gdLst>
                <a:gd name="T0" fmla="*/ 192 w 362"/>
                <a:gd name="T1" fmla="*/ 167 h 428"/>
                <a:gd name="T2" fmla="*/ 91 w 362"/>
                <a:gd name="T3" fmla="*/ 121 h 428"/>
                <a:gd name="T4" fmla="*/ 102 w 362"/>
                <a:gd name="T5" fmla="*/ 94 h 428"/>
                <a:gd name="T6" fmla="*/ 181 w 362"/>
                <a:gd name="T7" fmla="*/ 69 h 428"/>
                <a:gd name="T8" fmla="*/ 283 w 362"/>
                <a:gd name="T9" fmla="*/ 131 h 428"/>
                <a:gd name="T10" fmla="*/ 304 w 362"/>
                <a:gd name="T11" fmla="*/ 146 h 428"/>
                <a:gd name="T12" fmla="*/ 331 w 362"/>
                <a:gd name="T13" fmla="*/ 146 h 428"/>
                <a:gd name="T14" fmla="*/ 348 w 362"/>
                <a:gd name="T15" fmla="*/ 138 h 428"/>
                <a:gd name="T16" fmla="*/ 352 w 362"/>
                <a:gd name="T17" fmla="*/ 119 h 428"/>
                <a:gd name="T18" fmla="*/ 181 w 362"/>
                <a:gd name="T19" fmla="*/ 0 h 428"/>
                <a:gd name="T20" fmla="*/ 20 w 362"/>
                <a:gd name="T21" fmla="*/ 122 h 428"/>
                <a:gd name="T22" fmla="*/ 182 w 362"/>
                <a:gd name="T23" fmla="*/ 236 h 428"/>
                <a:gd name="T24" fmla="*/ 290 w 362"/>
                <a:gd name="T25" fmla="*/ 296 h 428"/>
                <a:gd name="T26" fmla="*/ 279 w 362"/>
                <a:gd name="T27" fmla="*/ 330 h 428"/>
                <a:gd name="T28" fmla="*/ 192 w 362"/>
                <a:gd name="T29" fmla="*/ 360 h 428"/>
                <a:gd name="T30" fmla="*/ 70 w 362"/>
                <a:gd name="T31" fmla="*/ 286 h 428"/>
                <a:gd name="T32" fmla="*/ 49 w 362"/>
                <a:gd name="T33" fmla="*/ 269 h 428"/>
                <a:gd name="T34" fmla="*/ 23 w 362"/>
                <a:gd name="T35" fmla="*/ 269 h 428"/>
                <a:gd name="T36" fmla="*/ 6 w 362"/>
                <a:gd name="T37" fmla="*/ 277 h 428"/>
                <a:gd name="T38" fmla="*/ 1 w 362"/>
                <a:gd name="T39" fmla="*/ 295 h 428"/>
                <a:gd name="T40" fmla="*/ 193 w 362"/>
                <a:gd name="T41" fmla="*/ 428 h 428"/>
                <a:gd name="T42" fmla="*/ 330 w 362"/>
                <a:gd name="T43" fmla="*/ 379 h 428"/>
                <a:gd name="T44" fmla="*/ 361 w 362"/>
                <a:gd name="T45" fmla="*/ 293 h 428"/>
                <a:gd name="T46" fmla="*/ 361 w 362"/>
                <a:gd name="T47" fmla="*/ 293 h 428"/>
                <a:gd name="T48" fmla="*/ 192 w 362"/>
                <a:gd name="T49" fmla="*/ 16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 h="428">
                  <a:moveTo>
                    <a:pt x="192" y="167"/>
                  </a:moveTo>
                  <a:cubicBezTo>
                    <a:pt x="107" y="155"/>
                    <a:pt x="91" y="142"/>
                    <a:pt x="91" y="121"/>
                  </a:cubicBezTo>
                  <a:cubicBezTo>
                    <a:pt x="91" y="111"/>
                    <a:pt x="95" y="102"/>
                    <a:pt x="102" y="94"/>
                  </a:cubicBezTo>
                  <a:cubicBezTo>
                    <a:pt x="118" y="78"/>
                    <a:pt x="148" y="69"/>
                    <a:pt x="181" y="69"/>
                  </a:cubicBezTo>
                  <a:cubicBezTo>
                    <a:pt x="219" y="69"/>
                    <a:pt x="267" y="80"/>
                    <a:pt x="283" y="131"/>
                  </a:cubicBezTo>
                  <a:cubicBezTo>
                    <a:pt x="286" y="140"/>
                    <a:pt x="294" y="146"/>
                    <a:pt x="304" y="146"/>
                  </a:cubicBezTo>
                  <a:lnTo>
                    <a:pt x="331" y="146"/>
                  </a:lnTo>
                  <a:cubicBezTo>
                    <a:pt x="338" y="146"/>
                    <a:pt x="344" y="143"/>
                    <a:pt x="348" y="138"/>
                  </a:cubicBezTo>
                  <a:cubicBezTo>
                    <a:pt x="352" y="133"/>
                    <a:pt x="354" y="126"/>
                    <a:pt x="352" y="119"/>
                  </a:cubicBezTo>
                  <a:cubicBezTo>
                    <a:pt x="334" y="44"/>
                    <a:pt x="272" y="0"/>
                    <a:pt x="181" y="0"/>
                  </a:cubicBezTo>
                  <a:cubicBezTo>
                    <a:pt x="75" y="0"/>
                    <a:pt x="20" y="61"/>
                    <a:pt x="20" y="122"/>
                  </a:cubicBezTo>
                  <a:cubicBezTo>
                    <a:pt x="22" y="213"/>
                    <a:pt x="117" y="226"/>
                    <a:pt x="182" y="236"/>
                  </a:cubicBezTo>
                  <a:cubicBezTo>
                    <a:pt x="281" y="250"/>
                    <a:pt x="290" y="274"/>
                    <a:pt x="290" y="296"/>
                  </a:cubicBezTo>
                  <a:cubicBezTo>
                    <a:pt x="291" y="309"/>
                    <a:pt x="287" y="321"/>
                    <a:pt x="279" y="330"/>
                  </a:cubicBezTo>
                  <a:cubicBezTo>
                    <a:pt x="261" y="348"/>
                    <a:pt x="228" y="360"/>
                    <a:pt x="192" y="360"/>
                  </a:cubicBezTo>
                  <a:cubicBezTo>
                    <a:pt x="153" y="360"/>
                    <a:pt x="84" y="350"/>
                    <a:pt x="70" y="286"/>
                  </a:cubicBezTo>
                  <a:cubicBezTo>
                    <a:pt x="68" y="276"/>
                    <a:pt x="59" y="269"/>
                    <a:pt x="49" y="269"/>
                  </a:cubicBezTo>
                  <a:lnTo>
                    <a:pt x="23" y="269"/>
                  </a:lnTo>
                  <a:cubicBezTo>
                    <a:pt x="16" y="269"/>
                    <a:pt x="10" y="272"/>
                    <a:pt x="6" y="277"/>
                  </a:cubicBezTo>
                  <a:cubicBezTo>
                    <a:pt x="2" y="282"/>
                    <a:pt x="0" y="288"/>
                    <a:pt x="1" y="295"/>
                  </a:cubicBezTo>
                  <a:cubicBezTo>
                    <a:pt x="15" y="378"/>
                    <a:pt x="86" y="428"/>
                    <a:pt x="193" y="428"/>
                  </a:cubicBezTo>
                  <a:cubicBezTo>
                    <a:pt x="250" y="428"/>
                    <a:pt x="299" y="411"/>
                    <a:pt x="330" y="379"/>
                  </a:cubicBezTo>
                  <a:cubicBezTo>
                    <a:pt x="351" y="357"/>
                    <a:pt x="362" y="326"/>
                    <a:pt x="361" y="293"/>
                  </a:cubicBezTo>
                  <a:cubicBezTo>
                    <a:pt x="361" y="293"/>
                    <a:pt x="361" y="293"/>
                    <a:pt x="361" y="293"/>
                  </a:cubicBezTo>
                  <a:cubicBezTo>
                    <a:pt x="356" y="191"/>
                    <a:pt x="246" y="175"/>
                    <a:pt x="192" y="167"/>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a:extLst>
                <a:ext uri="{FF2B5EF4-FFF2-40B4-BE49-F238E27FC236}">
                  <a16:creationId xmlns:a16="http://schemas.microsoft.com/office/drawing/2014/main" id="{6FA9B607-DF78-4B49-8082-91AEB8B8B42D}"/>
                </a:ext>
              </a:extLst>
            </p:cNvPr>
            <p:cNvSpPr>
              <a:spLocks/>
            </p:cNvSpPr>
            <p:nvPr userDrawn="1"/>
          </p:nvSpPr>
          <p:spPr bwMode="auto">
            <a:xfrm>
              <a:off x="3641" y="264"/>
              <a:ext cx="53" cy="118"/>
            </a:xfrm>
            <a:custGeom>
              <a:avLst/>
              <a:gdLst>
                <a:gd name="T0" fmla="*/ 197 w 219"/>
                <a:gd name="T1" fmla="*/ 148 h 489"/>
                <a:gd name="T2" fmla="*/ 219 w 219"/>
                <a:gd name="T3" fmla="*/ 127 h 489"/>
                <a:gd name="T4" fmla="*/ 219 w 219"/>
                <a:gd name="T5" fmla="*/ 100 h 489"/>
                <a:gd name="T6" fmla="*/ 197 w 219"/>
                <a:gd name="T7" fmla="*/ 78 h 489"/>
                <a:gd name="T8" fmla="*/ 120 w 219"/>
                <a:gd name="T9" fmla="*/ 78 h 489"/>
                <a:gd name="T10" fmla="*/ 120 w 219"/>
                <a:gd name="T11" fmla="*/ 22 h 489"/>
                <a:gd name="T12" fmla="*/ 98 w 219"/>
                <a:gd name="T13" fmla="*/ 0 h 489"/>
                <a:gd name="T14" fmla="*/ 72 w 219"/>
                <a:gd name="T15" fmla="*/ 0 h 489"/>
                <a:gd name="T16" fmla="*/ 50 w 219"/>
                <a:gd name="T17" fmla="*/ 22 h 489"/>
                <a:gd name="T18" fmla="*/ 50 w 219"/>
                <a:gd name="T19" fmla="*/ 78 h 489"/>
                <a:gd name="T20" fmla="*/ 22 w 219"/>
                <a:gd name="T21" fmla="*/ 78 h 489"/>
                <a:gd name="T22" fmla="*/ 0 w 219"/>
                <a:gd name="T23" fmla="*/ 100 h 489"/>
                <a:gd name="T24" fmla="*/ 0 w 219"/>
                <a:gd name="T25" fmla="*/ 127 h 489"/>
                <a:gd name="T26" fmla="*/ 22 w 219"/>
                <a:gd name="T27" fmla="*/ 148 h 489"/>
                <a:gd name="T28" fmla="*/ 50 w 219"/>
                <a:gd name="T29" fmla="*/ 148 h 489"/>
                <a:gd name="T30" fmla="*/ 50 w 219"/>
                <a:gd name="T31" fmla="*/ 340 h 489"/>
                <a:gd name="T32" fmla="*/ 94 w 219"/>
                <a:gd name="T33" fmla="*/ 457 h 489"/>
                <a:gd name="T34" fmla="*/ 183 w 219"/>
                <a:gd name="T35" fmla="*/ 489 h 489"/>
                <a:gd name="T36" fmla="*/ 199 w 219"/>
                <a:gd name="T37" fmla="*/ 489 h 489"/>
                <a:gd name="T38" fmla="*/ 219 w 219"/>
                <a:gd name="T39" fmla="*/ 467 h 489"/>
                <a:gd name="T40" fmla="*/ 219 w 219"/>
                <a:gd name="T41" fmla="*/ 443 h 489"/>
                <a:gd name="T42" fmla="*/ 212 w 219"/>
                <a:gd name="T43" fmla="*/ 427 h 489"/>
                <a:gd name="T44" fmla="*/ 196 w 219"/>
                <a:gd name="T45" fmla="*/ 421 h 489"/>
                <a:gd name="T46" fmla="*/ 141 w 219"/>
                <a:gd name="T47" fmla="*/ 404 h 489"/>
                <a:gd name="T48" fmla="*/ 120 w 219"/>
                <a:gd name="T49" fmla="*/ 340 h 489"/>
                <a:gd name="T50" fmla="*/ 120 w 219"/>
                <a:gd name="T51" fmla="*/ 148 h 489"/>
                <a:gd name="T52" fmla="*/ 197 w 219"/>
                <a:gd name="T53" fmla="*/ 148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489">
                  <a:moveTo>
                    <a:pt x="197" y="148"/>
                  </a:moveTo>
                  <a:cubicBezTo>
                    <a:pt x="209" y="148"/>
                    <a:pt x="219" y="139"/>
                    <a:pt x="219" y="127"/>
                  </a:cubicBezTo>
                  <a:lnTo>
                    <a:pt x="219" y="100"/>
                  </a:lnTo>
                  <a:cubicBezTo>
                    <a:pt x="219" y="88"/>
                    <a:pt x="209" y="78"/>
                    <a:pt x="197" y="78"/>
                  </a:cubicBezTo>
                  <a:lnTo>
                    <a:pt x="120" y="78"/>
                  </a:lnTo>
                  <a:lnTo>
                    <a:pt x="120" y="22"/>
                  </a:lnTo>
                  <a:cubicBezTo>
                    <a:pt x="120" y="10"/>
                    <a:pt x="110" y="0"/>
                    <a:pt x="98" y="0"/>
                  </a:cubicBezTo>
                  <a:lnTo>
                    <a:pt x="72" y="0"/>
                  </a:lnTo>
                  <a:cubicBezTo>
                    <a:pt x="59" y="0"/>
                    <a:pt x="50" y="10"/>
                    <a:pt x="50" y="22"/>
                  </a:cubicBezTo>
                  <a:lnTo>
                    <a:pt x="50" y="78"/>
                  </a:lnTo>
                  <a:lnTo>
                    <a:pt x="22" y="78"/>
                  </a:lnTo>
                  <a:cubicBezTo>
                    <a:pt x="10" y="78"/>
                    <a:pt x="0" y="88"/>
                    <a:pt x="0" y="100"/>
                  </a:cubicBezTo>
                  <a:lnTo>
                    <a:pt x="0" y="127"/>
                  </a:lnTo>
                  <a:cubicBezTo>
                    <a:pt x="0" y="139"/>
                    <a:pt x="10" y="148"/>
                    <a:pt x="22" y="148"/>
                  </a:cubicBezTo>
                  <a:lnTo>
                    <a:pt x="50" y="148"/>
                  </a:lnTo>
                  <a:lnTo>
                    <a:pt x="50" y="340"/>
                  </a:lnTo>
                  <a:cubicBezTo>
                    <a:pt x="50" y="390"/>
                    <a:pt x="65" y="431"/>
                    <a:pt x="94" y="457"/>
                  </a:cubicBezTo>
                  <a:cubicBezTo>
                    <a:pt x="117" y="478"/>
                    <a:pt x="148" y="489"/>
                    <a:pt x="183" y="489"/>
                  </a:cubicBezTo>
                  <a:cubicBezTo>
                    <a:pt x="188" y="489"/>
                    <a:pt x="193" y="489"/>
                    <a:pt x="199" y="489"/>
                  </a:cubicBezTo>
                  <a:cubicBezTo>
                    <a:pt x="210" y="488"/>
                    <a:pt x="219" y="478"/>
                    <a:pt x="219" y="467"/>
                  </a:cubicBezTo>
                  <a:lnTo>
                    <a:pt x="219" y="443"/>
                  </a:lnTo>
                  <a:cubicBezTo>
                    <a:pt x="219" y="437"/>
                    <a:pt x="216" y="431"/>
                    <a:pt x="212" y="427"/>
                  </a:cubicBezTo>
                  <a:cubicBezTo>
                    <a:pt x="208" y="423"/>
                    <a:pt x="202" y="421"/>
                    <a:pt x="196" y="421"/>
                  </a:cubicBezTo>
                  <a:cubicBezTo>
                    <a:pt x="171" y="422"/>
                    <a:pt x="153" y="416"/>
                    <a:pt x="141" y="404"/>
                  </a:cubicBezTo>
                  <a:cubicBezTo>
                    <a:pt x="123" y="388"/>
                    <a:pt x="120" y="360"/>
                    <a:pt x="120" y="340"/>
                  </a:cubicBezTo>
                  <a:lnTo>
                    <a:pt x="120" y="148"/>
                  </a:lnTo>
                  <a:lnTo>
                    <a:pt x="197" y="148"/>
                  </a:ln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a:extLst>
                <a:ext uri="{FF2B5EF4-FFF2-40B4-BE49-F238E27FC236}">
                  <a16:creationId xmlns:a16="http://schemas.microsoft.com/office/drawing/2014/main" id="{5F144E95-8116-4C03-9EC1-47F1552174D7}"/>
                </a:ext>
              </a:extLst>
            </p:cNvPr>
            <p:cNvSpPr>
              <a:spLocks/>
            </p:cNvSpPr>
            <p:nvPr userDrawn="1"/>
          </p:nvSpPr>
          <p:spPr bwMode="auto">
            <a:xfrm>
              <a:off x="3814" y="280"/>
              <a:ext cx="53" cy="102"/>
            </a:xfrm>
            <a:custGeom>
              <a:avLst/>
              <a:gdLst>
                <a:gd name="T0" fmla="*/ 201 w 220"/>
                <a:gd name="T1" fmla="*/ 6 h 424"/>
                <a:gd name="T2" fmla="*/ 71 w 220"/>
                <a:gd name="T3" fmla="*/ 37 h 424"/>
                <a:gd name="T4" fmla="*/ 71 w 220"/>
                <a:gd name="T5" fmla="*/ 35 h 424"/>
                <a:gd name="T6" fmla="*/ 49 w 220"/>
                <a:gd name="T7" fmla="*/ 13 h 424"/>
                <a:gd name="T8" fmla="*/ 22 w 220"/>
                <a:gd name="T9" fmla="*/ 13 h 424"/>
                <a:gd name="T10" fmla="*/ 0 w 220"/>
                <a:gd name="T11" fmla="*/ 35 h 424"/>
                <a:gd name="T12" fmla="*/ 0 w 220"/>
                <a:gd name="T13" fmla="*/ 402 h 424"/>
                <a:gd name="T14" fmla="*/ 22 w 220"/>
                <a:gd name="T15" fmla="*/ 424 h 424"/>
                <a:gd name="T16" fmla="*/ 49 w 220"/>
                <a:gd name="T17" fmla="*/ 424 h 424"/>
                <a:gd name="T18" fmla="*/ 71 w 220"/>
                <a:gd name="T19" fmla="*/ 402 h 424"/>
                <a:gd name="T20" fmla="*/ 71 w 220"/>
                <a:gd name="T21" fmla="*/ 180 h 424"/>
                <a:gd name="T22" fmla="*/ 105 w 220"/>
                <a:gd name="T23" fmla="*/ 99 h 424"/>
                <a:gd name="T24" fmla="*/ 196 w 220"/>
                <a:gd name="T25" fmla="*/ 73 h 424"/>
                <a:gd name="T26" fmla="*/ 213 w 220"/>
                <a:gd name="T27" fmla="*/ 68 h 424"/>
                <a:gd name="T28" fmla="*/ 220 w 220"/>
                <a:gd name="T29" fmla="*/ 52 h 424"/>
                <a:gd name="T30" fmla="*/ 220 w 220"/>
                <a:gd name="T31" fmla="*/ 27 h 424"/>
                <a:gd name="T32" fmla="*/ 201 w 220"/>
                <a:gd name="T33" fmla="*/ 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424">
                  <a:moveTo>
                    <a:pt x="201" y="6"/>
                  </a:moveTo>
                  <a:cubicBezTo>
                    <a:pt x="152" y="0"/>
                    <a:pt x="107" y="11"/>
                    <a:pt x="71" y="37"/>
                  </a:cubicBezTo>
                  <a:lnTo>
                    <a:pt x="71" y="35"/>
                  </a:lnTo>
                  <a:cubicBezTo>
                    <a:pt x="71" y="23"/>
                    <a:pt x="61" y="13"/>
                    <a:pt x="49" y="13"/>
                  </a:cubicBezTo>
                  <a:lnTo>
                    <a:pt x="22" y="13"/>
                  </a:lnTo>
                  <a:cubicBezTo>
                    <a:pt x="10" y="13"/>
                    <a:pt x="0" y="23"/>
                    <a:pt x="0" y="35"/>
                  </a:cubicBezTo>
                  <a:lnTo>
                    <a:pt x="0" y="402"/>
                  </a:lnTo>
                  <a:cubicBezTo>
                    <a:pt x="0" y="414"/>
                    <a:pt x="10" y="424"/>
                    <a:pt x="22" y="424"/>
                  </a:cubicBezTo>
                  <a:lnTo>
                    <a:pt x="49" y="424"/>
                  </a:lnTo>
                  <a:cubicBezTo>
                    <a:pt x="61" y="424"/>
                    <a:pt x="71" y="414"/>
                    <a:pt x="71" y="402"/>
                  </a:cubicBezTo>
                  <a:lnTo>
                    <a:pt x="71" y="180"/>
                  </a:lnTo>
                  <a:cubicBezTo>
                    <a:pt x="71" y="148"/>
                    <a:pt x="83" y="118"/>
                    <a:pt x="105" y="99"/>
                  </a:cubicBezTo>
                  <a:cubicBezTo>
                    <a:pt x="125" y="79"/>
                    <a:pt x="158" y="70"/>
                    <a:pt x="196" y="73"/>
                  </a:cubicBezTo>
                  <a:cubicBezTo>
                    <a:pt x="202" y="74"/>
                    <a:pt x="208" y="72"/>
                    <a:pt x="213" y="68"/>
                  </a:cubicBezTo>
                  <a:cubicBezTo>
                    <a:pt x="217" y="64"/>
                    <a:pt x="220" y="58"/>
                    <a:pt x="220" y="52"/>
                  </a:cubicBezTo>
                  <a:lnTo>
                    <a:pt x="220" y="27"/>
                  </a:lnTo>
                  <a:cubicBezTo>
                    <a:pt x="220" y="16"/>
                    <a:pt x="212" y="7"/>
                    <a:pt x="201" y="6"/>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11">
              <a:extLst>
                <a:ext uri="{FF2B5EF4-FFF2-40B4-BE49-F238E27FC236}">
                  <a16:creationId xmlns:a16="http://schemas.microsoft.com/office/drawing/2014/main" id="{4F5FB01F-6873-42C9-91DB-3652564416DC}"/>
                </a:ext>
              </a:extLst>
            </p:cNvPr>
            <p:cNvSpPr>
              <a:spLocks/>
            </p:cNvSpPr>
            <p:nvPr userDrawn="1"/>
          </p:nvSpPr>
          <p:spPr bwMode="auto">
            <a:xfrm>
              <a:off x="4096" y="281"/>
              <a:ext cx="138" cy="101"/>
            </a:xfrm>
            <a:custGeom>
              <a:avLst/>
              <a:gdLst>
                <a:gd name="T0" fmla="*/ 414 w 575"/>
                <a:gd name="T1" fmla="*/ 0 h 420"/>
                <a:gd name="T2" fmla="*/ 288 w 575"/>
                <a:gd name="T3" fmla="*/ 59 h 420"/>
                <a:gd name="T4" fmla="*/ 162 w 575"/>
                <a:gd name="T5" fmla="*/ 0 h 420"/>
                <a:gd name="T6" fmla="*/ 0 w 575"/>
                <a:gd name="T7" fmla="*/ 161 h 420"/>
                <a:gd name="T8" fmla="*/ 0 w 575"/>
                <a:gd name="T9" fmla="*/ 398 h 420"/>
                <a:gd name="T10" fmla="*/ 22 w 575"/>
                <a:gd name="T11" fmla="*/ 420 h 420"/>
                <a:gd name="T12" fmla="*/ 49 w 575"/>
                <a:gd name="T13" fmla="*/ 420 h 420"/>
                <a:gd name="T14" fmla="*/ 71 w 575"/>
                <a:gd name="T15" fmla="*/ 398 h 420"/>
                <a:gd name="T16" fmla="*/ 71 w 575"/>
                <a:gd name="T17" fmla="*/ 161 h 420"/>
                <a:gd name="T18" fmla="*/ 162 w 575"/>
                <a:gd name="T19" fmla="*/ 71 h 420"/>
                <a:gd name="T20" fmla="*/ 253 w 575"/>
                <a:gd name="T21" fmla="*/ 161 h 420"/>
                <a:gd name="T22" fmla="*/ 253 w 575"/>
                <a:gd name="T23" fmla="*/ 398 h 420"/>
                <a:gd name="T24" fmla="*/ 275 w 575"/>
                <a:gd name="T25" fmla="*/ 420 h 420"/>
                <a:gd name="T26" fmla="*/ 301 w 575"/>
                <a:gd name="T27" fmla="*/ 420 h 420"/>
                <a:gd name="T28" fmla="*/ 323 w 575"/>
                <a:gd name="T29" fmla="*/ 398 h 420"/>
                <a:gd name="T30" fmla="*/ 323 w 575"/>
                <a:gd name="T31" fmla="*/ 161 h 420"/>
                <a:gd name="T32" fmla="*/ 414 w 575"/>
                <a:gd name="T33" fmla="*/ 71 h 420"/>
                <a:gd name="T34" fmla="*/ 505 w 575"/>
                <a:gd name="T35" fmla="*/ 161 h 420"/>
                <a:gd name="T36" fmla="*/ 505 w 575"/>
                <a:gd name="T37" fmla="*/ 398 h 420"/>
                <a:gd name="T38" fmla="*/ 527 w 575"/>
                <a:gd name="T39" fmla="*/ 420 h 420"/>
                <a:gd name="T40" fmla="*/ 553 w 575"/>
                <a:gd name="T41" fmla="*/ 420 h 420"/>
                <a:gd name="T42" fmla="*/ 575 w 575"/>
                <a:gd name="T43" fmla="*/ 398 h 420"/>
                <a:gd name="T44" fmla="*/ 575 w 575"/>
                <a:gd name="T45" fmla="*/ 161 h 420"/>
                <a:gd name="T46" fmla="*/ 414 w 575"/>
                <a:gd name="T4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5" h="420">
                  <a:moveTo>
                    <a:pt x="414" y="0"/>
                  </a:moveTo>
                  <a:cubicBezTo>
                    <a:pt x="361" y="0"/>
                    <a:pt x="317" y="22"/>
                    <a:pt x="288" y="59"/>
                  </a:cubicBezTo>
                  <a:cubicBezTo>
                    <a:pt x="259" y="22"/>
                    <a:pt x="213" y="0"/>
                    <a:pt x="162" y="0"/>
                  </a:cubicBezTo>
                  <a:cubicBezTo>
                    <a:pt x="69" y="0"/>
                    <a:pt x="0" y="69"/>
                    <a:pt x="0" y="161"/>
                  </a:cubicBezTo>
                  <a:lnTo>
                    <a:pt x="0" y="398"/>
                  </a:lnTo>
                  <a:cubicBezTo>
                    <a:pt x="0" y="410"/>
                    <a:pt x="10" y="420"/>
                    <a:pt x="22" y="420"/>
                  </a:cubicBezTo>
                  <a:lnTo>
                    <a:pt x="49" y="420"/>
                  </a:lnTo>
                  <a:cubicBezTo>
                    <a:pt x="61" y="420"/>
                    <a:pt x="71" y="410"/>
                    <a:pt x="71" y="398"/>
                  </a:cubicBezTo>
                  <a:lnTo>
                    <a:pt x="71" y="161"/>
                  </a:lnTo>
                  <a:cubicBezTo>
                    <a:pt x="71" y="108"/>
                    <a:pt x="108" y="71"/>
                    <a:pt x="162" y="71"/>
                  </a:cubicBezTo>
                  <a:cubicBezTo>
                    <a:pt x="215" y="71"/>
                    <a:pt x="253" y="108"/>
                    <a:pt x="253" y="161"/>
                  </a:cubicBezTo>
                  <a:lnTo>
                    <a:pt x="253" y="398"/>
                  </a:lnTo>
                  <a:cubicBezTo>
                    <a:pt x="253" y="410"/>
                    <a:pt x="263" y="420"/>
                    <a:pt x="275" y="420"/>
                  </a:cubicBezTo>
                  <a:lnTo>
                    <a:pt x="301" y="420"/>
                  </a:lnTo>
                  <a:cubicBezTo>
                    <a:pt x="313" y="420"/>
                    <a:pt x="323" y="410"/>
                    <a:pt x="323" y="398"/>
                  </a:cubicBezTo>
                  <a:lnTo>
                    <a:pt x="323" y="161"/>
                  </a:lnTo>
                  <a:cubicBezTo>
                    <a:pt x="323" y="108"/>
                    <a:pt x="360" y="71"/>
                    <a:pt x="414" y="71"/>
                  </a:cubicBezTo>
                  <a:cubicBezTo>
                    <a:pt x="467" y="71"/>
                    <a:pt x="505" y="108"/>
                    <a:pt x="505" y="161"/>
                  </a:cubicBezTo>
                  <a:lnTo>
                    <a:pt x="505" y="398"/>
                  </a:lnTo>
                  <a:cubicBezTo>
                    <a:pt x="505" y="410"/>
                    <a:pt x="515" y="420"/>
                    <a:pt x="527" y="420"/>
                  </a:cubicBezTo>
                  <a:lnTo>
                    <a:pt x="553" y="420"/>
                  </a:lnTo>
                  <a:cubicBezTo>
                    <a:pt x="565" y="420"/>
                    <a:pt x="575" y="410"/>
                    <a:pt x="575" y="398"/>
                  </a:cubicBezTo>
                  <a:lnTo>
                    <a:pt x="575" y="161"/>
                  </a:lnTo>
                  <a:cubicBezTo>
                    <a:pt x="575" y="68"/>
                    <a:pt x="507" y="0"/>
                    <a:pt x="414" y="0"/>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12">
              <a:extLst>
                <a:ext uri="{FF2B5EF4-FFF2-40B4-BE49-F238E27FC236}">
                  <a16:creationId xmlns:a16="http://schemas.microsoft.com/office/drawing/2014/main" id="{A9EF2BA8-5570-49DB-BC10-9B08902D8D7A}"/>
                </a:ext>
              </a:extLst>
            </p:cNvPr>
            <p:cNvSpPr>
              <a:spLocks/>
            </p:cNvSpPr>
            <p:nvPr userDrawn="1"/>
          </p:nvSpPr>
          <p:spPr bwMode="auto">
            <a:xfrm>
              <a:off x="4298" y="252"/>
              <a:ext cx="102" cy="132"/>
            </a:xfrm>
            <a:custGeom>
              <a:avLst/>
              <a:gdLst>
                <a:gd name="T0" fmla="*/ 401 w 423"/>
                <a:gd name="T1" fmla="*/ 0 h 547"/>
                <a:gd name="T2" fmla="*/ 374 w 423"/>
                <a:gd name="T3" fmla="*/ 0 h 547"/>
                <a:gd name="T4" fmla="*/ 352 w 423"/>
                <a:gd name="T5" fmla="*/ 22 h 547"/>
                <a:gd name="T6" fmla="*/ 352 w 423"/>
                <a:gd name="T7" fmla="*/ 339 h 547"/>
                <a:gd name="T8" fmla="*/ 211 w 423"/>
                <a:gd name="T9" fmla="*/ 476 h 547"/>
                <a:gd name="T10" fmla="*/ 70 w 423"/>
                <a:gd name="T11" fmla="*/ 339 h 547"/>
                <a:gd name="T12" fmla="*/ 70 w 423"/>
                <a:gd name="T13" fmla="*/ 22 h 547"/>
                <a:gd name="T14" fmla="*/ 48 w 423"/>
                <a:gd name="T15" fmla="*/ 0 h 547"/>
                <a:gd name="T16" fmla="*/ 22 w 423"/>
                <a:gd name="T17" fmla="*/ 0 h 547"/>
                <a:gd name="T18" fmla="*/ 0 w 423"/>
                <a:gd name="T19" fmla="*/ 22 h 547"/>
                <a:gd name="T20" fmla="*/ 0 w 423"/>
                <a:gd name="T21" fmla="*/ 339 h 547"/>
                <a:gd name="T22" fmla="*/ 211 w 423"/>
                <a:gd name="T23" fmla="*/ 547 h 547"/>
                <a:gd name="T24" fmla="*/ 423 w 423"/>
                <a:gd name="T25" fmla="*/ 339 h 547"/>
                <a:gd name="T26" fmla="*/ 423 w 423"/>
                <a:gd name="T27" fmla="*/ 22 h 547"/>
                <a:gd name="T28" fmla="*/ 401 w 423"/>
                <a:gd name="T2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3" h="547">
                  <a:moveTo>
                    <a:pt x="401" y="0"/>
                  </a:moveTo>
                  <a:lnTo>
                    <a:pt x="374" y="0"/>
                  </a:lnTo>
                  <a:cubicBezTo>
                    <a:pt x="362" y="0"/>
                    <a:pt x="352" y="10"/>
                    <a:pt x="352" y="22"/>
                  </a:cubicBezTo>
                  <a:lnTo>
                    <a:pt x="352" y="339"/>
                  </a:lnTo>
                  <a:cubicBezTo>
                    <a:pt x="352" y="422"/>
                    <a:pt x="297" y="476"/>
                    <a:pt x="211" y="476"/>
                  </a:cubicBezTo>
                  <a:cubicBezTo>
                    <a:pt x="127" y="476"/>
                    <a:pt x="70" y="421"/>
                    <a:pt x="70" y="339"/>
                  </a:cubicBezTo>
                  <a:lnTo>
                    <a:pt x="70" y="22"/>
                  </a:lnTo>
                  <a:cubicBezTo>
                    <a:pt x="70" y="10"/>
                    <a:pt x="60" y="0"/>
                    <a:pt x="48" y="0"/>
                  </a:cubicBezTo>
                  <a:lnTo>
                    <a:pt x="22" y="0"/>
                  </a:lnTo>
                  <a:cubicBezTo>
                    <a:pt x="10" y="0"/>
                    <a:pt x="0" y="10"/>
                    <a:pt x="0" y="22"/>
                  </a:cubicBezTo>
                  <a:lnTo>
                    <a:pt x="0" y="339"/>
                  </a:lnTo>
                  <a:cubicBezTo>
                    <a:pt x="0" y="460"/>
                    <a:pt x="89" y="547"/>
                    <a:pt x="211" y="547"/>
                  </a:cubicBezTo>
                  <a:cubicBezTo>
                    <a:pt x="336" y="547"/>
                    <a:pt x="423" y="462"/>
                    <a:pt x="423" y="339"/>
                  </a:cubicBezTo>
                  <a:lnTo>
                    <a:pt x="423" y="22"/>
                  </a:lnTo>
                  <a:cubicBezTo>
                    <a:pt x="423" y="10"/>
                    <a:pt x="413" y="0"/>
                    <a:pt x="401" y="0"/>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13">
              <a:extLst>
                <a:ext uri="{FF2B5EF4-FFF2-40B4-BE49-F238E27FC236}">
                  <a16:creationId xmlns:a16="http://schemas.microsoft.com/office/drawing/2014/main" id="{77C1B731-107F-4346-B014-AA24EF6B95E7}"/>
                </a:ext>
              </a:extLst>
            </p:cNvPr>
            <p:cNvSpPr>
              <a:spLocks/>
            </p:cNvSpPr>
            <p:nvPr userDrawn="1"/>
          </p:nvSpPr>
          <p:spPr bwMode="auto">
            <a:xfrm>
              <a:off x="4421" y="249"/>
              <a:ext cx="157" cy="133"/>
            </a:xfrm>
            <a:custGeom>
              <a:avLst/>
              <a:gdLst>
                <a:gd name="T0" fmla="*/ 476 w 657"/>
                <a:gd name="T1" fmla="*/ 0 h 551"/>
                <a:gd name="T2" fmla="*/ 329 w 657"/>
                <a:gd name="T3" fmla="*/ 76 h 551"/>
                <a:gd name="T4" fmla="*/ 182 w 657"/>
                <a:gd name="T5" fmla="*/ 0 h 551"/>
                <a:gd name="T6" fmla="*/ 0 w 657"/>
                <a:gd name="T7" fmla="*/ 182 h 551"/>
                <a:gd name="T8" fmla="*/ 0 w 657"/>
                <a:gd name="T9" fmla="*/ 529 h 551"/>
                <a:gd name="T10" fmla="*/ 22 w 657"/>
                <a:gd name="T11" fmla="*/ 551 h 551"/>
                <a:gd name="T12" fmla="*/ 48 w 657"/>
                <a:gd name="T13" fmla="*/ 551 h 551"/>
                <a:gd name="T14" fmla="*/ 70 w 657"/>
                <a:gd name="T15" fmla="*/ 529 h 551"/>
                <a:gd name="T16" fmla="*/ 70 w 657"/>
                <a:gd name="T17" fmla="*/ 182 h 551"/>
                <a:gd name="T18" fmla="*/ 182 w 657"/>
                <a:gd name="T19" fmla="*/ 70 h 551"/>
                <a:gd name="T20" fmla="*/ 293 w 657"/>
                <a:gd name="T21" fmla="*/ 182 h 551"/>
                <a:gd name="T22" fmla="*/ 293 w 657"/>
                <a:gd name="T23" fmla="*/ 529 h 551"/>
                <a:gd name="T24" fmla="*/ 315 w 657"/>
                <a:gd name="T25" fmla="*/ 551 h 551"/>
                <a:gd name="T26" fmla="*/ 342 w 657"/>
                <a:gd name="T27" fmla="*/ 551 h 551"/>
                <a:gd name="T28" fmla="*/ 364 w 657"/>
                <a:gd name="T29" fmla="*/ 529 h 551"/>
                <a:gd name="T30" fmla="*/ 364 w 657"/>
                <a:gd name="T31" fmla="*/ 182 h 551"/>
                <a:gd name="T32" fmla="*/ 476 w 657"/>
                <a:gd name="T33" fmla="*/ 70 h 551"/>
                <a:gd name="T34" fmla="*/ 587 w 657"/>
                <a:gd name="T35" fmla="*/ 182 h 551"/>
                <a:gd name="T36" fmla="*/ 587 w 657"/>
                <a:gd name="T37" fmla="*/ 529 h 551"/>
                <a:gd name="T38" fmla="*/ 609 w 657"/>
                <a:gd name="T39" fmla="*/ 551 h 551"/>
                <a:gd name="T40" fmla="*/ 635 w 657"/>
                <a:gd name="T41" fmla="*/ 551 h 551"/>
                <a:gd name="T42" fmla="*/ 657 w 657"/>
                <a:gd name="T43" fmla="*/ 529 h 551"/>
                <a:gd name="T44" fmla="*/ 657 w 657"/>
                <a:gd name="T45" fmla="*/ 182 h 551"/>
                <a:gd name="T46" fmla="*/ 476 w 657"/>
                <a:gd name="T47"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551">
                  <a:moveTo>
                    <a:pt x="476" y="0"/>
                  </a:moveTo>
                  <a:cubicBezTo>
                    <a:pt x="416" y="0"/>
                    <a:pt x="362" y="29"/>
                    <a:pt x="329" y="76"/>
                  </a:cubicBezTo>
                  <a:cubicBezTo>
                    <a:pt x="295" y="29"/>
                    <a:pt x="241" y="0"/>
                    <a:pt x="182" y="0"/>
                  </a:cubicBezTo>
                  <a:cubicBezTo>
                    <a:pt x="82" y="0"/>
                    <a:pt x="0" y="82"/>
                    <a:pt x="0" y="182"/>
                  </a:cubicBezTo>
                  <a:lnTo>
                    <a:pt x="0" y="529"/>
                  </a:lnTo>
                  <a:cubicBezTo>
                    <a:pt x="0" y="541"/>
                    <a:pt x="10" y="551"/>
                    <a:pt x="22" y="551"/>
                  </a:cubicBezTo>
                  <a:lnTo>
                    <a:pt x="48" y="551"/>
                  </a:lnTo>
                  <a:cubicBezTo>
                    <a:pt x="61" y="551"/>
                    <a:pt x="70" y="541"/>
                    <a:pt x="70" y="529"/>
                  </a:cubicBezTo>
                  <a:lnTo>
                    <a:pt x="70" y="182"/>
                  </a:lnTo>
                  <a:cubicBezTo>
                    <a:pt x="70" y="120"/>
                    <a:pt x="121" y="70"/>
                    <a:pt x="182" y="70"/>
                  </a:cubicBezTo>
                  <a:cubicBezTo>
                    <a:pt x="244" y="70"/>
                    <a:pt x="293" y="120"/>
                    <a:pt x="293" y="182"/>
                  </a:cubicBezTo>
                  <a:lnTo>
                    <a:pt x="293" y="529"/>
                  </a:lnTo>
                  <a:cubicBezTo>
                    <a:pt x="293" y="541"/>
                    <a:pt x="303" y="551"/>
                    <a:pt x="315" y="551"/>
                  </a:cubicBezTo>
                  <a:lnTo>
                    <a:pt x="342" y="551"/>
                  </a:lnTo>
                  <a:cubicBezTo>
                    <a:pt x="354" y="551"/>
                    <a:pt x="364" y="541"/>
                    <a:pt x="364" y="529"/>
                  </a:cubicBezTo>
                  <a:lnTo>
                    <a:pt x="364" y="182"/>
                  </a:lnTo>
                  <a:cubicBezTo>
                    <a:pt x="364" y="119"/>
                    <a:pt x="413" y="70"/>
                    <a:pt x="476" y="70"/>
                  </a:cubicBezTo>
                  <a:cubicBezTo>
                    <a:pt x="537" y="70"/>
                    <a:pt x="587" y="120"/>
                    <a:pt x="587" y="182"/>
                  </a:cubicBezTo>
                  <a:lnTo>
                    <a:pt x="587" y="529"/>
                  </a:lnTo>
                  <a:cubicBezTo>
                    <a:pt x="587" y="541"/>
                    <a:pt x="597" y="551"/>
                    <a:pt x="609" y="551"/>
                  </a:cubicBezTo>
                  <a:lnTo>
                    <a:pt x="635" y="551"/>
                  </a:lnTo>
                  <a:cubicBezTo>
                    <a:pt x="647" y="551"/>
                    <a:pt x="657" y="541"/>
                    <a:pt x="657" y="529"/>
                  </a:cubicBezTo>
                  <a:lnTo>
                    <a:pt x="657" y="182"/>
                  </a:lnTo>
                  <a:cubicBezTo>
                    <a:pt x="657" y="82"/>
                    <a:pt x="576" y="0"/>
                    <a:pt x="476" y="0"/>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14">
              <a:extLst>
                <a:ext uri="{FF2B5EF4-FFF2-40B4-BE49-F238E27FC236}">
                  <a16:creationId xmlns:a16="http://schemas.microsoft.com/office/drawing/2014/main" id="{242C75DC-0341-4B8F-B627-3B2F8B1610AC}"/>
                </a:ext>
              </a:extLst>
            </p:cNvPr>
            <p:cNvSpPr>
              <a:spLocks noEditPoints="1"/>
            </p:cNvSpPr>
            <p:nvPr userDrawn="1"/>
          </p:nvSpPr>
          <p:spPr bwMode="auto">
            <a:xfrm>
              <a:off x="3980" y="281"/>
              <a:ext cx="101" cy="102"/>
            </a:xfrm>
            <a:custGeom>
              <a:avLst/>
              <a:gdLst>
                <a:gd name="T0" fmla="*/ 329 w 423"/>
                <a:gd name="T1" fmla="*/ 285 h 425"/>
                <a:gd name="T2" fmla="*/ 281 w 423"/>
                <a:gd name="T3" fmla="*/ 336 h 425"/>
                <a:gd name="T4" fmla="*/ 212 w 423"/>
                <a:gd name="T5" fmla="*/ 355 h 425"/>
                <a:gd name="T6" fmla="*/ 143 w 423"/>
                <a:gd name="T7" fmla="*/ 336 h 425"/>
                <a:gd name="T8" fmla="*/ 94 w 423"/>
                <a:gd name="T9" fmla="*/ 285 h 425"/>
                <a:gd name="T10" fmla="*/ 76 w 423"/>
                <a:gd name="T11" fmla="*/ 213 h 425"/>
                <a:gd name="T12" fmla="*/ 94 w 423"/>
                <a:gd name="T13" fmla="*/ 140 h 425"/>
                <a:gd name="T14" fmla="*/ 143 w 423"/>
                <a:gd name="T15" fmla="*/ 88 h 425"/>
                <a:gd name="T16" fmla="*/ 212 w 423"/>
                <a:gd name="T17" fmla="*/ 70 h 425"/>
                <a:gd name="T18" fmla="*/ 281 w 423"/>
                <a:gd name="T19" fmla="*/ 88 h 425"/>
                <a:gd name="T20" fmla="*/ 329 w 423"/>
                <a:gd name="T21" fmla="*/ 139 h 425"/>
                <a:gd name="T22" fmla="*/ 347 w 423"/>
                <a:gd name="T23" fmla="*/ 213 h 425"/>
                <a:gd name="T24" fmla="*/ 329 w 423"/>
                <a:gd name="T25" fmla="*/ 285 h 425"/>
                <a:gd name="T26" fmla="*/ 395 w 423"/>
                <a:gd name="T27" fmla="*/ 104 h 425"/>
                <a:gd name="T28" fmla="*/ 319 w 423"/>
                <a:gd name="T29" fmla="*/ 28 h 425"/>
                <a:gd name="T30" fmla="*/ 212 w 423"/>
                <a:gd name="T31" fmla="*/ 0 h 425"/>
                <a:gd name="T32" fmla="*/ 104 w 423"/>
                <a:gd name="T33" fmla="*/ 28 h 425"/>
                <a:gd name="T34" fmla="*/ 28 w 423"/>
                <a:gd name="T35" fmla="*/ 104 h 425"/>
                <a:gd name="T36" fmla="*/ 0 w 423"/>
                <a:gd name="T37" fmla="*/ 213 h 425"/>
                <a:gd name="T38" fmla="*/ 26 w 423"/>
                <a:gd name="T39" fmla="*/ 321 h 425"/>
                <a:gd name="T40" fmla="*/ 97 w 423"/>
                <a:gd name="T41" fmla="*/ 397 h 425"/>
                <a:gd name="T42" fmla="*/ 197 w 423"/>
                <a:gd name="T43" fmla="*/ 425 h 425"/>
                <a:gd name="T44" fmla="*/ 201 w 423"/>
                <a:gd name="T45" fmla="*/ 425 h 425"/>
                <a:gd name="T46" fmla="*/ 205 w 423"/>
                <a:gd name="T47" fmla="*/ 425 h 425"/>
                <a:gd name="T48" fmla="*/ 274 w 423"/>
                <a:gd name="T49" fmla="*/ 412 h 425"/>
                <a:gd name="T50" fmla="*/ 282 w 423"/>
                <a:gd name="T51" fmla="*/ 410 h 425"/>
                <a:gd name="T52" fmla="*/ 299 w 423"/>
                <a:gd name="T53" fmla="*/ 401 h 425"/>
                <a:gd name="T54" fmla="*/ 303 w 423"/>
                <a:gd name="T55" fmla="*/ 399 h 425"/>
                <a:gd name="T56" fmla="*/ 303 w 423"/>
                <a:gd name="T57" fmla="*/ 399 h 425"/>
                <a:gd name="T58" fmla="*/ 350 w 423"/>
                <a:gd name="T59" fmla="*/ 362 h 425"/>
                <a:gd name="T60" fmla="*/ 350 w 423"/>
                <a:gd name="T61" fmla="*/ 398 h 425"/>
                <a:gd name="T62" fmla="*/ 372 w 423"/>
                <a:gd name="T63" fmla="*/ 421 h 425"/>
                <a:gd name="T64" fmla="*/ 400 w 423"/>
                <a:gd name="T65" fmla="*/ 421 h 425"/>
                <a:gd name="T66" fmla="*/ 423 w 423"/>
                <a:gd name="T67" fmla="*/ 398 h 425"/>
                <a:gd name="T68" fmla="*/ 423 w 423"/>
                <a:gd name="T69" fmla="*/ 385 h 425"/>
                <a:gd name="T70" fmla="*/ 423 w 423"/>
                <a:gd name="T71" fmla="*/ 239 h 425"/>
                <a:gd name="T72" fmla="*/ 423 w 423"/>
                <a:gd name="T73" fmla="*/ 213 h 425"/>
                <a:gd name="T74" fmla="*/ 395 w 423"/>
                <a:gd name="T75" fmla="*/ 10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3" h="425">
                  <a:moveTo>
                    <a:pt x="329" y="285"/>
                  </a:moveTo>
                  <a:cubicBezTo>
                    <a:pt x="318" y="307"/>
                    <a:pt x="301" y="324"/>
                    <a:pt x="281" y="336"/>
                  </a:cubicBezTo>
                  <a:cubicBezTo>
                    <a:pt x="261" y="349"/>
                    <a:pt x="237" y="355"/>
                    <a:pt x="212" y="355"/>
                  </a:cubicBezTo>
                  <a:cubicBezTo>
                    <a:pt x="187" y="355"/>
                    <a:pt x="164" y="349"/>
                    <a:pt x="143" y="336"/>
                  </a:cubicBezTo>
                  <a:cubicBezTo>
                    <a:pt x="123" y="324"/>
                    <a:pt x="106" y="307"/>
                    <a:pt x="94" y="285"/>
                  </a:cubicBezTo>
                  <a:cubicBezTo>
                    <a:pt x="83" y="264"/>
                    <a:pt x="76" y="239"/>
                    <a:pt x="76" y="213"/>
                  </a:cubicBezTo>
                  <a:cubicBezTo>
                    <a:pt x="76" y="186"/>
                    <a:pt x="83" y="161"/>
                    <a:pt x="94" y="140"/>
                  </a:cubicBezTo>
                  <a:cubicBezTo>
                    <a:pt x="106" y="118"/>
                    <a:pt x="123" y="101"/>
                    <a:pt x="143" y="88"/>
                  </a:cubicBezTo>
                  <a:cubicBezTo>
                    <a:pt x="164" y="76"/>
                    <a:pt x="187" y="70"/>
                    <a:pt x="212" y="70"/>
                  </a:cubicBezTo>
                  <a:cubicBezTo>
                    <a:pt x="237" y="70"/>
                    <a:pt x="260" y="76"/>
                    <a:pt x="281" y="88"/>
                  </a:cubicBezTo>
                  <a:cubicBezTo>
                    <a:pt x="301" y="101"/>
                    <a:pt x="318" y="118"/>
                    <a:pt x="329" y="139"/>
                  </a:cubicBezTo>
                  <a:cubicBezTo>
                    <a:pt x="341" y="161"/>
                    <a:pt x="347" y="186"/>
                    <a:pt x="347" y="213"/>
                  </a:cubicBezTo>
                  <a:cubicBezTo>
                    <a:pt x="347" y="239"/>
                    <a:pt x="341" y="264"/>
                    <a:pt x="329" y="285"/>
                  </a:cubicBezTo>
                  <a:close/>
                  <a:moveTo>
                    <a:pt x="395" y="104"/>
                  </a:moveTo>
                  <a:cubicBezTo>
                    <a:pt x="376" y="72"/>
                    <a:pt x="351" y="46"/>
                    <a:pt x="319" y="28"/>
                  </a:cubicBezTo>
                  <a:cubicBezTo>
                    <a:pt x="287" y="9"/>
                    <a:pt x="251" y="0"/>
                    <a:pt x="212" y="0"/>
                  </a:cubicBezTo>
                  <a:cubicBezTo>
                    <a:pt x="173" y="0"/>
                    <a:pt x="137" y="9"/>
                    <a:pt x="104" y="28"/>
                  </a:cubicBezTo>
                  <a:cubicBezTo>
                    <a:pt x="72" y="46"/>
                    <a:pt x="46" y="72"/>
                    <a:pt x="28" y="104"/>
                  </a:cubicBezTo>
                  <a:cubicBezTo>
                    <a:pt x="10" y="137"/>
                    <a:pt x="0" y="173"/>
                    <a:pt x="0" y="213"/>
                  </a:cubicBezTo>
                  <a:cubicBezTo>
                    <a:pt x="0" y="252"/>
                    <a:pt x="9" y="289"/>
                    <a:pt x="26" y="321"/>
                  </a:cubicBezTo>
                  <a:cubicBezTo>
                    <a:pt x="43" y="353"/>
                    <a:pt x="67" y="379"/>
                    <a:pt x="97" y="397"/>
                  </a:cubicBezTo>
                  <a:cubicBezTo>
                    <a:pt x="126" y="415"/>
                    <a:pt x="160" y="425"/>
                    <a:pt x="197" y="425"/>
                  </a:cubicBezTo>
                  <a:cubicBezTo>
                    <a:pt x="198" y="425"/>
                    <a:pt x="200" y="425"/>
                    <a:pt x="201" y="425"/>
                  </a:cubicBezTo>
                  <a:cubicBezTo>
                    <a:pt x="202" y="425"/>
                    <a:pt x="203" y="425"/>
                    <a:pt x="205" y="425"/>
                  </a:cubicBezTo>
                  <a:cubicBezTo>
                    <a:pt x="229" y="425"/>
                    <a:pt x="253" y="420"/>
                    <a:pt x="274" y="412"/>
                  </a:cubicBezTo>
                  <a:cubicBezTo>
                    <a:pt x="277" y="411"/>
                    <a:pt x="280" y="411"/>
                    <a:pt x="282" y="410"/>
                  </a:cubicBezTo>
                  <a:cubicBezTo>
                    <a:pt x="287" y="407"/>
                    <a:pt x="293" y="404"/>
                    <a:pt x="299" y="401"/>
                  </a:cubicBezTo>
                  <a:cubicBezTo>
                    <a:pt x="300" y="401"/>
                    <a:pt x="302" y="400"/>
                    <a:pt x="303" y="399"/>
                  </a:cubicBezTo>
                  <a:cubicBezTo>
                    <a:pt x="303" y="399"/>
                    <a:pt x="303" y="399"/>
                    <a:pt x="303" y="399"/>
                  </a:cubicBezTo>
                  <a:cubicBezTo>
                    <a:pt x="321" y="389"/>
                    <a:pt x="336" y="376"/>
                    <a:pt x="350" y="362"/>
                  </a:cubicBezTo>
                  <a:lnTo>
                    <a:pt x="350" y="398"/>
                  </a:lnTo>
                  <a:cubicBezTo>
                    <a:pt x="350" y="411"/>
                    <a:pt x="360" y="421"/>
                    <a:pt x="372" y="421"/>
                  </a:cubicBezTo>
                  <a:lnTo>
                    <a:pt x="400" y="421"/>
                  </a:lnTo>
                  <a:cubicBezTo>
                    <a:pt x="413" y="421"/>
                    <a:pt x="423" y="411"/>
                    <a:pt x="423" y="398"/>
                  </a:cubicBezTo>
                  <a:lnTo>
                    <a:pt x="423" y="385"/>
                  </a:lnTo>
                  <a:lnTo>
                    <a:pt x="423" y="239"/>
                  </a:lnTo>
                  <a:lnTo>
                    <a:pt x="423" y="213"/>
                  </a:lnTo>
                  <a:cubicBezTo>
                    <a:pt x="423" y="173"/>
                    <a:pt x="413" y="137"/>
                    <a:pt x="395" y="104"/>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15">
              <a:extLst>
                <a:ext uri="{FF2B5EF4-FFF2-40B4-BE49-F238E27FC236}">
                  <a16:creationId xmlns:a16="http://schemas.microsoft.com/office/drawing/2014/main" id="{5155E883-EA50-4D76-A3F6-0E349C6399BB}"/>
                </a:ext>
              </a:extLst>
            </p:cNvPr>
            <p:cNvSpPr>
              <a:spLocks noEditPoints="1"/>
            </p:cNvSpPr>
            <p:nvPr userDrawn="1"/>
          </p:nvSpPr>
          <p:spPr bwMode="auto">
            <a:xfrm>
              <a:off x="3869" y="243"/>
              <a:ext cx="99" cy="140"/>
            </a:xfrm>
            <a:custGeom>
              <a:avLst/>
              <a:gdLst>
                <a:gd name="T0" fmla="*/ 70 w 410"/>
                <a:gd name="T1" fmla="*/ 370 h 582"/>
                <a:gd name="T2" fmla="*/ 205 w 410"/>
                <a:gd name="T3" fmla="*/ 225 h 582"/>
                <a:gd name="T4" fmla="*/ 340 w 410"/>
                <a:gd name="T5" fmla="*/ 370 h 582"/>
                <a:gd name="T6" fmla="*/ 205 w 410"/>
                <a:gd name="T7" fmla="*/ 512 h 582"/>
                <a:gd name="T8" fmla="*/ 70 w 410"/>
                <a:gd name="T9" fmla="*/ 370 h 582"/>
                <a:gd name="T10" fmla="*/ 388 w 410"/>
                <a:gd name="T11" fmla="*/ 0 h 582"/>
                <a:gd name="T12" fmla="*/ 362 w 410"/>
                <a:gd name="T13" fmla="*/ 0 h 582"/>
                <a:gd name="T14" fmla="*/ 340 w 410"/>
                <a:gd name="T15" fmla="*/ 22 h 582"/>
                <a:gd name="T16" fmla="*/ 340 w 410"/>
                <a:gd name="T17" fmla="*/ 208 h 582"/>
                <a:gd name="T18" fmla="*/ 205 w 410"/>
                <a:gd name="T19" fmla="*/ 154 h 582"/>
                <a:gd name="T20" fmla="*/ 0 w 410"/>
                <a:gd name="T21" fmla="*/ 370 h 582"/>
                <a:gd name="T22" fmla="*/ 186 w 410"/>
                <a:gd name="T23" fmla="*/ 581 h 582"/>
                <a:gd name="T24" fmla="*/ 186 w 410"/>
                <a:gd name="T25" fmla="*/ 581 h 582"/>
                <a:gd name="T26" fmla="*/ 205 w 410"/>
                <a:gd name="T27" fmla="*/ 582 h 582"/>
                <a:gd name="T28" fmla="*/ 224 w 410"/>
                <a:gd name="T29" fmla="*/ 581 h 582"/>
                <a:gd name="T30" fmla="*/ 410 w 410"/>
                <a:gd name="T31" fmla="*/ 380 h 582"/>
                <a:gd name="T32" fmla="*/ 410 w 410"/>
                <a:gd name="T33" fmla="*/ 380 h 582"/>
                <a:gd name="T34" fmla="*/ 410 w 410"/>
                <a:gd name="T35" fmla="*/ 22 h 582"/>
                <a:gd name="T36" fmla="*/ 388 w 410"/>
                <a:gd name="T3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0" h="582">
                  <a:moveTo>
                    <a:pt x="70" y="370"/>
                  </a:moveTo>
                  <a:cubicBezTo>
                    <a:pt x="70" y="290"/>
                    <a:pt x="131" y="225"/>
                    <a:pt x="205" y="225"/>
                  </a:cubicBezTo>
                  <a:cubicBezTo>
                    <a:pt x="279" y="225"/>
                    <a:pt x="340" y="290"/>
                    <a:pt x="340" y="370"/>
                  </a:cubicBezTo>
                  <a:cubicBezTo>
                    <a:pt x="340" y="448"/>
                    <a:pt x="279" y="512"/>
                    <a:pt x="205" y="512"/>
                  </a:cubicBezTo>
                  <a:cubicBezTo>
                    <a:pt x="131" y="512"/>
                    <a:pt x="70" y="448"/>
                    <a:pt x="70" y="370"/>
                  </a:cubicBezTo>
                  <a:close/>
                  <a:moveTo>
                    <a:pt x="388" y="0"/>
                  </a:moveTo>
                  <a:lnTo>
                    <a:pt x="362" y="0"/>
                  </a:lnTo>
                  <a:cubicBezTo>
                    <a:pt x="350" y="0"/>
                    <a:pt x="340" y="10"/>
                    <a:pt x="340" y="22"/>
                  </a:cubicBezTo>
                  <a:lnTo>
                    <a:pt x="340" y="208"/>
                  </a:lnTo>
                  <a:cubicBezTo>
                    <a:pt x="304" y="174"/>
                    <a:pt x="256" y="154"/>
                    <a:pt x="205" y="154"/>
                  </a:cubicBezTo>
                  <a:cubicBezTo>
                    <a:pt x="92" y="154"/>
                    <a:pt x="0" y="251"/>
                    <a:pt x="0" y="370"/>
                  </a:cubicBezTo>
                  <a:cubicBezTo>
                    <a:pt x="0" y="480"/>
                    <a:pt x="82" y="571"/>
                    <a:pt x="186" y="581"/>
                  </a:cubicBezTo>
                  <a:lnTo>
                    <a:pt x="186" y="581"/>
                  </a:lnTo>
                  <a:cubicBezTo>
                    <a:pt x="192" y="582"/>
                    <a:pt x="199" y="582"/>
                    <a:pt x="205" y="582"/>
                  </a:cubicBezTo>
                  <a:cubicBezTo>
                    <a:pt x="212" y="582"/>
                    <a:pt x="218" y="582"/>
                    <a:pt x="224" y="581"/>
                  </a:cubicBezTo>
                  <a:cubicBezTo>
                    <a:pt x="328" y="572"/>
                    <a:pt x="409" y="485"/>
                    <a:pt x="410" y="380"/>
                  </a:cubicBezTo>
                  <a:lnTo>
                    <a:pt x="410" y="380"/>
                  </a:lnTo>
                  <a:lnTo>
                    <a:pt x="410" y="22"/>
                  </a:lnTo>
                  <a:cubicBezTo>
                    <a:pt x="410" y="10"/>
                    <a:pt x="400" y="0"/>
                    <a:pt x="388" y="0"/>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6">
              <a:extLst>
                <a:ext uri="{FF2B5EF4-FFF2-40B4-BE49-F238E27FC236}">
                  <a16:creationId xmlns:a16="http://schemas.microsoft.com/office/drawing/2014/main" id="{40488A2E-26FD-4258-B5B7-1BA73ABD597D}"/>
                </a:ext>
              </a:extLst>
            </p:cNvPr>
            <p:cNvSpPr>
              <a:spLocks noEditPoints="1"/>
            </p:cNvSpPr>
            <p:nvPr userDrawn="1"/>
          </p:nvSpPr>
          <p:spPr bwMode="auto">
            <a:xfrm>
              <a:off x="3700" y="280"/>
              <a:ext cx="99" cy="103"/>
            </a:xfrm>
            <a:custGeom>
              <a:avLst/>
              <a:gdLst>
                <a:gd name="T0" fmla="*/ 205 w 411"/>
                <a:gd name="T1" fmla="*/ 71 h 428"/>
                <a:gd name="T2" fmla="*/ 332 w 411"/>
                <a:gd name="T3" fmla="*/ 166 h 428"/>
                <a:gd name="T4" fmla="*/ 79 w 411"/>
                <a:gd name="T5" fmla="*/ 166 h 428"/>
                <a:gd name="T6" fmla="*/ 205 w 411"/>
                <a:gd name="T7" fmla="*/ 71 h 428"/>
                <a:gd name="T8" fmla="*/ 335 w 411"/>
                <a:gd name="T9" fmla="*/ 315 h 428"/>
                <a:gd name="T10" fmla="*/ 308 w 411"/>
                <a:gd name="T11" fmla="*/ 318 h 428"/>
                <a:gd name="T12" fmla="*/ 210 w 411"/>
                <a:gd name="T13" fmla="*/ 358 h 428"/>
                <a:gd name="T14" fmla="*/ 72 w 411"/>
                <a:gd name="T15" fmla="*/ 236 h 428"/>
                <a:gd name="T16" fmla="*/ 388 w 411"/>
                <a:gd name="T17" fmla="*/ 236 h 428"/>
                <a:gd name="T18" fmla="*/ 410 w 411"/>
                <a:gd name="T19" fmla="*/ 214 h 428"/>
                <a:gd name="T20" fmla="*/ 347 w 411"/>
                <a:gd name="T21" fmla="*/ 60 h 428"/>
                <a:gd name="T22" fmla="*/ 205 w 411"/>
                <a:gd name="T23" fmla="*/ 0 h 428"/>
                <a:gd name="T24" fmla="*/ 0 w 411"/>
                <a:gd name="T25" fmla="*/ 215 h 428"/>
                <a:gd name="T26" fmla="*/ 210 w 411"/>
                <a:gd name="T27" fmla="*/ 428 h 428"/>
                <a:gd name="T28" fmla="*/ 362 w 411"/>
                <a:gd name="T29" fmla="*/ 362 h 428"/>
                <a:gd name="T30" fmla="*/ 358 w 411"/>
                <a:gd name="T31" fmla="*/ 332 h 428"/>
                <a:gd name="T32" fmla="*/ 335 w 411"/>
                <a:gd name="T33" fmla="*/ 3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28">
                  <a:moveTo>
                    <a:pt x="205" y="71"/>
                  </a:moveTo>
                  <a:cubicBezTo>
                    <a:pt x="263" y="71"/>
                    <a:pt x="313" y="109"/>
                    <a:pt x="332" y="166"/>
                  </a:cubicBezTo>
                  <a:lnTo>
                    <a:pt x="79" y="166"/>
                  </a:lnTo>
                  <a:cubicBezTo>
                    <a:pt x="98" y="109"/>
                    <a:pt x="148" y="71"/>
                    <a:pt x="205" y="71"/>
                  </a:cubicBezTo>
                  <a:close/>
                  <a:moveTo>
                    <a:pt x="335" y="315"/>
                  </a:moveTo>
                  <a:cubicBezTo>
                    <a:pt x="327" y="309"/>
                    <a:pt x="315" y="310"/>
                    <a:pt x="308" y="318"/>
                  </a:cubicBezTo>
                  <a:cubicBezTo>
                    <a:pt x="285" y="345"/>
                    <a:pt x="253" y="358"/>
                    <a:pt x="210" y="358"/>
                  </a:cubicBezTo>
                  <a:cubicBezTo>
                    <a:pt x="138" y="358"/>
                    <a:pt x="82" y="307"/>
                    <a:pt x="72" y="236"/>
                  </a:cubicBezTo>
                  <a:lnTo>
                    <a:pt x="388" y="236"/>
                  </a:lnTo>
                  <a:cubicBezTo>
                    <a:pt x="400" y="236"/>
                    <a:pt x="410" y="226"/>
                    <a:pt x="410" y="214"/>
                  </a:cubicBezTo>
                  <a:cubicBezTo>
                    <a:pt x="411" y="159"/>
                    <a:pt x="387" y="101"/>
                    <a:pt x="347" y="60"/>
                  </a:cubicBezTo>
                  <a:cubicBezTo>
                    <a:pt x="309" y="21"/>
                    <a:pt x="258" y="0"/>
                    <a:pt x="205" y="0"/>
                  </a:cubicBezTo>
                  <a:cubicBezTo>
                    <a:pt x="92" y="0"/>
                    <a:pt x="0" y="96"/>
                    <a:pt x="0" y="215"/>
                  </a:cubicBezTo>
                  <a:cubicBezTo>
                    <a:pt x="0" y="335"/>
                    <a:pt x="92" y="428"/>
                    <a:pt x="210" y="428"/>
                  </a:cubicBezTo>
                  <a:cubicBezTo>
                    <a:pt x="274" y="428"/>
                    <a:pt x="326" y="405"/>
                    <a:pt x="362" y="362"/>
                  </a:cubicBezTo>
                  <a:cubicBezTo>
                    <a:pt x="370" y="353"/>
                    <a:pt x="368" y="339"/>
                    <a:pt x="358" y="332"/>
                  </a:cubicBezTo>
                  <a:lnTo>
                    <a:pt x="335" y="315"/>
                  </a:ln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17">
              <a:extLst>
                <a:ext uri="{FF2B5EF4-FFF2-40B4-BE49-F238E27FC236}">
                  <a16:creationId xmlns:a16="http://schemas.microsoft.com/office/drawing/2014/main" id="{DE7F32F1-2D68-449D-A801-48C2B5D631BB}"/>
                </a:ext>
              </a:extLst>
            </p:cNvPr>
            <p:cNvSpPr>
              <a:spLocks/>
            </p:cNvSpPr>
            <p:nvPr userDrawn="1"/>
          </p:nvSpPr>
          <p:spPr bwMode="auto">
            <a:xfrm>
              <a:off x="4596" y="249"/>
              <a:ext cx="120" cy="134"/>
            </a:xfrm>
            <a:custGeom>
              <a:avLst/>
              <a:gdLst>
                <a:gd name="T0" fmla="*/ 457 w 500"/>
                <a:gd name="T1" fmla="*/ 386 h 558"/>
                <a:gd name="T2" fmla="*/ 429 w 500"/>
                <a:gd name="T3" fmla="*/ 393 h 558"/>
                <a:gd name="T4" fmla="*/ 266 w 500"/>
                <a:gd name="T5" fmla="*/ 488 h 558"/>
                <a:gd name="T6" fmla="*/ 70 w 500"/>
                <a:gd name="T7" fmla="*/ 279 h 558"/>
                <a:gd name="T8" fmla="*/ 266 w 500"/>
                <a:gd name="T9" fmla="*/ 70 h 558"/>
                <a:gd name="T10" fmla="*/ 433 w 500"/>
                <a:gd name="T11" fmla="*/ 169 h 558"/>
                <a:gd name="T12" fmla="*/ 460 w 500"/>
                <a:gd name="T13" fmla="*/ 176 h 558"/>
                <a:gd name="T14" fmla="*/ 486 w 500"/>
                <a:gd name="T15" fmla="*/ 163 h 558"/>
                <a:gd name="T16" fmla="*/ 494 w 500"/>
                <a:gd name="T17" fmla="*/ 134 h 558"/>
                <a:gd name="T18" fmla="*/ 266 w 500"/>
                <a:gd name="T19" fmla="*/ 0 h 558"/>
                <a:gd name="T20" fmla="*/ 0 w 500"/>
                <a:gd name="T21" fmla="*/ 279 h 558"/>
                <a:gd name="T22" fmla="*/ 266 w 500"/>
                <a:gd name="T23" fmla="*/ 558 h 558"/>
                <a:gd name="T24" fmla="*/ 490 w 500"/>
                <a:gd name="T25" fmla="*/ 429 h 558"/>
                <a:gd name="T26" fmla="*/ 482 w 500"/>
                <a:gd name="T27" fmla="*/ 401 h 558"/>
                <a:gd name="T28" fmla="*/ 457 w 500"/>
                <a:gd name="T29" fmla="*/ 38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58">
                  <a:moveTo>
                    <a:pt x="457" y="386"/>
                  </a:moveTo>
                  <a:cubicBezTo>
                    <a:pt x="448" y="380"/>
                    <a:pt x="435" y="383"/>
                    <a:pt x="429" y="393"/>
                  </a:cubicBezTo>
                  <a:cubicBezTo>
                    <a:pt x="393" y="451"/>
                    <a:pt x="332" y="488"/>
                    <a:pt x="266" y="488"/>
                  </a:cubicBezTo>
                  <a:cubicBezTo>
                    <a:pt x="158" y="488"/>
                    <a:pt x="70" y="394"/>
                    <a:pt x="70" y="279"/>
                  </a:cubicBezTo>
                  <a:cubicBezTo>
                    <a:pt x="70" y="164"/>
                    <a:pt x="158" y="70"/>
                    <a:pt x="266" y="70"/>
                  </a:cubicBezTo>
                  <a:cubicBezTo>
                    <a:pt x="335" y="70"/>
                    <a:pt x="398" y="108"/>
                    <a:pt x="433" y="169"/>
                  </a:cubicBezTo>
                  <a:cubicBezTo>
                    <a:pt x="438" y="178"/>
                    <a:pt x="450" y="182"/>
                    <a:pt x="460" y="176"/>
                  </a:cubicBezTo>
                  <a:lnTo>
                    <a:pt x="486" y="163"/>
                  </a:lnTo>
                  <a:cubicBezTo>
                    <a:pt x="497" y="157"/>
                    <a:pt x="500" y="144"/>
                    <a:pt x="494" y="134"/>
                  </a:cubicBezTo>
                  <a:cubicBezTo>
                    <a:pt x="448" y="51"/>
                    <a:pt x="362" y="0"/>
                    <a:pt x="266" y="0"/>
                  </a:cubicBezTo>
                  <a:cubicBezTo>
                    <a:pt x="119" y="0"/>
                    <a:pt x="0" y="125"/>
                    <a:pt x="0" y="279"/>
                  </a:cubicBezTo>
                  <a:cubicBezTo>
                    <a:pt x="0" y="433"/>
                    <a:pt x="119" y="558"/>
                    <a:pt x="266" y="558"/>
                  </a:cubicBezTo>
                  <a:cubicBezTo>
                    <a:pt x="357" y="558"/>
                    <a:pt x="441" y="508"/>
                    <a:pt x="490" y="429"/>
                  </a:cubicBezTo>
                  <a:cubicBezTo>
                    <a:pt x="496" y="420"/>
                    <a:pt x="492" y="407"/>
                    <a:pt x="482" y="401"/>
                  </a:cubicBezTo>
                  <a:lnTo>
                    <a:pt x="457" y="386"/>
                  </a:ln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8">
              <a:extLst>
                <a:ext uri="{FF2B5EF4-FFF2-40B4-BE49-F238E27FC236}">
                  <a16:creationId xmlns:a16="http://schemas.microsoft.com/office/drawing/2014/main" id="{9BFBE44E-504C-437B-8D00-143FD728AE9D}"/>
                </a:ext>
              </a:extLst>
            </p:cNvPr>
            <p:cNvSpPr>
              <a:spLocks/>
            </p:cNvSpPr>
            <p:nvPr userDrawn="1"/>
          </p:nvSpPr>
          <p:spPr bwMode="auto">
            <a:xfrm>
              <a:off x="3381" y="426"/>
              <a:ext cx="6" cy="9"/>
            </a:xfrm>
            <a:custGeom>
              <a:avLst/>
              <a:gdLst>
                <a:gd name="T0" fmla="*/ 19 w 26"/>
                <a:gd name="T1" fmla="*/ 0 h 35"/>
                <a:gd name="T2" fmla="*/ 7 w 26"/>
                <a:gd name="T3" fmla="*/ 0 h 35"/>
                <a:gd name="T4" fmla="*/ 0 w 26"/>
                <a:gd name="T5" fmla="*/ 7 h 35"/>
                <a:gd name="T6" fmla="*/ 0 w 26"/>
                <a:gd name="T7" fmla="*/ 27 h 35"/>
                <a:gd name="T8" fmla="*/ 7 w 26"/>
                <a:gd name="T9" fmla="*/ 35 h 35"/>
                <a:gd name="T10" fmla="*/ 19 w 26"/>
                <a:gd name="T11" fmla="*/ 35 h 35"/>
                <a:gd name="T12" fmla="*/ 26 w 26"/>
                <a:gd name="T13" fmla="*/ 27 h 35"/>
                <a:gd name="T14" fmla="*/ 26 w 26"/>
                <a:gd name="T15" fmla="*/ 7 h 35"/>
                <a:gd name="T16" fmla="*/ 19 w 2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5">
                  <a:moveTo>
                    <a:pt x="19" y="0"/>
                  </a:moveTo>
                  <a:lnTo>
                    <a:pt x="7" y="0"/>
                  </a:lnTo>
                  <a:cubicBezTo>
                    <a:pt x="3" y="0"/>
                    <a:pt x="0" y="3"/>
                    <a:pt x="0" y="7"/>
                  </a:cubicBezTo>
                  <a:lnTo>
                    <a:pt x="0" y="27"/>
                  </a:lnTo>
                  <a:cubicBezTo>
                    <a:pt x="0" y="32"/>
                    <a:pt x="3" y="35"/>
                    <a:pt x="7" y="35"/>
                  </a:cubicBezTo>
                  <a:lnTo>
                    <a:pt x="19" y="35"/>
                  </a:lnTo>
                  <a:cubicBezTo>
                    <a:pt x="23" y="35"/>
                    <a:pt x="26" y="32"/>
                    <a:pt x="26" y="27"/>
                  </a:cubicBezTo>
                  <a:lnTo>
                    <a:pt x="26" y="7"/>
                  </a:lnTo>
                  <a:cubicBezTo>
                    <a:pt x="26" y="3"/>
                    <a:pt x="23" y="0"/>
                    <a:pt x="19"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9">
              <a:extLst>
                <a:ext uri="{FF2B5EF4-FFF2-40B4-BE49-F238E27FC236}">
                  <a16:creationId xmlns:a16="http://schemas.microsoft.com/office/drawing/2014/main" id="{CD02A451-D298-4E40-A339-C3DBC3CD6DCF}"/>
                </a:ext>
              </a:extLst>
            </p:cNvPr>
            <p:cNvSpPr>
              <a:spLocks/>
            </p:cNvSpPr>
            <p:nvPr userDrawn="1"/>
          </p:nvSpPr>
          <p:spPr bwMode="auto">
            <a:xfrm>
              <a:off x="3568" y="426"/>
              <a:ext cx="6" cy="9"/>
            </a:xfrm>
            <a:custGeom>
              <a:avLst/>
              <a:gdLst>
                <a:gd name="T0" fmla="*/ 19 w 27"/>
                <a:gd name="T1" fmla="*/ 0 h 35"/>
                <a:gd name="T2" fmla="*/ 7 w 27"/>
                <a:gd name="T3" fmla="*/ 0 h 35"/>
                <a:gd name="T4" fmla="*/ 0 w 27"/>
                <a:gd name="T5" fmla="*/ 7 h 35"/>
                <a:gd name="T6" fmla="*/ 0 w 27"/>
                <a:gd name="T7" fmla="*/ 27 h 35"/>
                <a:gd name="T8" fmla="*/ 7 w 27"/>
                <a:gd name="T9" fmla="*/ 35 h 35"/>
                <a:gd name="T10" fmla="*/ 19 w 27"/>
                <a:gd name="T11" fmla="*/ 35 h 35"/>
                <a:gd name="T12" fmla="*/ 27 w 27"/>
                <a:gd name="T13" fmla="*/ 27 h 35"/>
                <a:gd name="T14" fmla="*/ 27 w 27"/>
                <a:gd name="T15" fmla="*/ 7 h 35"/>
                <a:gd name="T16" fmla="*/ 19 w 27"/>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19" y="0"/>
                  </a:moveTo>
                  <a:lnTo>
                    <a:pt x="7" y="0"/>
                  </a:lnTo>
                  <a:cubicBezTo>
                    <a:pt x="3" y="0"/>
                    <a:pt x="0" y="3"/>
                    <a:pt x="0" y="7"/>
                  </a:cubicBezTo>
                  <a:lnTo>
                    <a:pt x="0" y="27"/>
                  </a:lnTo>
                  <a:cubicBezTo>
                    <a:pt x="0" y="32"/>
                    <a:pt x="3" y="35"/>
                    <a:pt x="7" y="35"/>
                  </a:cubicBezTo>
                  <a:lnTo>
                    <a:pt x="19" y="35"/>
                  </a:lnTo>
                  <a:cubicBezTo>
                    <a:pt x="23" y="35"/>
                    <a:pt x="27" y="32"/>
                    <a:pt x="27" y="27"/>
                  </a:cubicBezTo>
                  <a:lnTo>
                    <a:pt x="27" y="7"/>
                  </a:lnTo>
                  <a:cubicBezTo>
                    <a:pt x="27" y="3"/>
                    <a:pt x="23" y="0"/>
                    <a:pt x="19"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20">
              <a:extLst>
                <a:ext uri="{FF2B5EF4-FFF2-40B4-BE49-F238E27FC236}">
                  <a16:creationId xmlns:a16="http://schemas.microsoft.com/office/drawing/2014/main" id="{24F350D7-1E6E-458A-A028-F297A980C9F7}"/>
                </a:ext>
              </a:extLst>
            </p:cNvPr>
            <p:cNvSpPr>
              <a:spLocks/>
            </p:cNvSpPr>
            <p:nvPr userDrawn="1"/>
          </p:nvSpPr>
          <p:spPr bwMode="auto">
            <a:xfrm>
              <a:off x="3665" y="426"/>
              <a:ext cx="6" cy="9"/>
            </a:xfrm>
            <a:custGeom>
              <a:avLst/>
              <a:gdLst>
                <a:gd name="T0" fmla="*/ 19 w 27"/>
                <a:gd name="T1" fmla="*/ 0 h 35"/>
                <a:gd name="T2" fmla="*/ 8 w 27"/>
                <a:gd name="T3" fmla="*/ 0 h 35"/>
                <a:gd name="T4" fmla="*/ 0 w 27"/>
                <a:gd name="T5" fmla="*/ 7 h 35"/>
                <a:gd name="T6" fmla="*/ 0 w 27"/>
                <a:gd name="T7" fmla="*/ 27 h 35"/>
                <a:gd name="T8" fmla="*/ 8 w 27"/>
                <a:gd name="T9" fmla="*/ 35 h 35"/>
                <a:gd name="T10" fmla="*/ 19 w 27"/>
                <a:gd name="T11" fmla="*/ 35 h 35"/>
                <a:gd name="T12" fmla="*/ 27 w 27"/>
                <a:gd name="T13" fmla="*/ 27 h 35"/>
                <a:gd name="T14" fmla="*/ 27 w 27"/>
                <a:gd name="T15" fmla="*/ 7 h 35"/>
                <a:gd name="T16" fmla="*/ 19 w 27"/>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19" y="0"/>
                  </a:moveTo>
                  <a:lnTo>
                    <a:pt x="8" y="0"/>
                  </a:lnTo>
                  <a:cubicBezTo>
                    <a:pt x="3" y="0"/>
                    <a:pt x="0" y="3"/>
                    <a:pt x="0" y="7"/>
                  </a:cubicBezTo>
                  <a:lnTo>
                    <a:pt x="0" y="27"/>
                  </a:lnTo>
                  <a:cubicBezTo>
                    <a:pt x="0" y="32"/>
                    <a:pt x="3" y="35"/>
                    <a:pt x="8" y="35"/>
                  </a:cubicBezTo>
                  <a:lnTo>
                    <a:pt x="19" y="35"/>
                  </a:lnTo>
                  <a:cubicBezTo>
                    <a:pt x="24" y="35"/>
                    <a:pt x="27" y="32"/>
                    <a:pt x="27" y="27"/>
                  </a:cubicBezTo>
                  <a:lnTo>
                    <a:pt x="27" y="7"/>
                  </a:lnTo>
                  <a:cubicBezTo>
                    <a:pt x="27" y="3"/>
                    <a:pt x="24" y="0"/>
                    <a:pt x="19"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21">
              <a:extLst>
                <a:ext uri="{FF2B5EF4-FFF2-40B4-BE49-F238E27FC236}">
                  <a16:creationId xmlns:a16="http://schemas.microsoft.com/office/drawing/2014/main" id="{D7649F56-7C4F-4D39-92DF-49302D0726E0}"/>
                </a:ext>
              </a:extLst>
            </p:cNvPr>
            <p:cNvSpPr>
              <a:spLocks/>
            </p:cNvSpPr>
            <p:nvPr userDrawn="1"/>
          </p:nvSpPr>
          <p:spPr bwMode="auto">
            <a:xfrm>
              <a:off x="3919" y="426"/>
              <a:ext cx="7" cy="9"/>
            </a:xfrm>
            <a:custGeom>
              <a:avLst/>
              <a:gdLst>
                <a:gd name="T0" fmla="*/ 20 w 27"/>
                <a:gd name="T1" fmla="*/ 0 h 35"/>
                <a:gd name="T2" fmla="*/ 8 w 27"/>
                <a:gd name="T3" fmla="*/ 0 h 35"/>
                <a:gd name="T4" fmla="*/ 0 w 27"/>
                <a:gd name="T5" fmla="*/ 7 h 35"/>
                <a:gd name="T6" fmla="*/ 0 w 27"/>
                <a:gd name="T7" fmla="*/ 27 h 35"/>
                <a:gd name="T8" fmla="*/ 8 w 27"/>
                <a:gd name="T9" fmla="*/ 35 h 35"/>
                <a:gd name="T10" fmla="*/ 20 w 27"/>
                <a:gd name="T11" fmla="*/ 35 h 35"/>
                <a:gd name="T12" fmla="*/ 27 w 27"/>
                <a:gd name="T13" fmla="*/ 27 h 35"/>
                <a:gd name="T14" fmla="*/ 27 w 27"/>
                <a:gd name="T15" fmla="*/ 7 h 35"/>
                <a:gd name="T16" fmla="*/ 20 w 27"/>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20" y="0"/>
                  </a:moveTo>
                  <a:lnTo>
                    <a:pt x="8" y="0"/>
                  </a:lnTo>
                  <a:cubicBezTo>
                    <a:pt x="4" y="0"/>
                    <a:pt x="0" y="3"/>
                    <a:pt x="0" y="7"/>
                  </a:cubicBezTo>
                  <a:lnTo>
                    <a:pt x="0" y="27"/>
                  </a:lnTo>
                  <a:cubicBezTo>
                    <a:pt x="0" y="32"/>
                    <a:pt x="4" y="35"/>
                    <a:pt x="8" y="35"/>
                  </a:cubicBezTo>
                  <a:lnTo>
                    <a:pt x="20" y="35"/>
                  </a:lnTo>
                  <a:cubicBezTo>
                    <a:pt x="24" y="35"/>
                    <a:pt x="27" y="32"/>
                    <a:pt x="27" y="27"/>
                  </a:cubicBezTo>
                  <a:lnTo>
                    <a:pt x="27" y="7"/>
                  </a:lnTo>
                  <a:cubicBezTo>
                    <a:pt x="27" y="3"/>
                    <a:pt x="24" y="0"/>
                    <a:pt x="20"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22">
              <a:extLst>
                <a:ext uri="{FF2B5EF4-FFF2-40B4-BE49-F238E27FC236}">
                  <a16:creationId xmlns:a16="http://schemas.microsoft.com/office/drawing/2014/main" id="{811693AB-D172-4A72-BCF7-37C259682C01}"/>
                </a:ext>
              </a:extLst>
            </p:cNvPr>
            <p:cNvSpPr>
              <a:spLocks/>
            </p:cNvSpPr>
            <p:nvPr userDrawn="1"/>
          </p:nvSpPr>
          <p:spPr bwMode="auto">
            <a:xfrm>
              <a:off x="3272" y="426"/>
              <a:ext cx="44" cy="59"/>
            </a:xfrm>
            <a:custGeom>
              <a:avLst/>
              <a:gdLst>
                <a:gd name="T0" fmla="*/ 179 w 186"/>
                <a:gd name="T1" fmla="*/ 0 h 243"/>
                <a:gd name="T2" fmla="*/ 167 w 186"/>
                <a:gd name="T3" fmla="*/ 0 h 243"/>
                <a:gd name="T4" fmla="*/ 160 w 186"/>
                <a:gd name="T5" fmla="*/ 7 h 243"/>
                <a:gd name="T6" fmla="*/ 160 w 186"/>
                <a:gd name="T7" fmla="*/ 151 h 243"/>
                <a:gd name="T8" fmla="*/ 93 w 186"/>
                <a:gd name="T9" fmla="*/ 216 h 243"/>
                <a:gd name="T10" fmla="*/ 27 w 186"/>
                <a:gd name="T11" fmla="*/ 151 h 243"/>
                <a:gd name="T12" fmla="*/ 27 w 186"/>
                <a:gd name="T13" fmla="*/ 7 h 243"/>
                <a:gd name="T14" fmla="*/ 19 w 186"/>
                <a:gd name="T15" fmla="*/ 0 h 243"/>
                <a:gd name="T16" fmla="*/ 7 w 186"/>
                <a:gd name="T17" fmla="*/ 0 h 243"/>
                <a:gd name="T18" fmla="*/ 0 w 186"/>
                <a:gd name="T19" fmla="*/ 7 h 243"/>
                <a:gd name="T20" fmla="*/ 0 w 186"/>
                <a:gd name="T21" fmla="*/ 151 h 243"/>
                <a:gd name="T22" fmla="*/ 93 w 186"/>
                <a:gd name="T23" fmla="*/ 243 h 243"/>
                <a:gd name="T24" fmla="*/ 186 w 186"/>
                <a:gd name="T25" fmla="*/ 151 h 243"/>
                <a:gd name="T26" fmla="*/ 186 w 186"/>
                <a:gd name="T27" fmla="*/ 7 h 243"/>
                <a:gd name="T28" fmla="*/ 179 w 186"/>
                <a:gd name="T2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43">
                  <a:moveTo>
                    <a:pt x="179" y="0"/>
                  </a:moveTo>
                  <a:lnTo>
                    <a:pt x="167" y="0"/>
                  </a:lnTo>
                  <a:cubicBezTo>
                    <a:pt x="163" y="0"/>
                    <a:pt x="160" y="3"/>
                    <a:pt x="160" y="7"/>
                  </a:cubicBezTo>
                  <a:lnTo>
                    <a:pt x="160" y="151"/>
                  </a:lnTo>
                  <a:cubicBezTo>
                    <a:pt x="160" y="190"/>
                    <a:pt x="133" y="216"/>
                    <a:pt x="93" y="216"/>
                  </a:cubicBezTo>
                  <a:cubicBezTo>
                    <a:pt x="53" y="216"/>
                    <a:pt x="27" y="190"/>
                    <a:pt x="27" y="151"/>
                  </a:cubicBezTo>
                  <a:lnTo>
                    <a:pt x="27" y="7"/>
                  </a:lnTo>
                  <a:cubicBezTo>
                    <a:pt x="27" y="3"/>
                    <a:pt x="23" y="0"/>
                    <a:pt x="19" y="0"/>
                  </a:cubicBezTo>
                  <a:lnTo>
                    <a:pt x="7" y="0"/>
                  </a:lnTo>
                  <a:cubicBezTo>
                    <a:pt x="3" y="0"/>
                    <a:pt x="0" y="3"/>
                    <a:pt x="0" y="7"/>
                  </a:cubicBezTo>
                  <a:lnTo>
                    <a:pt x="0" y="151"/>
                  </a:lnTo>
                  <a:cubicBezTo>
                    <a:pt x="0" y="204"/>
                    <a:pt x="39" y="243"/>
                    <a:pt x="93" y="243"/>
                  </a:cubicBezTo>
                  <a:cubicBezTo>
                    <a:pt x="148" y="243"/>
                    <a:pt x="186" y="205"/>
                    <a:pt x="186" y="151"/>
                  </a:cubicBezTo>
                  <a:lnTo>
                    <a:pt x="186" y="7"/>
                  </a:lnTo>
                  <a:cubicBezTo>
                    <a:pt x="186" y="3"/>
                    <a:pt x="183" y="0"/>
                    <a:pt x="179"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23">
              <a:extLst>
                <a:ext uri="{FF2B5EF4-FFF2-40B4-BE49-F238E27FC236}">
                  <a16:creationId xmlns:a16="http://schemas.microsoft.com/office/drawing/2014/main" id="{F12DCF94-347E-4348-BD42-C77D387D6C97}"/>
                </a:ext>
              </a:extLst>
            </p:cNvPr>
            <p:cNvSpPr>
              <a:spLocks/>
            </p:cNvSpPr>
            <p:nvPr userDrawn="1"/>
          </p:nvSpPr>
          <p:spPr bwMode="auto">
            <a:xfrm>
              <a:off x="3330" y="439"/>
              <a:ext cx="37" cy="45"/>
            </a:xfrm>
            <a:custGeom>
              <a:avLst/>
              <a:gdLst>
                <a:gd name="T0" fmla="*/ 80 w 155"/>
                <a:gd name="T1" fmla="*/ 0 h 185"/>
                <a:gd name="T2" fmla="*/ 27 w 155"/>
                <a:gd name="T3" fmla="*/ 20 h 185"/>
                <a:gd name="T4" fmla="*/ 27 w 155"/>
                <a:gd name="T5" fmla="*/ 12 h 185"/>
                <a:gd name="T6" fmla="*/ 20 w 155"/>
                <a:gd name="T7" fmla="*/ 5 h 185"/>
                <a:gd name="T8" fmla="*/ 8 w 155"/>
                <a:gd name="T9" fmla="*/ 5 h 185"/>
                <a:gd name="T10" fmla="*/ 0 w 155"/>
                <a:gd name="T11" fmla="*/ 12 h 185"/>
                <a:gd name="T12" fmla="*/ 0 w 155"/>
                <a:gd name="T13" fmla="*/ 178 h 185"/>
                <a:gd name="T14" fmla="*/ 8 w 155"/>
                <a:gd name="T15" fmla="*/ 185 h 185"/>
                <a:gd name="T16" fmla="*/ 20 w 155"/>
                <a:gd name="T17" fmla="*/ 185 h 185"/>
                <a:gd name="T18" fmla="*/ 27 w 155"/>
                <a:gd name="T19" fmla="*/ 178 h 185"/>
                <a:gd name="T20" fmla="*/ 27 w 155"/>
                <a:gd name="T21" fmla="*/ 78 h 185"/>
                <a:gd name="T22" fmla="*/ 79 w 155"/>
                <a:gd name="T23" fmla="*/ 27 h 185"/>
                <a:gd name="T24" fmla="*/ 128 w 155"/>
                <a:gd name="T25" fmla="*/ 78 h 185"/>
                <a:gd name="T26" fmla="*/ 128 w 155"/>
                <a:gd name="T27" fmla="*/ 178 h 185"/>
                <a:gd name="T28" fmla="*/ 136 w 155"/>
                <a:gd name="T29" fmla="*/ 185 h 185"/>
                <a:gd name="T30" fmla="*/ 147 w 155"/>
                <a:gd name="T31" fmla="*/ 185 h 185"/>
                <a:gd name="T32" fmla="*/ 155 w 155"/>
                <a:gd name="T33" fmla="*/ 178 h 185"/>
                <a:gd name="T34" fmla="*/ 155 w 155"/>
                <a:gd name="T35" fmla="*/ 78 h 185"/>
                <a:gd name="T36" fmla="*/ 80 w 155"/>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85">
                  <a:moveTo>
                    <a:pt x="80" y="0"/>
                  </a:moveTo>
                  <a:cubicBezTo>
                    <a:pt x="59" y="0"/>
                    <a:pt x="41" y="7"/>
                    <a:pt x="27" y="20"/>
                  </a:cubicBezTo>
                  <a:lnTo>
                    <a:pt x="27" y="12"/>
                  </a:lnTo>
                  <a:cubicBezTo>
                    <a:pt x="27" y="8"/>
                    <a:pt x="24" y="5"/>
                    <a:pt x="20" y="5"/>
                  </a:cubicBezTo>
                  <a:lnTo>
                    <a:pt x="8" y="5"/>
                  </a:lnTo>
                  <a:cubicBezTo>
                    <a:pt x="4" y="5"/>
                    <a:pt x="0" y="8"/>
                    <a:pt x="0" y="12"/>
                  </a:cubicBezTo>
                  <a:lnTo>
                    <a:pt x="0" y="178"/>
                  </a:lnTo>
                  <a:cubicBezTo>
                    <a:pt x="0" y="182"/>
                    <a:pt x="4" y="185"/>
                    <a:pt x="8" y="185"/>
                  </a:cubicBezTo>
                  <a:lnTo>
                    <a:pt x="20" y="185"/>
                  </a:lnTo>
                  <a:cubicBezTo>
                    <a:pt x="24" y="185"/>
                    <a:pt x="27" y="182"/>
                    <a:pt x="27" y="178"/>
                  </a:cubicBezTo>
                  <a:lnTo>
                    <a:pt x="27" y="78"/>
                  </a:lnTo>
                  <a:cubicBezTo>
                    <a:pt x="27" y="49"/>
                    <a:pt x="50" y="27"/>
                    <a:pt x="79" y="27"/>
                  </a:cubicBezTo>
                  <a:cubicBezTo>
                    <a:pt x="111" y="27"/>
                    <a:pt x="128" y="45"/>
                    <a:pt x="128" y="78"/>
                  </a:cubicBezTo>
                  <a:lnTo>
                    <a:pt x="128" y="178"/>
                  </a:lnTo>
                  <a:cubicBezTo>
                    <a:pt x="128" y="182"/>
                    <a:pt x="131" y="185"/>
                    <a:pt x="136" y="185"/>
                  </a:cubicBezTo>
                  <a:lnTo>
                    <a:pt x="147" y="185"/>
                  </a:lnTo>
                  <a:cubicBezTo>
                    <a:pt x="152" y="185"/>
                    <a:pt x="155" y="182"/>
                    <a:pt x="155" y="178"/>
                  </a:cubicBezTo>
                  <a:lnTo>
                    <a:pt x="155" y="78"/>
                  </a:lnTo>
                  <a:cubicBezTo>
                    <a:pt x="155" y="30"/>
                    <a:pt x="126" y="0"/>
                    <a:pt x="80"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24">
              <a:extLst>
                <a:ext uri="{FF2B5EF4-FFF2-40B4-BE49-F238E27FC236}">
                  <a16:creationId xmlns:a16="http://schemas.microsoft.com/office/drawing/2014/main" id="{19F1A95D-935C-4837-B9D4-2AB1DB2B28F5}"/>
                </a:ext>
              </a:extLst>
            </p:cNvPr>
            <p:cNvSpPr>
              <a:spLocks/>
            </p:cNvSpPr>
            <p:nvPr userDrawn="1"/>
          </p:nvSpPr>
          <p:spPr bwMode="auto">
            <a:xfrm>
              <a:off x="3381" y="440"/>
              <a:ext cx="6" cy="44"/>
            </a:xfrm>
            <a:custGeom>
              <a:avLst/>
              <a:gdLst>
                <a:gd name="T0" fmla="*/ 19 w 26"/>
                <a:gd name="T1" fmla="*/ 0 h 180"/>
                <a:gd name="T2" fmla="*/ 7 w 26"/>
                <a:gd name="T3" fmla="*/ 0 h 180"/>
                <a:gd name="T4" fmla="*/ 0 w 26"/>
                <a:gd name="T5" fmla="*/ 7 h 180"/>
                <a:gd name="T6" fmla="*/ 0 w 26"/>
                <a:gd name="T7" fmla="*/ 173 h 180"/>
                <a:gd name="T8" fmla="*/ 7 w 26"/>
                <a:gd name="T9" fmla="*/ 180 h 180"/>
                <a:gd name="T10" fmla="*/ 19 w 26"/>
                <a:gd name="T11" fmla="*/ 180 h 180"/>
                <a:gd name="T12" fmla="*/ 26 w 26"/>
                <a:gd name="T13" fmla="*/ 173 h 180"/>
                <a:gd name="T14" fmla="*/ 26 w 26"/>
                <a:gd name="T15" fmla="*/ 7 h 180"/>
                <a:gd name="T16" fmla="*/ 19 w 26"/>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0">
                  <a:moveTo>
                    <a:pt x="19" y="0"/>
                  </a:moveTo>
                  <a:lnTo>
                    <a:pt x="7" y="0"/>
                  </a:lnTo>
                  <a:cubicBezTo>
                    <a:pt x="3" y="0"/>
                    <a:pt x="0" y="3"/>
                    <a:pt x="0" y="7"/>
                  </a:cubicBezTo>
                  <a:lnTo>
                    <a:pt x="0" y="173"/>
                  </a:lnTo>
                  <a:cubicBezTo>
                    <a:pt x="0" y="177"/>
                    <a:pt x="3" y="180"/>
                    <a:pt x="7" y="180"/>
                  </a:cubicBezTo>
                  <a:lnTo>
                    <a:pt x="19" y="180"/>
                  </a:lnTo>
                  <a:cubicBezTo>
                    <a:pt x="23" y="180"/>
                    <a:pt x="26" y="177"/>
                    <a:pt x="26" y="173"/>
                  </a:cubicBezTo>
                  <a:lnTo>
                    <a:pt x="26" y="7"/>
                  </a:lnTo>
                  <a:cubicBezTo>
                    <a:pt x="26" y="3"/>
                    <a:pt x="23" y="0"/>
                    <a:pt x="19"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25">
              <a:extLst>
                <a:ext uri="{FF2B5EF4-FFF2-40B4-BE49-F238E27FC236}">
                  <a16:creationId xmlns:a16="http://schemas.microsoft.com/office/drawing/2014/main" id="{E08DC8D5-C4EB-44F5-998D-6BA00876D44A}"/>
                </a:ext>
              </a:extLst>
            </p:cNvPr>
            <p:cNvSpPr>
              <a:spLocks/>
            </p:cNvSpPr>
            <p:nvPr userDrawn="1"/>
          </p:nvSpPr>
          <p:spPr bwMode="auto">
            <a:xfrm>
              <a:off x="3396" y="440"/>
              <a:ext cx="38" cy="44"/>
            </a:xfrm>
            <a:custGeom>
              <a:avLst/>
              <a:gdLst>
                <a:gd name="T0" fmla="*/ 149 w 157"/>
                <a:gd name="T1" fmla="*/ 0 h 180"/>
                <a:gd name="T2" fmla="*/ 136 w 157"/>
                <a:gd name="T3" fmla="*/ 0 h 180"/>
                <a:gd name="T4" fmla="*/ 129 w 157"/>
                <a:gd name="T5" fmla="*/ 4 h 180"/>
                <a:gd name="T6" fmla="*/ 79 w 157"/>
                <a:gd name="T7" fmla="*/ 136 h 180"/>
                <a:gd name="T8" fmla="*/ 28 w 157"/>
                <a:gd name="T9" fmla="*/ 4 h 180"/>
                <a:gd name="T10" fmla="*/ 21 w 157"/>
                <a:gd name="T11" fmla="*/ 0 h 180"/>
                <a:gd name="T12" fmla="*/ 8 w 157"/>
                <a:gd name="T13" fmla="*/ 0 h 180"/>
                <a:gd name="T14" fmla="*/ 2 w 157"/>
                <a:gd name="T15" fmla="*/ 3 h 180"/>
                <a:gd name="T16" fmla="*/ 1 w 157"/>
                <a:gd name="T17" fmla="*/ 10 h 180"/>
                <a:gd name="T18" fmla="*/ 65 w 157"/>
                <a:gd name="T19" fmla="*/ 176 h 180"/>
                <a:gd name="T20" fmla="*/ 72 w 157"/>
                <a:gd name="T21" fmla="*/ 180 h 180"/>
                <a:gd name="T22" fmla="*/ 85 w 157"/>
                <a:gd name="T23" fmla="*/ 180 h 180"/>
                <a:gd name="T24" fmla="*/ 92 w 157"/>
                <a:gd name="T25" fmla="*/ 176 h 180"/>
                <a:gd name="T26" fmla="*/ 156 w 157"/>
                <a:gd name="T27" fmla="*/ 10 h 180"/>
                <a:gd name="T28" fmla="*/ 155 w 157"/>
                <a:gd name="T29" fmla="*/ 3 h 180"/>
                <a:gd name="T30" fmla="*/ 149 w 157"/>
                <a:gd name="T3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80">
                  <a:moveTo>
                    <a:pt x="149" y="0"/>
                  </a:moveTo>
                  <a:lnTo>
                    <a:pt x="136" y="0"/>
                  </a:lnTo>
                  <a:cubicBezTo>
                    <a:pt x="133" y="0"/>
                    <a:pt x="130" y="1"/>
                    <a:pt x="129" y="4"/>
                  </a:cubicBezTo>
                  <a:lnTo>
                    <a:pt x="79" y="136"/>
                  </a:lnTo>
                  <a:lnTo>
                    <a:pt x="28" y="4"/>
                  </a:lnTo>
                  <a:cubicBezTo>
                    <a:pt x="27" y="1"/>
                    <a:pt x="24" y="0"/>
                    <a:pt x="21" y="0"/>
                  </a:cubicBezTo>
                  <a:lnTo>
                    <a:pt x="8" y="0"/>
                  </a:lnTo>
                  <a:cubicBezTo>
                    <a:pt x="6" y="0"/>
                    <a:pt x="4" y="1"/>
                    <a:pt x="2" y="3"/>
                  </a:cubicBezTo>
                  <a:cubicBezTo>
                    <a:pt x="1" y="5"/>
                    <a:pt x="0" y="7"/>
                    <a:pt x="1" y="10"/>
                  </a:cubicBezTo>
                  <a:lnTo>
                    <a:pt x="65" y="176"/>
                  </a:lnTo>
                  <a:cubicBezTo>
                    <a:pt x="66" y="179"/>
                    <a:pt x="69" y="180"/>
                    <a:pt x="72" y="180"/>
                  </a:cubicBezTo>
                  <a:lnTo>
                    <a:pt x="85" y="180"/>
                  </a:lnTo>
                  <a:cubicBezTo>
                    <a:pt x="88" y="180"/>
                    <a:pt x="91" y="179"/>
                    <a:pt x="92" y="176"/>
                  </a:cubicBezTo>
                  <a:lnTo>
                    <a:pt x="156" y="10"/>
                  </a:lnTo>
                  <a:cubicBezTo>
                    <a:pt x="157" y="7"/>
                    <a:pt x="156" y="5"/>
                    <a:pt x="155" y="3"/>
                  </a:cubicBezTo>
                  <a:cubicBezTo>
                    <a:pt x="154" y="1"/>
                    <a:pt x="151" y="0"/>
                    <a:pt x="149"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26">
              <a:extLst>
                <a:ext uri="{FF2B5EF4-FFF2-40B4-BE49-F238E27FC236}">
                  <a16:creationId xmlns:a16="http://schemas.microsoft.com/office/drawing/2014/main" id="{03092ED0-DC9A-4070-898A-20E92E7F506E}"/>
                </a:ext>
              </a:extLst>
            </p:cNvPr>
            <p:cNvSpPr>
              <a:spLocks noEditPoints="1"/>
            </p:cNvSpPr>
            <p:nvPr userDrawn="1"/>
          </p:nvSpPr>
          <p:spPr bwMode="auto">
            <a:xfrm>
              <a:off x="3438" y="439"/>
              <a:ext cx="44" cy="46"/>
            </a:xfrm>
            <a:custGeom>
              <a:avLst/>
              <a:gdLst>
                <a:gd name="T0" fmla="*/ 30 w 181"/>
                <a:gd name="T1" fmla="*/ 76 h 189"/>
                <a:gd name="T2" fmla="*/ 90 w 181"/>
                <a:gd name="T3" fmla="*/ 27 h 189"/>
                <a:gd name="T4" fmla="*/ 151 w 181"/>
                <a:gd name="T5" fmla="*/ 76 h 189"/>
                <a:gd name="T6" fmla="*/ 30 w 181"/>
                <a:gd name="T7" fmla="*/ 76 h 189"/>
                <a:gd name="T8" fmla="*/ 90 w 181"/>
                <a:gd name="T9" fmla="*/ 0 h 189"/>
                <a:gd name="T10" fmla="*/ 0 w 181"/>
                <a:gd name="T11" fmla="*/ 96 h 189"/>
                <a:gd name="T12" fmla="*/ 92 w 181"/>
                <a:gd name="T13" fmla="*/ 189 h 189"/>
                <a:gd name="T14" fmla="*/ 177 w 181"/>
                <a:gd name="T15" fmla="*/ 129 h 189"/>
                <a:gd name="T16" fmla="*/ 176 w 181"/>
                <a:gd name="T17" fmla="*/ 122 h 189"/>
                <a:gd name="T18" fmla="*/ 170 w 181"/>
                <a:gd name="T19" fmla="*/ 119 h 189"/>
                <a:gd name="T20" fmla="*/ 157 w 181"/>
                <a:gd name="T21" fmla="*/ 119 h 189"/>
                <a:gd name="T22" fmla="*/ 150 w 181"/>
                <a:gd name="T23" fmla="*/ 124 h 189"/>
                <a:gd name="T24" fmla="*/ 92 w 181"/>
                <a:gd name="T25" fmla="*/ 163 h 189"/>
                <a:gd name="T26" fmla="*/ 27 w 181"/>
                <a:gd name="T27" fmla="*/ 102 h 189"/>
                <a:gd name="T28" fmla="*/ 173 w 181"/>
                <a:gd name="T29" fmla="*/ 102 h 189"/>
                <a:gd name="T30" fmla="*/ 181 w 181"/>
                <a:gd name="T31" fmla="*/ 95 h 189"/>
                <a:gd name="T32" fmla="*/ 153 w 181"/>
                <a:gd name="T33" fmla="*/ 27 h 189"/>
                <a:gd name="T34" fmla="*/ 90 w 181"/>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189">
                  <a:moveTo>
                    <a:pt x="30" y="76"/>
                  </a:moveTo>
                  <a:cubicBezTo>
                    <a:pt x="38" y="47"/>
                    <a:pt x="62" y="27"/>
                    <a:pt x="90" y="27"/>
                  </a:cubicBezTo>
                  <a:cubicBezTo>
                    <a:pt x="119" y="27"/>
                    <a:pt x="143" y="47"/>
                    <a:pt x="151" y="76"/>
                  </a:cubicBezTo>
                  <a:lnTo>
                    <a:pt x="30" y="76"/>
                  </a:lnTo>
                  <a:close/>
                  <a:moveTo>
                    <a:pt x="90" y="0"/>
                  </a:moveTo>
                  <a:cubicBezTo>
                    <a:pt x="41" y="0"/>
                    <a:pt x="0" y="43"/>
                    <a:pt x="0" y="96"/>
                  </a:cubicBezTo>
                  <a:cubicBezTo>
                    <a:pt x="0" y="148"/>
                    <a:pt x="41" y="189"/>
                    <a:pt x="92" y="189"/>
                  </a:cubicBezTo>
                  <a:cubicBezTo>
                    <a:pt x="134" y="189"/>
                    <a:pt x="164" y="168"/>
                    <a:pt x="177" y="129"/>
                  </a:cubicBezTo>
                  <a:cubicBezTo>
                    <a:pt x="177" y="127"/>
                    <a:pt x="177" y="124"/>
                    <a:pt x="176" y="122"/>
                  </a:cubicBezTo>
                  <a:cubicBezTo>
                    <a:pt x="174" y="120"/>
                    <a:pt x="172" y="119"/>
                    <a:pt x="170" y="119"/>
                  </a:cubicBezTo>
                  <a:lnTo>
                    <a:pt x="157" y="119"/>
                  </a:lnTo>
                  <a:cubicBezTo>
                    <a:pt x="154" y="119"/>
                    <a:pt x="151" y="121"/>
                    <a:pt x="150" y="124"/>
                  </a:cubicBezTo>
                  <a:cubicBezTo>
                    <a:pt x="141" y="150"/>
                    <a:pt x="121" y="163"/>
                    <a:pt x="92" y="163"/>
                  </a:cubicBezTo>
                  <a:cubicBezTo>
                    <a:pt x="58" y="163"/>
                    <a:pt x="31" y="137"/>
                    <a:pt x="27" y="102"/>
                  </a:cubicBezTo>
                  <a:lnTo>
                    <a:pt x="173" y="102"/>
                  </a:lnTo>
                  <a:cubicBezTo>
                    <a:pt x="177" y="102"/>
                    <a:pt x="181" y="99"/>
                    <a:pt x="181" y="95"/>
                  </a:cubicBezTo>
                  <a:cubicBezTo>
                    <a:pt x="181" y="71"/>
                    <a:pt x="171" y="45"/>
                    <a:pt x="153" y="27"/>
                  </a:cubicBezTo>
                  <a:cubicBezTo>
                    <a:pt x="136" y="10"/>
                    <a:pt x="114" y="0"/>
                    <a:pt x="90"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27">
              <a:extLst>
                <a:ext uri="{FF2B5EF4-FFF2-40B4-BE49-F238E27FC236}">
                  <a16:creationId xmlns:a16="http://schemas.microsoft.com/office/drawing/2014/main" id="{E1D79EBF-12B4-4F06-99FD-F13DC8C92239}"/>
                </a:ext>
              </a:extLst>
            </p:cNvPr>
            <p:cNvSpPr>
              <a:spLocks/>
            </p:cNvSpPr>
            <p:nvPr userDrawn="1"/>
          </p:nvSpPr>
          <p:spPr bwMode="auto">
            <a:xfrm>
              <a:off x="3492" y="439"/>
              <a:ext cx="22" cy="45"/>
            </a:xfrm>
            <a:custGeom>
              <a:avLst/>
              <a:gdLst>
                <a:gd name="T0" fmla="*/ 88 w 94"/>
                <a:gd name="T1" fmla="*/ 3 h 187"/>
                <a:gd name="T2" fmla="*/ 27 w 94"/>
                <a:gd name="T3" fmla="*/ 20 h 187"/>
                <a:gd name="T4" fmla="*/ 27 w 94"/>
                <a:gd name="T5" fmla="*/ 14 h 187"/>
                <a:gd name="T6" fmla="*/ 19 w 94"/>
                <a:gd name="T7" fmla="*/ 7 h 187"/>
                <a:gd name="T8" fmla="*/ 7 w 94"/>
                <a:gd name="T9" fmla="*/ 7 h 187"/>
                <a:gd name="T10" fmla="*/ 0 w 94"/>
                <a:gd name="T11" fmla="*/ 14 h 187"/>
                <a:gd name="T12" fmla="*/ 0 w 94"/>
                <a:gd name="T13" fmla="*/ 180 h 187"/>
                <a:gd name="T14" fmla="*/ 7 w 94"/>
                <a:gd name="T15" fmla="*/ 187 h 187"/>
                <a:gd name="T16" fmla="*/ 19 w 94"/>
                <a:gd name="T17" fmla="*/ 187 h 187"/>
                <a:gd name="T18" fmla="*/ 27 w 94"/>
                <a:gd name="T19" fmla="*/ 180 h 187"/>
                <a:gd name="T20" fmla="*/ 27 w 94"/>
                <a:gd name="T21" fmla="*/ 80 h 187"/>
                <a:gd name="T22" fmla="*/ 43 w 94"/>
                <a:gd name="T23" fmla="*/ 41 h 187"/>
                <a:gd name="T24" fmla="*/ 86 w 94"/>
                <a:gd name="T25" fmla="*/ 29 h 187"/>
                <a:gd name="T26" fmla="*/ 92 w 94"/>
                <a:gd name="T27" fmla="*/ 27 h 187"/>
                <a:gd name="T28" fmla="*/ 94 w 94"/>
                <a:gd name="T29" fmla="*/ 21 h 187"/>
                <a:gd name="T30" fmla="*/ 94 w 94"/>
                <a:gd name="T31" fmla="*/ 10 h 187"/>
                <a:gd name="T32" fmla="*/ 88 w 94"/>
                <a:gd name="T33" fmla="*/ 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87">
                  <a:moveTo>
                    <a:pt x="88" y="3"/>
                  </a:moveTo>
                  <a:cubicBezTo>
                    <a:pt x="64" y="0"/>
                    <a:pt x="43" y="6"/>
                    <a:pt x="27" y="20"/>
                  </a:cubicBezTo>
                  <a:lnTo>
                    <a:pt x="27" y="14"/>
                  </a:lnTo>
                  <a:cubicBezTo>
                    <a:pt x="27" y="10"/>
                    <a:pt x="23" y="7"/>
                    <a:pt x="19" y="7"/>
                  </a:cubicBezTo>
                  <a:lnTo>
                    <a:pt x="7" y="7"/>
                  </a:lnTo>
                  <a:cubicBezTo>
                    <a:pt x="3" y="7"/>
                    <a:pt x="0" y="10"/>
                    <a:pt x="0" y="14"/>
                  </a:cubicBezTo>
                  <a:lnTo>
                    <a:pt x="0" y="180"/>
                  </a:lnTo>
                  <a:cubicBezTo>
                    <a:pt x="0" y="184"/>
                    <a:pt x="3" y="187"/>
                    <a:pt x="7" y="187"/>
                  </a:cubicBezTo>
                  <a:lnTo>
                    <a:pt x="19" y="187"/>
                  </a:lnTo>
                  <a:cubicBezTo>
                    <a:pt x="23" y="187"/>
                    <a:pt x="27" y="184"/>
                    <a:pt x="27" y="180"/>
                  </a:cubicBezTo>
                  <a:lnTo>
                    <a:pt x="27" y="80"/>
                  </a:lnTo>
                  <a:cubicBezTo>
                    <a:pt x="27" y="64"/>
                    <a:pt x="33" y="50"/>
                    <a:pt x="43" y="41"/>
                  </a:cubicBezTo>
                  <a:cubicBezTo>
                    <a:pt x="53" y="31"/>
                    <a:pt x="68" y="27"/>
                    <a:pt x="86" y="29"/>
                  </a:cubicBezTo>
                  <a:cubicBezTo>
                    <a:pt x="88" y="29"/>
                    <a:pt x="90" y="28"/>
                    <a:pt x="92" y="27"/>
                  </a:cubicBezTo>
                  <a:cubicBezTo>
                    <a:pt x="93" y="25"/>
                    <a:pt x="94" y="23"/>
                    <a:pt x="94" y="21"/>
                  </a:cubicBezTo>
                  <a:lnTo>
                    <a:pt x="94" y="10"/>
                  </a:lnTo>
                  <a:cubicBezTo>
                    <a:pt x="94" y="7"/>
                    <a:pt x="91" y="3"/>
                    <a:pt x="88" y="3"/>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8">
              <a:extLst>
                <a:ext uri="{FF2B5EF4-FFF2-40B4-BE49-F238E27FC236}">
                  <a16:creationId xmlns:a16="http://schemas.microsoft.com/office/drawing/2014/main" id="{CF62BAE6-AA1A-4B0D-8FDE-7B3E668E47E8}"/>
                </a:ext>
              </a:extLst>
            </p:cNvPr>
            <p:cNvSpPr>
              <a:spLocks/>
            </p:cNvSpPr>
            <p:nvPr userDrawn="1"/>
          </p:nvSpPr>
          <p:spPr bwMode="auto">
            <a:xfrm>
              <a:off x="3518" y="439"/>
              <a:ext cx="38" cy="46"/>
            </a:xfrm>
            <a:custGeom>
              <a:avLst/>
              <a:gdLst>
                <a:gd name="T0" fmla="*/ 84 w 159"/>
                <a:gd name="T1" fmla="*/ 76 h 189"/>
                <a:gd name="T2" fmla="*/ 36 w 159"/>
                <a:gd name="T3" fmla="*/ 53 h 189"/>
                <a:gd name="T4" fmla="*/ 42 w 159"/>
                <a:gd name="T5" fmla="*/ 39 h 189"/>
                <a:gd name="T6" fmla="*/ 80 w 159"/>
                <a:gd name="T7" fmla="*/ 26 h 189"/>
                <a:gd name="T8" fmla="*/ 128 w 159"/>
                <a:gd name="T9" fmla="*/ 56 h 189"/>
                <a:gd name="T10" fmla="*/ 135 w 159"/>
                <a:gd name="T11" fmla="*/ 62 h 189"/>
                <a:gd name="T12" fmla="*/ 147 w 159"/>
                <a:gd name="T13" fmla="*/ 62 h 189"/>
                <a:gd name="T14" fmla="*/ 153 w 159"/>
                <a:gd name="T15" fmla="*/ 59 h 189"/>
                <a:gd name="T16" fmla="*/ 155 w 159"/>
                <a:gd name="T17" fmla="*/ 53 h 189"/>
                <a:gd name="T18" fmla="*/ 79 w 159"/>
                <a:gd name="T19" fmla="*/ 0 h 189"/>
                <a:gd name="T20" fmla="*/ 9 w 159"/>
                <a:gd name="T21" fmla="*/ 53 h 189"/>
                <a:gd name="T22" fmla="*/ 80 w 159"/>
                <a:gd name="T23" fmla="*/ 102 h 189"/>
                <a:gd name="T24" fmla="*/ 132 w 159"/>
                <a:gd name="T25" fmla="*/ 132 h 189"/>
                <a:gd name="T26" fmla="*/ 126 w 159"/>
                <a:gd name="T27" fmla="*/ 149 h 189"/>
                <a:gd name="T28" fmla="*/ 85 w 159"/>
                <a:gd name="T29" fmla="*/ 163 h 189"/>
                <a:gd name="T30" fmla="*/ 27 w 159"/>
                <a:gd name="T31" fmla="*/ 128 h 189"/>
                <a:gd name="T32" fmla="*/ 20 w 159"/>
                <a:gd name="T33" fmla="*/ 122 h 189"/>
                <a:gd name="T34" fmla="*/ 8 w 159"/>
                <a:gd name="T35" fmla="*/ 122 h 189"/>
                <a:gd name="T36" fmla="*/ 2 w 159"/>
                <a:gd name="T37" fmla="*/ 125 h 189"/>
                <a:gd name="T38" fmla="*/ 0 w 159"/>
                <a:gd name="T39" fmla="*/ 131 h 189"/>
                <a:gd name="T40" fmla="*/ 85 w 159"/>
                <a:gd name="T41" fmla="*/ 189 h 189"/>
                <a:gd name="T42" fmla="*/ 145 w 159"/>
                <a:gd name="T43" fmla="*/ 168 h 189"/>
                <a:gd name="T44" fmla="*/ 159 w 159"/>
                <a:gd name="T45" fmla="*/ 131 h 189"/>
                <a:gd name="T46" fmla="*/ 159 w 159"/>
                <a:gd name="T47" fmla="*/ 131 h 189"/>
                <a:gd name="T48" fmla="*/ 84 w 159"/>
                <a:gd name="T49" fmla="*/ 7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89">
                  <a:moveTo>
                    <a:pt x="84" y="76"/>
                  </a:moveTo>
                  <a:cubicBezTo>
                    <a:pt x="44" y="70"/>
                    <a:pt x="36" y="64"/>
                    <a:pt x="36" y="53"/>
                  </a:cubicBezTo>
                  <a:cubicBezTo>
                    <a:pt x="36" y="48"/>
                    <a:pt x="38" y="43"/>
                    <a:pt x="42" y="39"/>
                  </a:cubicBezTo>
                  <a:cubicBezTo>
                    <a:pt x="50" y="31"/>
                    <a:pt x="64" y="26"/>
                    <a:pt x="80" y="26"/>
                  </a:cubicBezTo>
                  <a:cubicBezTo>
                    <a:pt x="98" y="26"/>
                    <a:pt x="121" y="32"/>
                    <a:pt x="128" y="56"/>
                  </a:cubicBezTo>
                  <a:cubicBezTo>
                    <a:pt x="129" y="59"/>
                    <a:pt x="132" y="62"/>
                    <a:pt x="135" y="62"/>
                  </a:cubicBezTo>
                  <a:lnTo>
                    <a:pt x="147" y="62"/>
                  </a:lnTo>
                  <a:cubicBezTo>
                    <a:pt x="150" y="62"/>
                    <a:pt x="152" y="61"/>
                    <a:pt x="153" y="59"/>
                  </a:cubicBezTo>
                  <a:cubicBezTo>
                    <a:pt x="155" y="57"/>
                    <a:pt x="155" y="55"/>
                    <a:pt x="155" y="53"/>
                  </a:cubicBezTo>
                  <a:cubicBezTo>
                    <a:pt x="147" y="19"/>
                    <a:pt x="119" y="0"/>
                    <a:pt x="79" y="0"/>
                  </a:cubicBezTo>
                  <a:cubicBezTo>
                    <a:pt x="33" y="0"/>
                    <a:pt x="9" y="27"/>
                    <a:pt x="9" y="53"/>
                  </a:cubicBezTo>
                  <a:cubicBezTo>
                    <a:pt x="10" y="92"/>
                    <a:pt x="50" y="98"/>
                    <a:pt x="80" y="102"/>
                  </a:cubicBezTo>
                  <a:cubicBezTo>
                    <a:pt x="122" y="108"/>
                    <a:pt x="131" y="118"/>
                    <a:pt x="132" y="132"/>
                  </a:cubicBezTo>
                  <a:cubicBezTo>
                    <a:pt x="132" y="138"/>
                    <a:pt x="130" y="144"/>
                    <a:pt x="126" y="149"/>
                  </a:cubicBezTo>
                  <a:cubicBezTo>
                    <a:pt x="117" y="158"/>
                    <a:pt x="102" y="163"/>
                    <a:pt x="85" y="163"/>
                  </a:cubicBezTo>
                  <a:cubicBezTo>
                    <a:pt x="66" y="163"/>
                    <a:pt x="33" y="159"/>
                    <a:pt x="27" y="128"/>
                  </a:cubicBezTo>
                  <a:cubicBezTo>
                    <a:pt x="26" y="125"/>
                    <a:pt x="23" y="122"/>
                    <a:pt x="20" y="122"/>
                  </a:cubicBezTo>
                  <a:lnTo>
                    <a:pt x="8" y="122"/>
                  </a:lnTo>
                  <a:cubicBezTo>
                    <a:pt x="6" y="122"/>
                    <a:pt x="4" y="123"/>
                    <a:pt x="2" y="125"/>
                  </a:cubicBezTo>
                  <a:cubicBezTo>
                    <a:pt x="1" y="127"/>
                    <a:pt x="0" y="129"/>
                    <a:pt x="0" y="131"/>
                  </a:cubicBezTo>
                  <a:cubicBezTo>
                    <a:pt x="6" y="167"/>
                    <a:pt x="38" y="189"/>
                    <a:pt x="85" y="189"/>
                  </a:cubicBezTo>
                  <a:cubicBezTo>
                    <a:pt x="110" y="189"/>
                    <a:pt x="131" y="182"/>
                    <a:pt x="145" y="168"/>
                  </a:cubicBezTo>
                  <a:cubicBezTo>
                    <a:pt x="154" y="158"/>
                    <a:pt x="159" y="145"/>
                    <a:pt x="159" y="131"/>
                  </a:cubicBezTo>
                  <a:lnTo>
                    <a:pt x="159" y="131"/>
                  </a:lnTo>
                  <a:cubicBezTo>
                    <a:pt x="157" y="87"/>
                    <a:pt x="110" y="80"/>
                    <a:pt x="84" y="76"/>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9">
              <a:extLst>
                <a:ext uri="{FF2B5EF4-FFF2-40B4-BE49-F238E27FC236}">
                  <a16:creationId xmlns:a16="http://schemas.microsoft.com/office/drawing/2014/main" id="{ED84D54C-DDEC-44E4-926C-0658BCE45074}"/>
                </a:ext>
              </a:extLst>
            </p:cNvPr>
            <p:cNvSpPr>
              <a:spLocks/>
            </p:cNvSpPr>
            <p:nvPr userDrawn="1"/>
          </p:nvSpPr>
          <p:spPr bwMode="auto">
            <a:xfrm>
              <a:off x="3568" y="440"/>
              <a:ext cx="6" cy="44"/>
            </a:xfrm>
            <a:custGeom>
              <a:avLst/>
              <a:gdLst>
                <a:gd name="T0" fmla="*/ 19 w 26"/>
                <a:gd name="T1" fmla="*/ 0 h 180"/>
                <a:gd name="T2" fmla="*/ 7 w 26"/>
                <a:gd name="T3" fmla="*/ 0 h 180"/>
                <a:gd name="T4" fmla="*/ 0 w 26"/>
                <a:gd name="T5" fmla="*/ 7 h 180"/>
                <a:gd name="T6" fmla="*/ 0 w 26"/>
                <a:gd name="T7" fmla="*/ 173 h 180"/>
                <a:gd name="T8" fmla="*/ 7 w 26"/>
                <a:gd name="T9" fmla="*/ 180 h 180"/>
                <a:gd name="T10" fmla="*/ 19 w 26"/>
                <a:gd name="T11" fmla="*/ 180 h 180"/>
                <a:gd name="T12" fmla="*/ 26 w 26"/>
                <a:gd name="T13" fmla="*/ 173 h 180"/>
                <a:gd name="T14" fmla="*/ 26 w 26"/>
                <a:gd name="T15" fmla="*/ 7 h 180"/>
                <a:gd name="T16" fmla="*/ 19 w 26"/>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0">
                  <a:moveTo>
                    <a:pt x="19" y="0"/>
                  </a:moveTo>
                  <a:lnTo>
                    <a:pt x="7" y="0"/>
                  </a:lnTo>
                  <a:cubicBezTo>
                    <a:pt x="3" y="0"/>
                    <a:pt x="0" y="3"/>
                    <a:pt x="0" y="7"/>
                  </a:cubicBezTo>
                  <a:lnTo>
                    <a:pt x="0" y="173"/>
                  </a:lnTo>
                  <a:cubicBezTo>
                    <a:pt x="0" y="177"/>
                    <a:pt x="3" y="180"/>
                    <a:pt x="7" y="180"/>
                  </a:cubicBezTo>
                  <a:lnTo>
                    <a:pt x="19" y="180"/>
                  </a:lnTo>
                  <a:cubicBezTo>
                    <a:pt x="23" y="180"/>
                    <a:pt x="26" y="177"/>
                    <a:pt x="26" y="173"/>
                  </a:cubicBezTo>
                  <a:lnTo>
                    <a:pt x="26" y="7"/>
                  </a:lnTo>
                  <a:cubicBezTo>
                    <a:pt x="26" y="3"/>
                    <a:pt x="23" y="0"/>
                    <a:pt x="19"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30">
              <a:extLst>
                <a:ext uri="{FF2B5EF4-FFF2-40B4-BE49-F238E27FC236}">
                  <a16:creationId xmlns:a16="http://schemas.microsoft.com/office/drawing/2014/main" id="{398DA956-901D-4828-B3C1-101BF9EC8A90}"/>
                </a:ext>
              </a:extLst>
            </p:cNvPr>
            <p:cNvSpPr>
              <a:spLocks/>
            </p:cNvSpPr>
            <p:nvPr userDrawn="1"/>
          </p:nvSpPr>
          <p:spPr bwMode="auto">
            <a:xfrm>
              <a:off x="3583" y="432"/>
              <a:ext cx="23" cy="52"/>
            </a:xfrm>
            <a:custGeom>
              <a:avLst/>
              <a:gdLst>
                <a:gd name="T0" fmla="*/ 87 w 94"/>
                <a:gd name="T1" fmla="*/ 36 h 217"/>
                <a:gd name="T2" fmla="*/ 49 w 94"/>
                <a:gd name="T3" fmla="*/ 36 h 217"/>
                <a:gd name="T4" fmla="*/ 49 w 94"/>
                <a:gd name="T5" fmla="*/ 7 h 217"/>
                <a:gd name="T6" fmla="*/ 42 w 94"/>
                <a:gd name="T7" fmla="*/ 0 h 217"/>
                <a:gd name="T8" fmla="*/ 30 w 94"/>
                <a:gd name="T9" fmla="*/ 0 h 217"/>
                <a:gd name="T10" fmla="*/ 23 w 94"/>
                <a:gd name="T11" fmla="*/ 7 h 217"/>
                <a:gd name="T12" fmla="*/ 23 w 94"/>
                <a:gd name="T13" fmla="*/ 36 h 217"/>
                <a:gd name="T14" fmla="*/ 7 w 94"/>
                <a:gd name="T15" fmla="*/ 36 h 217"/>
                <a:gd name="T16" fmla="*/ 0 w 94"/>
                <a:gd name="T17" fmla="*/ 43 h 217"/>
                <a:gd name="T18" fmla="*/ 0 w 94"/>
                <a:gd name="T19" fmla="*/ 55 h 217"/>
                <a:gd name="T20" fmla="*/ 7 w 94"/>
                <a:gd name="T21" fmla="*/ 62 h 217"/>
                <a:gd name="T22" fmla="*/ 23 w 94"/>
                <a:gd name="T23" fmla="*/ 62 h 217"/>
                <a:gd name="T24" fmla="*/ 23 w 94"/>
                <a:gd name="T25" fmla="*/ 152 h 217"/>
                <a:gd name="T26" fmla="*/ 42 w 94"/>
                <a:gd name="T27" fmla="*/ 203 h 217"/>
                <a:gd name="T28" fmla="*/ 80 w 94"/>
                <a:gd name="T29" fmla="*/ 217 h 217"/>
                <a:gd name="T30" fmla="*/ 87 w 94"/>
                <a:gd name="T31" fmla="*/ 216 h 217"/>
                <a:gd name="T32" fmla="*/ 94 w 94"/>
                <a:gd name="T33" fmla="*/ 209 h 217"/>
                <a:gd name="T34" fmla="*/ 94 w 94"/>
                <a:gd name="T35" fmla="*/ 198 h 217"/>
                <a:gd name="T36" fmla="*/ 92 w 94"/>
                <a:gd name="T37" fmla="*/ 193 h 217"/>
                <a:gd name="T38" fmla="*/ 87 w 94"/>
                <a:gd name="T39" fmla="*/ 191 h 217"/>
                <a:gd name="T40" fmla="*/ 60 w 94"/>
                <a:gd name="T41" fmla="*/ 183 h 217"/>
                <a:gd name="T42" fmla="*/ 49 w 94"/>
                <a:gd name="T43" fmla="*/ 152 h 217"/>
                <a:gd name="T44" fmla="*/ 49 w 94"/>
                <a:gd name="T45" fmla="*/ 62 h 217"/>
                <a:gd name="T46" fmla="*/ 87 w 94"/>
                <a:gd name="T47" fmla="*/ 62 h 217"/>
                <a:gd name="T48" fmla="*/ 94 w 94"/>
                <a:gd name="T49" fmla="*/ 55 h 217"/>
                <a:gd name="T50" fmla="*/ 94 w 94"/>
                <a:gd name="T51" fmla="*/ 43 h 217"/>
                <a:gd name="T52" fmla="*/ 87 w 94"/>
                <a:gd name="T53" fmla="*/ 3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217">
                  <a:moveTo>
                    <a:pt x="87" y="36"/>
                  </a:moveTo>
                  <a:lnTo>
                    <a:pt x="49" y="36"/>
                  </a:lnTo>
                  <a:lnTo>
                    <a:pt x="49" y="7"/>
                  </a:lnTo>
                  <a:cubicBezTo>
                    <a:pt x="49" y="3"/>
                    <a:pt x="46" y="0"/>
                    <a:pt x="42" y="0"/>
                  </a:cubicBezTo>
                  <a:lnTo>
                    <a:pt x="30" y="0"/>
                  </a:lnTo>
                  <a:cubicBezTo>
                    <a:pt x="26" y="0"/>
                    <a:pt x="23" y="3"/>
                    <a:pt x="23" y="7"/>
                  </a:cubicBezTo>
                  <a:lnTo>
                    <a:pt x="23" y="36"/>
                  </a:lnTo>
                  <a:lnTo>
                    <a:pt x="7" y="36"/>
                  </a:lnTo>
                  <a:cubicBezTo>
                    <a:pt x="3" y="36"/>
                    <a:pt x="0" y="39"/>
                    <a:pt x="0" y="43"/>
                  </a:cubicBezTo>
                  <a:lnTo>
                    <a:pt x="0" y="55"/>
                  </a:lnTo>
                  <a:cubicBezTo>
                    <a:pt x="0" y="59"/>
                    <a:pt x="3" y="62"/>
                    <a:pt x="7" y="62"/>
                  </a:cubicBezTo>
                  <a:lnTo>
                    <a:pt x="23" y="62"/>
                  </a:lnTo>
                  <a:lnTo>
                    <a:pt x="23" y="152"/>
                  </a:lnTo>
                  <a:cubicBezTo>
                    <a:pt x="23" y="174"/>
                    <a:pt x="29" y="191"/>
                    <a:pt x="42" y="203"/>
                  </a:cubicBezTo>
                  <a:cubicBezTo>
                    <a:pt x="52" y="212"/>
                    <a:pt x="65" y="217"/>
                    <a:pt x="80" y="217"/>
                  </a:cubicBezTo>
                  <a:cubicBezTo>
                    <a:pt x="83" y="217"/>
                    <a:pt x="85" y="217"/>
                    <a:pt x="87" y="216"/>
                  </a:cubicBezTo>
                  <a:cubicBezTo>
                    <a:pt x="91" y="216"/>
                    <a:pt x="94" y="213"/>
                    <a:pt x="94" y="209"/>
                  </a:cubicBezTo>
                  <a:lnTo>
                    <a:pt x="94" y="198"/>
                  </a:lnTo>
                  <a:cubicBezTo>
                    <a:pt x="94" y="196"/>
                    <a:pt x="93" y="194"/>
                    <a:pt x="92" y="193"/>
                  </a:cubicBezTo>
                  <a:cubicBezTo>
                    <a:pt x="90" y="191"/>
                    <a:pt x="89" y="191"/>
                    <a:pt x="87" y="191"/>
                  </a:cubicBezTo>
                  <a:cubicBezTo>
                    <a:pt x="75" y="191"/>
                    <a:pt x="66" y="189"/>
                    <a:pt x="60" y="183"/>
                  </a:cubicBezTo>
                  <a:cubicBezTo>
                    <a:pt x="53" y="176"/>
                    <a:pt x="49" y="166"/>
                    <a:pt x="49" y="152"/>
                  </a:cubicBezTo>
                  <a:lnTo>
                    <a:pt x="49" y="62"/>
                  </a:lnTo>
                  <a:lnTo>
                    <a:pt x="87" y="62"/>
                  </a:lnTo>
                  <a:cubicBezTo>
                    <a:pt x="91" y="62"/>
                    <a:pt x="94" y="59"/>
                    <a:pt x="94" y="55"/>
                  </a:cubicBezTo>
                  <a:lnTo>
                    <a:pt x="94" y="43"/>
                  </a:lnTo>
                  <a:cubicBezTo>
                    <a:pt x="94" y="39"/>
                    <a:pt x="91" y="36"/>
                    <a:pt x="87" y="36"/>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31">
              <a:extLst>
                <a:ext uri="{FF2B5EF4-FFF2-40B4-BE49-F238E27FC236}">
                  <a16:creationId xmlns:a16="http://schemas.microsoft.com/office/drawing/2014/main" id="{55DDD84C-A031-4DB7-9EFB-C181ADD6AD62}"/>
                </a:ext>
              </a:extLst>
            </p:cNvPr>
            <p:cNvSpPr>
              <a:spLocks noEditPoints="1"/>
            </p:cNvSpPr>
            <p:nvPr userDrawn="1"/>
          </p:nvSpPr>
          <p:spPr bwMode="auto">
            <a:xfrm>
              <a:off x="3613" y="439"/>
              <a:ext cx="39" cy="45"/>
            </a:xfrm>
            <a:custGeom>
              <a:avLst/>
              <a:gdLst>
                <a:gd name="T0" fmla="*/ 67 w 164"/>
                <a:gd name="T1" fmla="*/ 162 h 188"/>
                <a:gd name="T2" fmla="*/ 27 w 164"/>
                <a:gd name="T3" fmla="*/ 134 h 188"/>
                <a:gd name="T4" fmla="*/ 80 w 164"/>
                <a:gd name="T5" fmla="*/ 103 h 188"/>
                <a:gd name="T6" fmla="*/ 132 w 164"/>
                <a:gd name="T7" fmla="*/ 93 h 188"/>
                <a:gd name="T8" fmla="*/ 132 w 164"/>
                <a:gd name="T9" fmla="*/ 118 h 188"/>
                <a:gd name="T10" fmla="*/ 67 w 164"/>
                <a:gd name="T11" fmla="*/ 162 h 188"/>
                <a:gd name="T12" fmla="*/ 158 w 164"/>
                <a:gd name="T13" fmla="*/ 151 h 188"/>
                <a:gd name="T14" fmla="*/ 158 w 164"/>
                <a:gd name="T15" fmla="*/ 57 h 188"/>
                <a:gd name="T16" fmla="*/ 85 w 164"/>
                <a:gd name="T17" fmla="*/ 0 h 188"/>
                <a:gd name="T18" fmla="*/ 9 w 164"/>
                <a:gd name="T19" fmla="*/ 53 h 188"/>
                <a:gd name="T20" fmla="*/ 10 w 164"/>
                <a:gd name="T21" fmla="*/ 59 h 188"/>
                <a:gd name="T22" fmla="*/ 16 w 164"/>
                <a:gd name="T23" fmla="*/ 62 h 188"/>
                <a:gd name="T24" fmla="*/ 28 w 164"/>
                <a:gd name="T25" fmla="*/ 62 h 188"/>
                <a:gd name="T26" fmla="*/ 35 w 164"/>
                <a:gd name="T27" fmla="*/ 57 h 188"/>
                <a:gd name="T28" fmla="*/ 85 w 164"/>
                <a:gd name="T29" fmla="*/ 27 h 188"/>
                <a:gd name="T30" fmla="*/ 132 w 164"/>
                <a:gd name="T31" fmla="*/ 57 h 188"/>
                <a:gd name="T32" fmla="*/ 77 w 164"/>
                <a:gd name="T33" fmla="*/ 78 h 188"/>
                <a:gd name="T34" fmla="*/ 0 w 164"/>
                <a:gd name="T35" fmla="*/ 135 h 188"/>
                <a:gd name="T36" fmla="*/ 67 w 164"/>
                <a:gd name="T37" fmla="*/ 188 h 188"/>
                <a:gd name="T38" fmla="*/ 133 w 164"/>
                <a:gd name="T39" fmla="*/ 168 h 188"/>
                <a:gd name="T40" fmla="*/ 137 w 164"/>
                <a:gd name="T41" fmla="*/ 181 h 188"/>
                <a:gd name="T42" fmla="*/ 144 w 164"/>
                <a:gd name="T43" fmla="*/ 185 h 188"/>
                <a:gd name="T44" fmla="*/ 156 w 164"/>
                <a:gd name="T45" fmla="*/ 185 h 188"/>
                <a:gd name="T46" fmla="*/ 162 w 164"/>
                <a:gd name="T47" fmla="*/ 182 h 188"/>
                <a:gd name="T48" fmla="*/ 163 w 164"/>
                <a:gd name="T49" fmla="*/ 175 h 188"/>
                <a:gd name="T50" fmla="*/ 158 w 164"/>
                <a:gd name="T51" fmla="*/ 15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8">
                  <a:moveTo>
                    <a:pt x="67" y="162"/>
                  </a:moveTo>
                  <a:cubicBezTo>
                    <a:pt x="67" y="162"/>
                    <a:pt x="27" y="161"/>
                    <a:pt x="27" y="134"/>
                  </a:cubicBezTo>
                  <a:cubicBezTo>
                    <a:pt x="27" y="122"/>
                    <a:pt x="31" y="108"/>
                    <a:pt x="80" y="103"/>
                  </a:cubicBezTo>
                  <a:cubicBezTo>
                    <a:pt x="97" y="102"/>
                    <a:pt x="117" y="100"/>
                    <a:pt x="132" y="93"/>
                  </a:cubicBezTo>
                  <a:lnTo>
                    <a:pt x="132" y="118"/>
                  </a:lnTo>
                  <a:cubicBezTo>
                    <a:pt x="132" y="148"/>
                    <a:pt x="99" y="162"/>
                    <a:pt x="67" y="162"/>
                  </a:cubicBezTo>
                  <a:close/>
                  <a:moveTo>
                    <a:pt x="158" y="151"/>
                  </a:moveTo>
                  <a:lnTo>
                    <a:pt x="158" y="57"/>
                  </a:lnTo>
                  <a:cubicBezTo>
                    <a:pt x="158" y="22"/>
                    <a:pt x="131" y="0"/>
                    <a:pt x="85" y="0"/>
                  </a:cubicBezTo>
                  <a:cubicBezTo>
                    <a:pt x="45" y="0"/>
                    <a:pt x="17" y="19"/>
                    <a:pt x="9" y="53"/>
                  </a:cubicBezTo>
                  <a:cubicBezTo>
                    <a:pt x="8" y="55"/>
                    <a:pt x="9" y="57"/>
                    <a:pt x="10" y="59"/>
                  </a:cubicBezTo>
                  <a:cubicBezTo>
                    <a:pt x="11" y="61"/>
                    <a:pt x="14" y="62"/>
                    <a:pt x="16" y="62"/>
                  </a:cubicBezTo>
                  <a:lnTo>
                    <a:pt x="28" y="62"/>
                  </a:lnTo>
                  <a:cubicBezTo>
                    <a:pt x="31" y="62"/>
                    <a:pt x="34" y="60"/>
                    <a:pt x="35" y="57"/>
                  </a:cubicBezTo>
                  <a:cubicBezTo>
                    <a:pt x="43" y="32"/>
                    <a:pt x="67" y="27"/>
                    <a:pt x="85" y="27"/>
                  </a:cubicBezTo>
                  <a:cubicBezTo>
                    <a:pt x="107" y="27"/>
                    <a:pt x="132" y="32"/>
                    <a:pt x="132" y="57"/>
                  </a:cubicBezTo>
                  <a:cubicBezTo>
                    <a:pt x="132" y="70"/>
                    <a:pt x="115" y="74"/>
                    <a:pt x="77" y="78"/>
                  </a:cubicBezTo>
                  <a:cubicBezTo>
                    <a:pt x="54" y="80"/>
                    <a:pt x="0" y="85"/>
                    <a:pt x="0" y="135"/>
                  </a:cubicBezTo>
                  <a:cubicBezTo>
                    <a:pt x="0" y="172"/>
                    <a:pt x="35" y="188"/>
                    <a:pt x="67" y="188"/>
                  </a:cubicBezTo>
                  <a:cubicBezTo>
                    <a:pt x="94" y="188"/>
                    <a:pt x="117" y="181"/>
                    <a:pt x="133" y="168"/>
                  </a:cubicBezTo>
                  <a:cubicBezTo>
                    <a:pt x="134" y="173"/>
                    <a:pt x="135" y="177"/>
                    <a:pt x="137" y="181"/>
                  </a:cubicBezTo>
                  <a:cubicBezTo>
                    <a:pt x="138" y="184"/>
                    <a:pt x="141" y="185"/>
                    <a:pt x="144" y="185"/>
                  </a:cubicBezTo>
                  <a:lnTo>
                    <a:pt x="156" y="185"/>
                  </a:lnTo>
                  <a:cubicBezTo>
                    <a:pt x="158" y="185"/>
                    <a:pt x="161" y="184"/>
                    <a:pt x="162" y="182"/>
                  </a:cubicBezTo>
                  <a:cubicBezTo>
                    <a:pt x="163" y="180"/>
                    <a:pt x="164" y="178"/>
                    <a:pt x="163" y="175"/>
                  </a:cubicBezTo>
                  <a:cubicBezTo>
                    <a:pt x="160" y="170"/>
                    <a:pt x="158" y="158"/>
                    <a:pt x="158" y="151"/>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32">
              <a:extLst>
                <a:ext uri="{FF2B5EF4-FFF2-40B4-BE49-F238E27FC236}">
                  <a16:creationId xmlns:a16="http://schemas.microsoft.com/office/drawing/2014/main" id="{D86AFC46-0199-4824-979B-637A047B243D}"/>
                </a:ext>
              </a:extLst>
            </p:cNvPr>
            <p:cNvSpPr>
              <a:spLocks noEditPoints="1"/>
            </p:cNvSpPr>
            <p:nvPr userDrawn="1"/>
          </p:nvSpPr>
          <p:spPr bwMode="auto">
            <a:xfrm>
              <a:off x="4373" y="439"/>
              <a:ext cx="39" cy="45"/>
            </a:xfrm>
            <a:custGeom>
              <a:avLst/>
              <a:gdLst>
                <a:gd name="T0" fmla="*/ 68 w 164"/>
                <a:gd name="T1" fmla="*/ 162 h 188"/>
                <a:gd name="T2" fmla="*/ 28 w 164"/>
                <a:gd name="T3" fmla="*/ 134 h 188"/>
                <a:gd name="T4" fmla="*/ 80 w 164"/>
                <a:gd name="T5" fmla="*/ 103 h 188"/>
                <a:gd name="T6" fmla="*/ 132 w 164"/>
                <a:gd name="T7" fmla="*/ 93 h 188"/>
                <a:gd name="T8" fmla="*/ 132 w 164"/>
                <a:gd name="T9" fmla="*/ 118 h 188"/>
                <a:gd name="T10" fmla="*/ 68 w 164"/>
                <a:gd name="T11" fmla="*/ 162 h 188"/>
                <a:gd name="T12" fmla="*/ 159 w 164"/>
                <a:gd name="T13" fmla="*/ 151 h 188"/>
                <a:gd name="T14" fmla="*/ 159 w 164"/>
                <a:gd name="T15" fmla="*/ 57 h 188"/>
                <a:gd name="T16" fmla="*/ 86 w 164"/>
                <a:gd name="T17" fmla="*/ 0 h 188"/>
                <a:gd name="T18" fmla="*/ 9 w 164"/>
                <a:gd name="T19" fmla="*/ 53 h 188"/>
                <a:gd name="T20" fmla="*/ 11 w 164"/>
                <a:gd name="T21" fmla="*/ 59 h 188"/>
                <a:gd name="T22" fmla="*/ 17 w 164"/>
                <a:gd name="T23" fmla="*/ 62 h 188"/>
                <a:gd name="T24" fmla="*/ 29 w 164"/>
                <a:gd name="T25" fmla="*/ 62 h 188"/>
                <a:gd name="T26" fmla="*/ 36 w 164"/>
                <a:gd name="T27" fmla="*/ 57 h 188"/>
                <a:gd name="T28" fmla="*/ 86 w 164"/>
                <a:gd name="T29" fmla="*/ 27 h 188"/>
                <a:gd name="T30" fmla="*/ 132 w 164"/>
                <a:gd name="T31" fmla="*/ 57 h 188"/>
                <a:gd name="T32" fmla="*/ 78 w 164"/>
                <a:gd name="T33" fmla="*/ 78 h 188"/>
                <a:gd name="T34" fmla="*/ 0 w 164"/>
                <a:gd name="T35" fmla="*/ 135 h 188"/>
                <a:gd name="T36" fmla="*/ 68 w 164"/>
                <a:gd name="T37" fmla="*/ 188 h 188"/>
                <a:gd name="T38" fmla="*/ 134 w 164"/>
                <a:gd name="T39" fmla="*/ 168 h 188"/>
                <a:gd name="T40" fmla="*/ 138 w 164"/>
                <a:gd name="T41" fmla="*/ 181 h 188"/>
                <a:gd name="T42" fmla="*/ 144 w 164"/>
                <a:gd name="T43" fmla="*/ 185 h 188"/>
                <a:gd name="T44" fmla="*/ 157 w 164"/>
                <a:gd name="T45" fmla="*/ 185 h 188"/>
                <a:gd name="T46" fmla="*/ 163 w 164"/>
                <a:gd name="T47" fmla="*/ 182 h 188"/>
                <a:gd name="T48" fmla="*/ 163 w 164"/>
                <a:gd name="T49" fmla="*/ 175 h 188"/>
                <a:gd name="T50" fmla="*/ 159 w 164"/>
                <a:gd name="T51" fmla="*/ 15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8">
                  <a:moveTo>
                    <a:pt x="68" y="162"/>
                  </a:moveTo>
                  <a:cubicBezTo>
                    <a:pt x="68" y="162"/>
                    <a:pt x="28" y="161"/>
                    <a:pt x="28" y="134"/>
                  </a:cubicBezTo>
                  <a:cubicBezTo>
                    <a:pt x="28" y="122"/>
                    <a:pt x="32" y="108"/>
                    <a:pt x="80" y="103"/>
                  </a:cubicBezTo>
                  <a:cubicBezTo>
                    <a:pt x="98" y="102"/>
                    <a:pt x="118" y="100"/>
                    <a:pt x="132" y="93"/>
                  </a:cubicBezTo>
                  <a:lnTo>
                    <a:pt x="132" y="118"/>
                  </a:lnTo>
                  <a:cubicBezTo>
                    <a:pt x="132" y="148"/>
                    <a:pt x="100" y="162"/>
                    <a:pt x="68" y="162"/>
                  </a:cubicBezTo>
                  <a:close/>
                  <a:moveTo>
                    <a:pt x="159" y="151"/>
                  </a:moveTo>
                  <a:lnTo>
                    <a:pt x="159" y="57"/>
                  </a:lnTo>
                  <a:cubicBezTo>
                    <a:pt x="159" y="22"/>
                    <a:pt x="132" y="0"/>
                    <a:pt x="86" y="0"/>
                  </a:cubicBezTo>
                  <a:cubicBezTo>
                    <a:pt x="46" y="0"/>
                    <a:pt x="18" y="19"/>
                    <a:pt x="9" y="53"/>
                  </a:cubicBezTo>
                  <a:cubicBezTo>
                    <a:pt x="9" y="55"/>
                    <a:pt x="9" y="57"/>
                    <a:pt x="11" y="59"/>
                  </a:cubicBezTo>
                  <a:cubicBezTo>
                    <a:pt x="12" y="61"/>
                    <a:pt x="14" y="62"/>
                    <a:pt x="17" y="62"/>
                  </a:cubicBezTo>
                  <a:lnTo>
                    <a:pt x="29" y="62"/>
                  </a:lnTo>
                  <a:cubicBezTo>
                    <a:pt x="32" y="62"/>
                    <a:pt x="35" y="60"/>
                    <a:pt x="36" y="57"/>
                  </a:cubicBezTo>
                  <a:cubicBezTo>
                    <a:pt x="44" y="32"/>
                    <a:pt x="68" y="27"/>
                    <a:pt x="86" y="27"/>
                  </a:cubicBezTo>
                  <a:cubicBezTo>
                    <a:pt x="107" y="27"/>
                    <a:pt x="132" y="32"/>
                    <a:pt x="132" y="57"/>
                  </a:cubicBezTo>
                  <a:cubicBezTo>
                    <a:pt x="132" y="70"/>
                    <a:pt x="116" y="74"/>
                    <a:pt x="78" y="78"/>
                  </a:cubicBezTo>
                  <a:cubicBezTo>
                    <a:pt x="55" y="80"/>
                    <a:pt x="0" y="85"/>
                    <a:pt x="0" y="135"/>
                  </a:cubicBezTo>
                  <a:cubicBezTo>
                    <a:pt x="0" y="172"/>
                    <a:pt x="36" y="188"/>
                    <a:pt x="68" y="188"/>
                  </a:cubicBezTo>
                  <a:cubicBezTo>
                    <a:pt x="95" y="188"/>
                    <a:pt x="118" y="181"/>
                    <a:pt x="134" y="168"/>
                  </a:cubicBezTo>
                  <a:cubicBezTo>
                    <a:pt x="134" y="173"/>
                    <a:pt x="136" y="177"/>
                    <a:pt x="138" y="181"/>
                  </a:cubicBezTo>
                  <a:cubicBezTo>
                    <a:pt x="139" y="184"/>
                    <a:pt x="141" y="185"/>
                    <a:pt x="144" y="185"/>
                  </a:cubicBezTo>
                  <a:lnTo>
                    <a:pt x="157" y="185"/>
                  </a:lnTo>
                  <a:cubicBezTo>
                    <a:pt x="159" y="185"/>
                    <a:pt x="161" y="184"/>
                    <a:pt x="163" y="182"/>
                  </a:cubicBezTo>
                  <a:cubicBezTo>
                    <a:pt x="164" y="180"/>
                    <a:pt x="164" y="178"/>
                    <a:pt x="163" y="175"/>
                  </a:cubicBezTo>
                  <a:cubicBezTo>
                    <a:pt x="161" y="170"/>
                    <a:pt x="159" y="158"/>
                    <a:pt x="159" y="151"/>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33">
              <a:extLst>
                <a:ext uri="{FF2B5EF4-FFF2-40B4-BE49-F238E27FC236}">
                  <a16:creationId xmlns:a16="http://schemas.microsoft.com/office/drawing/2014/main" id="{3D0EEFA8-0615-468B-8310-B2C4F31A3048}"/>
                </a:ext>
              </a:extLst>
            </p:cNvPr>
            <p:cNvSpPr>
              <a:spLocks/>
            </p:cNvSpPr>
            <p:nvPr userDrawn="1"/>
          </p:nvSpPr>
          <p:spPr bwMode="auto">
            <a:xfrm>
              <a:off x="3665" y="440"/>
              <a:ext cx="6" cy="44"/>
            </a:xfrm>
            <a:custGeom>
              <a:avLst/>
              <a:gdLst>
                <a:gd name="T0" fmla="*/ 19 w 27"/>
                <a:gd name="T1" fmla="*/ 0 h 180"/>
                <a:gd name="T2" fmla="*/ 8 w 27"/>
                <a:gd name="T3" fmla="*/ 0 h 180"/>
                <a:gd name="T4" fmla="*/ 0 w 27"/>
                <a:gd name="T5" fmla="*/ 7 h 180"/>
                <a:gd name="T6" fmla="*/ 0 w 27"/>
                <a:gd name="T7" fmla="*/ 173 h 180"/>
                <a:gd name="T8" fmla="*/ 8 w 27"/>
                <a:gd name="T9" fmla="*/ 180 h 180"/>
                <a:gd name="T10" fmla="*/ 19 w 27"/>
                <a:gd name="T11" fmla="*/ 180 h 180"/>
                <a:gd name="T12" fmla="*/ 27 w 27"/>
                <a:gd name="T13" fmla="*/ 173 h 180"/>
                <a:gd name="T14" fmla="*/ 27 w 27"/>
                <a:gd name="T15" fmla="*/ 7 h 180"/>
                <a:gd name="T16" fmla="*/ 19 w 27"/>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80">
                  <a:moveTo>
                    <a:pt x="19" y="0"/>
                  </a:moveTo>
                  <a:lnTo>
                    <a:pt x="8" y="0"/>
                  </a:lnTo>
                  <a:cubicBezTo>
                    <a:pt x="3" y="0"/>
                    <a:pt x="0" y="3"/>
                    <a:pt x="0" y="7"/>
                  </a:cubicBezTo>
                  <a:lnTo>
                    <a:pt x="0" y="173"/>
                  </a:lnTo>
                  <a:cubicBezTo>
                    <a:pt x="0" y="177"/>
                    <a:pt x="3" y="180"/>
                    <a:pt x="8" y="180"/>
                  </a:cubicBezTo>
                  <a:lnTo>
                    <a:pt x="19" y="180"/>
                  </a:lnTo>
                  <a:cubicBezTo>
                    <a:pt x="24" y="180"/>
                    <a:pt x="27" y="177"/>
                    <a:pt x="27" y="173"/>
                  </a:cubicBezTo>
                  <a:lnTo>
                    <a:pt x="27" y="7"/>
                  </a:lnTo>
                  <a:cubicBezTo>
                    <a:pt x="27" y="3"/>
                    <a:pt x="24" y="0"/>
                    <a:pt x="19"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34">
              <a:extLst>
                <a:ext uri="{FF2B5EF4-FFF2-40B4-BE49-F238E27FC236}">
                  <a16:creationId xmlns:a16="http://schemas.microsoft.com/office/drawing/2014/main" id="{46E41F3C-AA12-417C-978D-8B846879748D}"/>
                </a:ext>
              </a:extLst>
            </p:cNvPr>
            <p:cNvSpPr>
              <a:spLocks/>
            </p:cNvSpPr>
            <p:nvPr userDrawn="1"/>
          </p:nvSpPr>
          <p:spPr bwMode="auto">
            <a:xfrm>
              <a:off x="3685" y="439"/>
              <a:ext cx="23" cy="45"/>
            </a:xfrm>
            <a:custGeom>
              <a:avLst/>
              <a:gdLst>
                <a:gd name="T0" fmla="*/ 88 w 94"/>
                <a:gd name="T1" fmla="*/ 3 h 187"/>
                <a:gd name="T2" fmla="*/ 27 w 94"/>
                <a:gd name="T3" fmla="*/ 20 h 187"/>
                <a:gd name="T4" fmla="*/ 27 w 94"/>
                <a:gd name="T5" fmla="*/ 14 h 187"/>
                <a:gd name="T6" fmla="*/ 20 w 94"/>
                <a:gd name="T7" fmla="*/ 7 h 187"/>
                <a:gd name="T8" fmla="*/ 7 w 94"/>
                <a:gd name="T9" fmla="*/ 7 h 187"/>
                <a:gd name="T10" fmla="*/ 0 w 94"/>
                <a:gd name="T11" fmla="*/ 14 h 187"/>
                <a:gd name="T12" fmla="*/ 0 w 94"/>
                <a:gd name="T13" fmla="*/ 180 h 187"/>
                <a:gd name="T14" fmla="*/ 7 w 94"/>
                <a:gd name="T15" fmla="*/ 187 h 187"/>
                <a:gd name="T16" fmla="*/ 20 w 94"/>
                <a:gd name="T17" fmla="*/ 187 h 187"/>
                <a:gd name="T18" fmla="*/ 27 w 94"/>
                <a:gd name="T19" fmla="*/ 180 h 187"/>
                <a:gd name="T20" fmla="*/ 27 w 94"/>
                <a:gd name="T21" fmla="*/ 80 h 187"/>
                <a:gd name="T22" fmla="*/ 43 w 94"/>
                <a:gd name="T23" fmla="*/ 41 h 187"/>
                <a:gd name="T24" fmla="*/ 86 w 94"/>
                <a:gd name="T25" fmla="*/ 29 h 187"/>
                <a:gd name="T26" fmla="*/ 92 w 94"/>
                <a:gd name="T27" fmla="*/ 27 h 187"/>
                <a:gd name="T28" fmla="*/ 94 w 94"/>
                <a:gd name="T29" fmla="*/ 21 h 187"/>
                <a:gd name="T30" fmla="*/ 94 w 94"/>
                <a:gd name="T31" fmla="*/ 10 h 187"/>
                <a:gd name="T32" fmla="*/ 88 w 94"/>
                <a:gd name="T33" fmla="*/ 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87">
                  <a:moveTo>
                    <a:pt x="88" y="3"/>
                  </a:moveTo>
                  <a:cubicBezTo>
                    <a:pt x="64" y="0"/>
                    <a:pt x="43" y="6"/>
                    <a:pt x="27" y="20"/>
                  </a:cubicBezTo>
                  <a:lnTo>
                    <a:pt x="27" y="14"/>
                  </a:lnTo>
                  <a:cubicBezTo>
                    <a:pt x="27" y="10"/>
                    <a:pt x="24" y="7"/>
                    <a:pt x="20" y="7"/>
                  </a:cubicBezTo>
                  <a:lnTo>
                    <a:pt x="7" y="7"/>
                  </a:lnTo>
                  <a:cubicBezTo>
                    <a:pt x="3" y="7"/>
                    <a:pt x="0" y="10"/>
                    <a:pt x="0" y="14"/>
                  </a:cubicBezTo>
                  <a:lnTo>
                    <a:pt x="0" y="180"/>
                  </a:lnTo>
                  <a:cubicBezTo>
                    <a:pt x="0" y="184"/>
                    <a:pt x="3" y="187"/>
                    <a:pt x="7" y="187"/>
                  </a:cubicBezTo>
                  <a:lnTo>
                    <a:pt x="20" y="187"/>
                  </a:lnTo>
                  <a:cubicBezTo>
                    <a:pt x="24" y="187"/>
                    <a:pt x="27" y="184"/>
                    <a:pt x="27" y="180"/>
                  </a:cubicBezTo>
                  <a:lnTo>
                    <a:pt x="27" y="80"/>
                  </a:lnTo>
                  <a:cubicBezTo>
                    <a:pt x="27" y="64"/>
                    <a:pt x="33" y="50"/>
                    <a:pt x="43" y="41"/>
                  </a:cubicBezTo>
                  <a:cubicBezTo>
                    <a:pt x="53" y="31"/>
                    <a:pt x="68" y="27"/>
                    <a:pt x="86" y="29"/>
                  </a:cubicBezTo>
                  <a:cubicBezTo>
                    <a:pt x="88" y="29"/>
                    <a:pt x="91" y="28"/>
                    <a:pt x="92" y="27"/>
                  </a:cubicBezTo>
                  <a:cubicBezTo>
                    <a:pt x="94" y="25"/>
                    <a:pt x="94" y="23"/>
                    <a:pt x="94" y="21"/>
                  </a:cubicBezTo>
                  <a:lnTo>
                    <a:pt x="94" y="10"/>
                  </a:lnTo>
                  <a:cubicBezTo>
                    <a:pt x="94" y="7"/>
                    <a:pt x="92" y="3"/>
                    <a:pt x="88" y="3"/>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35">
              <a:extLst>
                <a:ext uri="{FF2B5EF4-FFF2-40B4-BE49-F238E27FC236}">
                  <a16:creationId xmlns:a16="http://schemas.microsoft.com/office/drawing/2014/main" id="{75674113-A324-4FB1-A94F-90C28A71D4E4}"/>
                </a:ext>
              </a:extLst>
            </p:cNvPr>
            <p:cNvSpPr>
              <a:spLocks/>
            </p:cNvSpPr>
            <p:nvPr userDrawn="1"/>
          </p:nvSpPr>
          <p:spPr bwMode="auto">
            <a:xfrm>
              <a:off x="3747" y="426"/>
              <a:ext cx="54" cy="58"/>
            </a:xfrm>
            <a:custGeom>
              <a:avLst/>
              <a:gdLst>
                <a:gd name="T0" fmla="*/ 217 w 224"/>
                <a:gd name="T1" fmla="*/ 0 h 238"/>
                <a:gd name="T2" fmla="*/ 204 w 224"/>
                <a:gd name="T3" fmla="*/ 0 h 238"/>
                <a:gd name="T4" fmla="*/ 197 w 224"/>
                <a:gd name="T5" fmla="*/ 4 h 238"/>
                <a:gd name="T6" fmla="*/ 112 w 224"/>
                <a:gd name="T7" fmla="*/ 198 h 238"/>
                <a:gd name="T8" fmla="*/ 27 w 224"/>
                <a:gd name="T9" fmla="*/ 4 h 238"/>
                <a:gd name="T10" fmla="*/ 20 w 224"/>
                <a:gd name="T11" fmla="*/ 0 h 238"/>
                <a:gd name="T12" fmla="*/ 8 w 224"/>
                <a:gd name="T13" fmla="*/ 0 h 238"/>
                <a:gd name="T14" fmla="*/ 0 w 224"/>
                <a:gd name="T15" fmla="*/ 7 h 238"/>
                <a:gd name="T16" fmla="*/ 0 w 224"/>
                <a:gd name="T17" fmla="*/ 231 h 238"/>
                <a:gd name="T18" fmla="*/ 8 w 224"/>
                <a:gd name="T19" fmla="*/ 238 h 238"/>
                <a:gd name="T20" fmla="*/ 19 w 224"/>
                <a:gd name="T21" fmla="*/ 238 h 238"/>
                <a:gd name="T22" fmla="*/ 27 w 224"/>
                <a:gd name="T23" fmla="*/ 231 h 238"/>
                <a:gd name="T24" fmla="*/ 27 w 224"/>
                <a:gd name="T25" fmla="*/ 70 h 238"/>
                <a:gd name="T26" fmla="*/ 99 w 224"/>
                <a:gd name="T27" fmla="*/ 234 h 238"/>
                <a:gd name="T28" fmla="*/ 106 w 224"/>
                <a:gd name="T29" fmla="*/ 238 h 238"/>
                <a:gd name="T30" fmla="*/ 119 w 224"/>
                <a:gd name="T31" fmla="*/ 238 h 238"/>
                <a:gd name="T32" fmla="*/ 126 w 224"/>
                <a:gd name="T33" fmla="*/ 234 h 238"/>
                <a:gd name="T34" fmla="*/ 197 w 224"/>
                <a:gd name="T35" fmla="*/ 70 h 238"/>
                <a:gd name="T36" fmla="*/ 197 w 224"/>
                <a:gd name="T37" fmla="*/ 231 h 238"/>
                <a:gd name="T38" fmla="*/ 205 w 224"/>
                <a:gd name="T39" fmla="*/ 238 h 238"/>
                <a:gd name="T40" fmla="*/ 217 w 224"/>
                <a:gd name="T41" fmla="*/ 238 h 238"/>
                <a:gd name="T42" fmla="*/ 224 w 224"/>
                <a:gd name="T43" fmla="*/ 231 h 238"/>
                <a:gd name="T44" fmla="*/ 224 w 224"/>
                <a:gd name="T45" fmla="*/ 7 h 238"/>
                <a:gd name="T46" fmla="*/ 217 w 224"/>
                <a:gd name="T4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238">
                  <a:moveTo>
                    <a:pt x="217" y="0"/>
                  </a:moveTo>
                  <a:lnTo>
                    <a:pt x="204" y="0"/>
                  </a:lnTo>
                  <a:cubicBezTo>
                    <a:pt x="201" y="0"/>
                    <a:pt x="198" y="2"/>
                    <a:pt x="197" y="4"/>
                  </a:cubicBezTo>
                  <a:lnTo>
                    <a:pt x="112" y="198"/>
                  </a:lnTo>
                  <a:lnTo>
                    <a:pt x="27" y="4"/>
                  </a:lnTo>
                  <a:cubicBezTo>
                    <a:pt x="26" y="2"/>
                    <a:pt x="23" y="0"/>
                    <a:pt x="20" y="0"/>
                  </a:cubicBezTo>
                  <a:lnTo>
                    <a:pt x="8" y="0"/>
                  </a:lnTo>
                  <a:cubicBezTo>
                    <a:pt x="3" y="0"/>
                    <a:pt x="0" y="3"/>
                    <a:pt x="0" y="7"/>
                  </a:cubicBezTo>
                  <a:lnTo>
                    <a:pt x="0" y="231"/>
                  </a:lnTo>
                  <a:cubicBezTo>
                    <a:pt x="0" y="235"/>
                    <a:pt x="3" y="238"/>
                    <a:pt x="8" y="238"/>
                  </a:cubicBezTo>
                  <a:lnTo>
                    <a:pt x="19" y="238"/>
                  </a:lnTo>
                  <a:cubicBezTo>
                    <a:pt x="24" y="238"/>
                    <a:pt x="27" y="235"/>
                    <a:pt x="27" y="231"/>
                  </a:cubicBezTo>
                  <a:lnTo>
                    <a:pt x="27" y="70"/>
                  </a:lnTo>
                  <a:lnTo>
                    <a:pt x="99" y="234"/>
                  </a:lnTo>
                  <a:cubicBezTo>
                    <a:pt x="100" y="237"/>
                    <a:pt x="103" y="238"/>
                    <a:pt x="106" y="238"/>
                  </a:cubicBezTo>
                  <a:lnTo>
                    <a:pt x="119" y="238"/>
                  </a:lnTo>
                  <a:cubicBezTo>
                    <a:pt x="122" y="238"/>
                    <a:pt x="124" y="237"/>
                    <a:pt x="126" y="234"/>
                  </a:cubicBezTo>
                  <a:lnTo>
                    <a:pt x="197" y="70"/>
                  </a:lnTo>
                  <a:lnTo>
                    <a:pt x="197" y="231"/>
                  </a:lnTo>
                  <a:cubicBezTo>
                    <a:pt x="197" y="235"/>
                    <a:pt x="201" y="238"/>
                    <a:pt x="205" y="238"/>
                  </a:cubicBezTo>
                  <a:lnTo>
                    <a:pt x="217" y="238"/>
                  </a:lnTo>
                  <a:cubicBezTo>
                    <a:pt x="221" y="238"/>
                    <a:pt x="224" y="235"/>
                    <a:pt x="224" y="231"/>
                  </a:cubicBezTo>
                  <a:lnTo>
                    <a:pt x="224" y="7"/>
                  </a:lnTo>
                  <a:cubicBezTo>
                    <a:pt x="224" y="3"/>
                    <a:pt x="221" y="0"/>
                    <a:pt x="217"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36">
              <a:extLst>
                <a:ext uri="{FF2B5EF4-FFF2-40B4-BE49-F238E27FC236}">
                  <a16:creationId xmlns:a16="http://schemas.microsoft.com/office/drawing/2014/main" id="{113A2518-1F46-414F-A06A-C9ACD2C4174C}"/>
                </a:ext>
              </a:extLst>
            </p:cNvPr>
            <p:cNvSpPr>
              <a:spLocks noEditPoints="1"/>
            </p:cNvSpPr>
            <p:nvPr userDrawn="1"/>
          </p:nvSpPr>
          <p:spPr bwMode="auto">
            <a:xfrm>
              <a:off x="3812" y="439"/>
              <a:ext cx="43" cy="46"/>
            </a:xfrm>
            <a:custGeom>
              <a:avLst/>
              <a:gdLst>
                <a:gd name="T0" fmla="*/ 29 w 181"/>
                <a:gd name="T1" fmla="*/ 76 h 189"/>
                <a:gd name="T2" fmla="*/ 90 w 181"/>
                <a:gd name="T3" fmla="*/ 27 h 189"/>
                <a:gd name="T4" fmla="*/ 151 w 181"/>
                <a:gd name="T5" fmla="*/ 76 h 189"/>
                <a:gd name="T6" fmla="*/ 29 w 181"/>
                <a:gd name="T7" fmla="*/ 76 h 189"/>
                <a:gd name="T8" fmla="*/ 90 w 181"/>
                <a:gd name="T9" fmla="*/ 0 h 189"/>
                <a:gd name="T10" fmla="*/ 0 w 181"/>
                <a:gd name="T11" fmla="*/ 96 h 189"/>
                <a:gd name="T12" fmla="*/ 92 w 181"/>
                <a:gd name="T13" fmla="*/ 189 h 189"/>
                <a:gd name="T14" fmla="*/ 176 w 181"/>
                <a:gd name="T15" fmla="*/ 129 h 189"/>
                <a:gd name="T16" fmla="*/ 175 w 181"/>
                <a:gd name="T17" fmla="*/ 122 h 189"/>
                <a:gd name="T18" fmla="*/ 169 w 181"/>
                <a:gd name="T19" fmla="*/ 119 h 189"/>
                <a:gd name="T20" fmla="*/ 157 w 181"/>
                <a:gd name="T21" fmla="*/ 119 h 189"/>
                <a:gd name="T22" fmla="*/ 150 w 181"/>
                <a:gd name="T23" fmla="*/ 124 h 189"/>
                <a:gd name="T24" fmla="*/ 92 w 181"/>
                <a:gd name="T25" fmla="*/ 163 h 189"/>
                <a:gd name="T26" fmla="*/ 27 w 181"/>
                <a:gd name="T27" fmla="*/ 102 h 189"/>
                <a:gd name="T28" fmla="*/ 173 w 181"/>
                <a:gd name="T29" fmla="*/ 102 h 189"/>
                <a:gd name="T30" fmla="*/ 180 w 181"/>
                <a:gd name="T31" fmla="*/ 95 h 189"/>
                <a:gd name="T32" fmla="*/ 152 w 181"/>
                <a:gd name="T33" fmla="*/ 27 h 189"/>
                <a:gd name="T34" fmla="*/ 90 w 181"/>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189">
                  <a:moveTo>
                    <a:pt x="29" y="76"/>
                  </a:moveTo>
                  <a:cubicBezTo>
                    <a:pt x="37" y="47"/>
                    <a:pt x="61" y="27"/>
                    <a:pt x="90" y="27"/>
                  </a:cubicBezTo>
                  <a:cubicBezTo>
                    <a:pt x="118" y="27"/>
                    <a:pt x="143" y="47"/>
                    <a:pt x="151" y="76"/>
                  </a:cubicBezTo>
                  <a:lnTo>
                    <a:pt x="29" y="76"/>
                  </a:lnTo>
                  <a:close/>
                  <a:moveTo>
                    <a:pt x="90" y="0"/>
                  </a:moveTo>
                  <a:cubicBezTo>
                    <a:pt x="40" y="0"/>
                    <a:pt x="0" y="43"/>
                    <a:pt x="0" y="96"/>
                  </a:cubicBezTo>
                  <a:cubicBezTo>
                    <a:pt x="0" y="148"/>
                    <a:pt x="40" y="189"/>
                    <a:pt x="92" y="189"/>
                  </a:cubicBezTo>
                  <a:cubicBezTo>
                    <a:pt x="134" y="189"/>
                    <a:pt x="164" y="168"/>
                    <a:pt x="176" y="129"/>
                  </a:cubicBezTo>
                  <a:cubicBezTo>
                    <a:pt x="177" y="127"/>
                    <a:pt x="177" y="124"/>
                    <a:pt x="175" y="122"/>
                  </a:cubicBezTo>
                  <a:cubicBezTo>
                    <a:pt x="174" y="120"/>
                    <a:pt x="172" y="119"/>
                    <a:pt x="169" y="119"/>
                  </a:cubicBezTo>
                  <a:lnTo>
                    <a:pt x="157" y="119"/>
                  </a:lnTo>
                  <a:cubicBezTo>
                    <a:pt x="154" y="119"/>
                    <a:pt x="151" y="121"/>
                    <a:pt x="150" y="124"/>
                  </a:cubicBezTo>
                  <a:cubicBezTo>
                    <a:pt x="140" y="150"/>
                    <a:pt x="121" y="163"/>
                    <a:pt x="92" y="163"/>
                  </a:cubicBezTo>
                  <a:cubicBezTo>
                    <a:pt x="57" y="163"/>
                    <a:pt x="30" y="137"/>
                    <a:pt x="27" y="102"/>
                  </a:cubicBezTo>
                  <a:lnTo>
                    <a:pt x="173" y="102"/>
                  </a:lnTo>
                  <a:cubicBezTo>
                    <a:pt x="177" y="102"/>
                    <a:pt x="180" y="99"/>
                    <a:pt x="180" y="95"/>
                  </a:cubicBezTo>
                  <a:cubicBezTo>
                    <a:pt x="181" y="71"/>
                    <a:pt x="170" y="45"/>
                    <a:pt x="152" y="27"/>
                  </a:cubicBezTo>
                  <a:cubicBezTo>
                    <a:pt x="135" y="10"/>
                    <a:pt x="113" y="0"/>
                    <a:pt x="90"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37">
              <a:extLst>
                <a:ext uri="{FF2B5EF4-FFF2-40B4-BE49-F238E27FC236}">
                  <a16:creationId xmlns:a16="http://schemas.microsoft.com/office/drawing/2014/main" id="{41EA17C5-200B-4C66-AA46-9F488F1DEFFB}"/>
                </a:ext>
              </a:extLst>
            </p:cNvPr>
            <p:cNvSpPr>
              <a:spLocks noEditPoints="1"/>
            </p:cNvSpPr>
            <p:nvPr userDrawn="1"/>
          </p:nvSpPr>
          <p:spPr bwMode="auto">
            <a:xfrm>
              <a:off x="4076" y="439"/>
              <a:ext cx="43" cy="46"/>
            </a:xfrm>
            <a:custGeom>
              <a:avLst/>
              <a:gdLst>
                <a:gd name="T0" fmla="*/ 29 w 181"/>
                <a:gd name="T1" fmla="*/ 76 h 189"/>
                <a:gd name="T2" fmla="*/ 90 w 181"/>
                <a:gd name="T3" fmla="*/ 27 h 189"/>
                <a:gd name="T4" fmla="*/ 151 w 181"/>
                <a:gd name="T5" fmla="*/ 76 h 189"/>
                <a:gd name="T6" fmla="*/ 29 w 181"/>
                <a:gd name="T7" fmla="*/ 76 h 189"/>
                <a:gd name="T8" fmla="*/ 90 w 181"/>
                <a:gd name="T9" fmla="*/ 0 h 189"/>
                <a:gd name="T10" fmla="*/ 0 w 181"/>
                <a:gd name="T11" fmla="*/ 96 h 189"/>
                <a:gd name="T12" fmla="*/ 92 w 181"/>
                <a:gd name="T13" fmla="*/ 189 h 189"/>
                <a:gd name="T14" fmla="*/ 176 w 181"/>
                <a:gd name="T15" fmla="*/ 129 h 189"/>
                <a:gd name="T16" fmla="*/ 175 w 181"/>
                <a:gd name="T17" fmla="*/ 122 h 189"/>
                <a:gd name="T18" fmla="*/ 169 w 181"/>
                <a:gd name="T19" fmla="*/ 119 h 189"/>
                <a:gd name="T20" fmla="*/ 157 w 181"/>
                <a:gd name="T21" fmla="*/ 119 h 189"/>
                <a:gd name="T22" fmla="*/ 150 w 181"/>
                <a:gd name="T23" fmla="*/ 124 h 189"/>
                <a:gd name="T24" fmla="*/ 92 w 181"/>
                <a:gd name="T25" fmla="*/ 163 h 189"/>
                <a:gd name="T26" fmla="*/ 27 w 181"/>
                <a:gd name="T27" fmla="*/ 102 h 189"/>
                <a:gd name="T28" fmla="*/ 173 w 181"/>
                <a:gd name="T29" fmla="*/ 102 h 189"/>
                <a:gd name="T30" fmla="*/ 180 w 181"/>
                <a:gd name="T31" fmla="*/ 95 h 189"/>
                <a:gd name="T32" fmla="*/ 152 w 181"/>
                <a:gd name="T33" fmla="*/ 27 h 189"/>
                <a:gd name="T34" fmla="*/ 90 w 181"/>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189">
                  <a:moveTo>
                    <a:pt x="29" y="76"/>
                  </a:moveTo>
                  <a:cubicBezTo>
                    <a:pt x="37" y="47"/>
                    <a:pt x="62" y="27"/>
                    <a:pt x="90" y="27"/>
                  </a:cubicBezTo>
                  <a:cubicBezTo>
                    <a:pt x="118" y="27"/>
                    <a:pt x="143" y="47"/>
                    <a:pt x="151" y="76"/>
                  </a:cubicBezTo>
                  <a:lnTo>
                    <a:pt x="29" y="76"/>
                  </a:lnTo>
                  <a:close/>
                  <a:moveTo>
                    <a:pt x="90" y="0"/>
                  </a:moveTo>
                  <a:cubicBezTo>
                    <a:pt x="40" y="0"/>
                    <a:pt x="0" y="43"/>
                    <a:pt x="0" y="96"/>
                  </a:cubicBezTo>
                  <a:cubicBezTo>
                    <a:pt x="0" y="148"/>
                    <a:pt x="40" y="189"/>
                    <a:pt x="92" y="189"/>
                  </a:cubicBezTo>
                  <a:cubicBezTo>
                    <a:pt x="134" y="189"/>
                    <a:pt x="164" y="168"/>
                    <a:pt x="176" y="129"/>
                  </a:cubicBezTo>
                  <a:cubicBezTo>
                    <a:pt x="177" y="127"/>
                    <a:pt x="177" y="124"/>
                    <a:pt x="175" y="122"/>
                  </a:cubicBezTo>
                  <a:cubicBezTo>
                    <a:pt x="174" y="120"/>
                    <a:pt x="172" y="119"/>
                    <a:pt x="169" y="119"/>
                  </a:cubicBezTo>
                  <a:lnTo>
                    <a:pt x="157" y="119"/>
                  </a:lnTo>
                  <a:cubicBezTo>
                    <a:pt x="154" y="119"/>
                    <a:pt x="151" y="121"/>
                    <a:pt x="150" y="124"/>
                  </a:cubicBezTo>
                  <a:cubicBezTo>
                    <a:pt x="140" y="150"/>
                    <a:pt x="121" y="163"/>
                    <a:pt x="92" y="163"/>
                  </a:cubicBezTo>
                  <a:cubicBezTo>
                    <a:pt x="57" y="163"/>
                    <a:pt x="30" y="137"/>
                    <a:pt x="27" y="102"/>
                  </a:cubicBezTo>
                  <a:lnTo>
                    <a:pt x="173" y="102"/>
                  </a:lnTo>
                  <a:cubicBezTo>
                    <a:pt x="177" y="102"/>
                    <a:pt x="180" y="99"/>
                    <a:pt x="180" y="95"/>
                  </a:cubicBezTo>
                  <a:cubicBezTo>
                    <a:pt x="181" y="71"/>
                    <a:pt x="170" y="45"/>
                    <a:pt x="152" y="27"/>
                  </a:cubicBezTo>
                  <a:cubicBezTo>
                    <a:pt x="135" y="10"/>
                    <a:pt x="113" y="0"/>
                    <a:pt x="90"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38">
              <a:extLst>
                <a:ext uri="{FF2B5EF4-FFF2-40B4-BE49-F238E27FC236}">
                  <a16:creationId xmlns:a16="http://schemas.microsoft.com/office/drawing/2014/main" id="{35A788E5-69AF-4386-978C-F5110CD3E08C}"/>
                </a:ext>
              </a:extLst>
            </p:cNvPr>
            <p:cNvSpPr>
              <a:spLocks noEditPoints="1"/>
            </p:cNvSpPr>
            <p:nvPr userDrawn="1"/>
          </p:nvSpPr>
          <p:spPr bwMode="auto">
            <a:xfrm>
              <a:off x="3862" y="422"/>
              <a:ext cx="43" cy="63"/>
            </a:xfrm>
            <a:custGeom>
              <a:avLst/>
              <a:gdLst>
                <a:gd name="T0" fmla="*/ 90 w 180"/>
                <a:gd name="T1" fmla="*/ 232 h 258"/>
                <a:gd name="T2" fmla="*/ 26 w 180"/>
                <a:gd name="T3" fmla="*/ 164 h 258"/>
                <a:gd name="T4" fmla="*/ 90 w 180"/>
                <a:gd name="T5" fmla="*/ 96 h 258"/>
                <a:gd name="T6" fmla="*/ 154 w 180"/>
                <a:gd name="T7" fmla="*/ 164 h 258"/>
                <a:gd name="T8" fmla="*/ 90 w 180"/>
                <a:gd name="T9" fmla="*/ 232 h 258"/>
                <a:gd name="T10" fmla="*/ 173 w 180"/>
                <a:gd name="T11" fmla="*/ 0 h 258"/>
                <a:gd name="T12" fmla="*/ 161 w 180"/>
                <a:gd name="T13" fmla="*/ 0 h 258"/>
                <a:gd name="T14" fmla="*/ 154 w 180"/>
                <a:gd name="T15" fmla="*/ 7 h 258"/>
                <a:gd name="T16" fmla="*/ 154 w 180"/>
                <a:gd name="T17" fmla="*/ 98 h 258"/>
                <a:gd name="T18" fmla="*/ 90 w 180"/>
                <a:gd name="T19" fmla="*/ 69 h 258"/>
                <a:gd name="T20" fmla="*/ 0 w 180"/>
                <a:gd name="T21" fmla="*/ 164 h 258"/>
                <a:gd name="T22" fmla="*/ 90 w 180"/>
                <a:gd name="T23" fmla="*/ 258 h 258"/>
                <a:gd name="T24" fmla="*/ 154 w 180"/>
                <a:gd name="T25" fmla="*/ 230 h 258"/>
                <a:gd name="T26" fmla="*/ 154 w 180"/>
                <a:gd name="T27" fmla="*/ 247 h 258"/>
                <a:gd name="T28" fmla="*/ 161 w 180"/>
                <a:gd name="T29" fmla="*/ 254 h 258"/>
                <a:gd name="T30" fmla="*/ 173 w 180"/>
                <a:gd name="T31" fmla="*/ 254 h 258"/>
                <a:gd name="T32" fmla="*/ 180 w 180"/>
                <a:gd name="T33" fmla="*/ 247 h 258"/>
                <a:gd name="T34" fmla="*/ 180 w 180"/>
                <a:gd name="T35" fmla="*/ 7 h 258"/>
                <a:gd name="T36" fmla="*/ 173 w 180"/>
                <a:gd name="T3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58">
                  <a:moveTo>
                    <a:pt x="90" y="232"/>
                  </a:moveTo>
                  <a:cubicBezTo>
                    <a:pt x="55" y="232"/>
                    <a:pt x="26" y="202"/>
                    <a:pt x="26" y="164"/>
                  </a:cubicBezTo>
                  <a:cubicBezTo>
                    <a:pt x="26" y="127"/>
                    <a:pt x="55" y="96"/>
                    <a:pt x="90" y="96"/>
                  </a:cubicBezTo>
                  <a:cubicBezTo>
                    <a:pt x="125" y="96"/>
                    <a:pt x="154" y="127"/>
                    <a:pt x="154" y="164"/>
                  </a:cubicBezTo>
                  <a:cubicBezTo>
                    <a:pt x="154" y="202"/>
                    <a:pt x="125" y="232"/>
                    <a:pt x="90" y="232"/>
                  </a:cubicBezTo>
                  <a:close/>
                  <a:moveTo>
                    <a:pt x="173" y="0"/>
                  </a:moveTo>
                  <a:lnTo>
                    <a:pt x="161" y="0"/>
                  </a:lnTo>
                  <a:cubicBezTo>
                    <a:pt x="157" y="0"/>
                    <a:pt x="154" y="3"/>
                    <a:pt x="154" y="7"/>
                  </a:cubicBezTo>
                  <a:lnTo>
                    <a:pt x="154" y="98"/>
                  </a:lnTo>
                  <a:cubicBezTo>
                    <a:pt x="137" y="80"/>
                    <a:pt x="114" y="69"/>
                    <a:pt x="90" y="69"/>
                  </a:cubicBezTo>
                  <a:cubicBezTo>
                    <a:pt x="40" y="69"/>
                    <a:pt x="0" y="112"/>
                    <a:pt x="0" y="164"/>
                  </a:cubicBezTo>
                  <a:cubicBezTo>
                    <a:pt x="0" y="216"/>
                    <a:pt x="40" y="258"/>
                    <a:pt x="90" y="258"/>
                  </a:cubicBezTo>
                  <a:cubicBezTo>
                    <a:pt x="114" y="258"/>
                    <a:pt x="137" y="248"/>
                    <a:pt x="154" y="230"/>
                  </a:cubicBezTo>
                  <a:lnTo>
                    <a:pt x="154" y="247"/>
                  </a:lnTo>
                  <a:cubicBezTo>
                    <a:pt x="154" y="251"/>
                    <a:pt x="157" y="254"/>
                    <a:pt x="161" y="254"/>
                  </a:cubicBezTo>
                  <a:lnTo>
                    <a:pt x="173" y="254"/>
                  </a:lnTo>
                  <a:cubicBezTo>
                    <a:pt x="177" y="254"/>
                    <a:pt x="180" y="251"/>
                    <a:pt x="180" y="247"/>
                  </a:cubicBezTo>
                  <a:lnTo>
                    <a:pt x="180" y="7"/>
                  </a:lnTo>
                  <a:cubicBezTo>
                    <a:pt x="180" y="3"/>
                    <a:pt x="177" y="0"/>
                    <a:pt x="173"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39">
              <a:extLst>
                <a:ext uri="{FF2B5EF4-FFF2-40B4-BE49-F238E27FC236}">
                  <a16:creationId xmlns:a16="http://schemas.microsoft.com/office/drawing/2014/main" id="{4F6CA5B9-671C-43BB-AF51-0279A1F8A366}"/>
                </a:ext>
              </a:extLst>
            </p:cNvPr>
            <p:cNvSpPr>
              <a:spLocks/>
            </p:cNvSpPr>
            <p:nvPr userDrawn="1"/>
          </p:nvSpPr>
          <p:spPr bwMode="auto">
            <a:xfrm>
              <a:off x="3919" y="440"/>
              <a:ext cx="7" cy="44"/>
            </a:xfrm>
            <a:custGeom>
              <a:avLst/>
              <a:gdLst>
                <a:gd name="T0" fmla="*/ 20 w 27"/>
                <a:gd name="T1" fmla="*/ 0 h 180"/>
                <a:gd name="T2" fmla="*/ 8 w 27"/>
                <a:gd name="T3" fmla="*/ 0 h 180"/>
                <a:gd name="T4" fmla="*/ 0 w 27"/>
                <a:gd name="T5" fmla="*/ 7 h 180"/>
                <a:gd name="T6" fmla="*/ 0 w 27"/>
                <a:gd name="T7" fmla="*/ 173 h 180"/>
                <a:gd name="T8" fmla="*/ 8 w 27"/>
                <a:gd name="T9" fmla="*/ 180 h 180"/>
                <a:gd name="T10" fmla="*/ 20 w 27"/>
                <a:gd name="T11" fmla="*/ 180 h 180"/>
                <a:gd name="T12" fmla="*/ 27 w 27"/>
                <a:gd name="T13" fmla="*/ 173 h 180"/>
                <a:gd name="T14" fmla="*/ 27 w 27"/>
                <a:gd name="T15" fmla="*/ 7 h 180"/>
                <a:gd name="T16" fmla="*/ 20 w 27"/>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80">
                  <a:moveTo>
                    <a:pt x="20" y="0"/>
                  </a:moveTo>
                  <a:lnTo>
                    <a:pt x="8" y="0"/>
                  </a:lnTo>
                  <a:cubicBezTo>
                    <a:pt x="4" y="0"/>
                    <a:pt x="0" y="3"/>
                    <a:pt x="0" y="7"/>
                  </a:cubicBezTo>
                  <a:lnTo>
                    <a:pt x="0" y="173"/>
                  </a:lnTo>
                  <a:cubicBezTo>
                    <a:pt x="0" y="177"/>
                    <a:pt x="4" y="180"/>
                    <a:pt x="8" y="180"/>
                  </a:cubicBezTo>
                  <a:lnTo>
                    <a:pt x="20" y="180"/>
                  </a:lnTo>
                  <a:cubicBezTo>
                    <a:pt x="24" y="180"/>
                    <a:pt x="27" y="177"/>
                    <a:pt x="27" y="173"/>
                  </a:cubicBezTo>
                  <a:lnTo>
                    <a:pt x="27" y="7"/>
                  </a:lnTo>
                  <a:cubicBezTo>
                    <a:pt x="27" y="3"/>
                    <a:pt x="24" y="0"/>
                    <a:pt x="20"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40">
              <a:extLst>
                <a:ext uri="{FF2B5EF4-FFF2-40B4-BE49-F238E27FC236}">
                  <a16:creationId xmlns:a16="http://schemas.microsoft.com/office/drawing/2014/main" id="{EAF9C4F9-294A-4CFE-BA51-ACEC26CB417F}"/>
                </a:ext>
              </a:extLst>
            </p:cNvPr>
            <p:cNvSpPr>
              <a:spLocks/>
            </p:cNvSpPr>
            <p:nvPr userDrawn="1"/>
          </p:nvSpPr>
          <p:spPr bwMode="auto">
            <a:xfrm>
              <a:off x="3937" y="439"/>
              <a:ext cx="38" cy="46"/>
            </a:xfrm>
            <a:custGeom>
              <a:avLst/>
              <a:gdLst>
                <a:gd name="T0" fmla="*/ 84 w 159"/>
                <a:gd name="T1" fmla="*/ 76 h 189"/>
                <a:gd name="T2" fmla="*/ 36 w 159"/>
                <a:gd name="T3" fmla="*/ 53 h 189"/>
                <a:gd name="T4" fmla="*/ 42 w 159"/>
                <a:gd name="T5" fmla="*/ 39 h 189"/>
                <a:gd name="T6" fmla="*/ 80 w 159"/>
                <a:gd name="T7" fmla="*/ 26 h 189"/>
                <a:gd name="T8" fmla="*/ 128 w 159"/>
                <a:gd name="T9" fmla="*/ 56 h 189"/>
                <a:gd name="T10" fmla="*/ 135 w 159"/>
                <a:gd name="T11" fmla="*/ 62 h 189"/>
                <a:gd name="T12" fmla="*/ 147 w 159"/>
                <a:gd name="T13" fmla="*/ 62 h 189"/>
                <a:gd name="T14" fmla="*/ 153 w 159"/>
                <a:gd name="T15" fmla="*/ 59 h 189"/>
                <a:gd name="T16" fmla="*/ 155 w 159"/>
                <a:gd name="T17" fmla="*/ 53 h 189"/>
                <a:gd name="T18" fmla="*/ 79 w 159"/>
                <a:gd name="T19" fmla="*/ 0 h 189"/>
                <a:gd name="T20" fmla="*/ 9 w 159"/>
                <a:gd name="T21" fmla="*/ 53 h 189"/>
                <a:gd name="T22" fmla="*/ 80 w 159"/>
                <a:gd name="T23" fmla="*/ 102 h 189"/>
                <a:gd name="T24" fmla="*/ 132 w 159"/>
                <a:gd name="T25" fmla="*/ 132 h 189"/>
                <a:gd name="T26" fmla="*/ 126 w 159"/>
                <a:gd name="T27" fmla="*/ 149 h 189"/>
                <a:gd name="T28" fmla="*/ 84 w 159"/>
                <a:gd name="T29" fmla="*/ 163 h 189"/>
                <a:gd name="T30" fmla="*/ 27 w 159"/>
                <a:gd name="T31" fmla="*/ 128 h 189"/>
                <a:gd name="T32" fmla="*/ 20 w 159"/>
                <a:gd name="T33" fmla="*/ 122 h 189"/>
                <a:gd name="T34" fmla="*/ 8 w 159"/>
                <a:gd name="T35" fmla="*/ 122 h 189"/>
                <a:gd name="T36" fmla="*/ 2 w 159"/>
                <a:gd name="T37" fmla="*/ 125 h 189"/>
                <a:gd name="T38" fmla="*/ 0 w 159"/>
                <a:gd name="T39" fmla="*/ 131 h 189"/>
                <a:gd name="T40" fmla="*/ 85 w 159"/>
                <a:gd name="T41" fmla="*/ 189 h 189"/>
                <a:gd name="T42" fmla="*/ 145 w 159"/>
                <a:gd name="T43" fmla="*/ 168 h 189"/>
                <a:gd name="T44" fmla="*/ 159 w 159"/>
                <a:gd name="T45" fmla="*/ 131 h 189"/>
                <a:gd name="T46" fmla="*/ 159 w 159"/>
                <a:gd name="T47" fmla="*/ 131 h 189"/>
                <a:gd name="T48" fmla="*/ 84 w 159"/>
                <a:gd name="T49" fmla="*/ 7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89">
                  <a:moveTo>
                    <a:pt x="84" y="76"/>
                  </a:moveTo>
                  <a:cubicBezTo>
                    <a:pt x="43" y="70"/>
                    <a:pt x="36" y="64"/>
                    <a:pt x="36" y="53"/>
                  </a:cubicBezTo>
                  <a:cubicBezTo>
                    <a:pt x="36" y="48"/>
                    <a:pt x="38" y="43"/>
                    <a:pt x="42" y="39"/>
                  </a:cubicBezTo>
                  <a:cubicBezTo>
                    <a:pt x="50" y="31"/>
                    <a:pt x="63" y="26"/>
                    <a:pt x="80" y="26"/>
                  </a:cubicBezTo>
                  <a:cubicBezTo>
                    <a:pt x="98" y="26"/>
                    <a:pt x="121" y="32"/>
                    <a:pt x="128" y="56"/>
                  </a:cubicBezTo>
                  <a:cubicBezTo>
                    <a:pt x="129" y="59"/>
                    <a:pt x="132" y="62"/>
                    <a:pt x="135" y="62"/>
                  </a:cubicBezTo>
                  <a:lnTo>
                    <a:pt x="147" y="62"/>
                  </a:lnTo>
                  <a:cubicBezTo>
                    <a:pt x="150" y="62"/>
                    <a:pt x="152" y="61"/>
                    <a:pt x="153" y="59"/>
                  </a:cubicBezTo>
                  <a:cubicBezTo>
                    <a:pt x="155" y="57"/>
                    <a:pt x="155" y="55"/>
                    <a:pt x="155" y="53"/>
                  </a:cubicBezTo>
                  <a:cubicBezTo>
                    <a:pt x="147" y="19"/>
                    <a:pt x="119" y="0"/>
                    <a:pt x="79" y="0"/>
                  </a:cubicBezTo>
                  <a:cubicBezTo>
                    <a:pt x="33" y="0"/>
                    <a:pt x="9" y="27"/>
                    <a:pt x="9" y="53"/>
                  </a:cubicBezTo>
                  <a:cubicBezTo>
                    <a:pt x="10" y="92"/>
                    <a:pt x="50" y="98"/>
                    <a:pt x="80" y="102"/>
                  </a:cubicBezTo>
                  <a:cubicBezTo>
                    <a:pt x="122" y="108"/>
                    <a:pt x="131" y="118"/>
                    <a:pt x="132" y="132"/>
                  </a:cubicBezTo>
                  <a:cubicBezTo>
                    <a:pt x="132" y="138"/>
                    <a:pt x="130" y="144"/>
                    <a:pt x="126" y="149"/>
                  </a:cubicBezTo>
                  <a:cubicBezTo>
                    <a:pt x="117" y="158"/>
                    <a:pt x="102" y="163"/>
                    <a:pt x="84" y="163"/>
                  </a:cubicBezTo>
                  <a:cubicBezTo>
                    <a:pt x="66" y="163"/>
                    <a:pt x="33" y="159"/>
                    <a:pt x="27" y="128"/>
                  </a:cubicBezTo>
                  <a:cubicBezTo>
                    <a:pt x="26" y="125"/>
                    <a:pt x="23" y="122"/>
                    <a:pt x="20" y="122"/>
                  </a:cubicBezTo>
                  <a:lnTo>
                    <a:pt x="8" y="122"/>
                  </a:lnTo>
                  <a:cubicBezTo>
                    <a:pt x="6" y="122"/>
                    <a:pt x="3" y="123"/>
                    <a:pt x="2" y="125"/>
                  </a:cubicBezTo>
                  <a:cubicBezTo>
                    <a:pt x="1" y="127"/>
                    <a:pt x="0" y="129"/>
                    <a:pt x="0" y="131"/>
                  </a:cubicBezTo>
                  <a:cubicBezTo>
                    <a:pt x="6" y="167"/>
                    <a:pt x="38" y="189"/>
                    <a:pt x="85" y="189"/>
                  </a:cubicBezTo>
                  <a:cubicBezTo>
                    <a:pt x="110" y="189"/>
                    <a:pt x="131" y="182"/>
                    <a:pt x="145" y="168"/>
                  </a:cubicBezTo>
                  <a:cubicBezTo>
                    <a:pt x="154" y="158"/>
                    <a:pt x="159" y="145"/>
                    <a:pt x="159" y="131"/>
                  </a:cubicBezTo>
                  <a:lnTo>
                    <a:pt x="159" y="131"/>
                  </a:lnTo>
                  <a:cubicBezTo>
                    <a:pt x="156" y="87"/>
                    <a:pt x="110" y="80"/>
                    <a:pt x="84" y="76"/>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41">
              <a:extLst>
                <a:ext uri="{FF2B5EF4-FFF2-40B4-BE49-F238E27FC236}">
                  <a16:creationId xmlns:a16="http://schemas.microsoft.com/office/drawing/2014/main" id="{C57128A5-60C9-4C0C-9F5F-83893A65A11B}"/>
                </a:ext>
              </a:extLst>
            </p:cNvPr>
            <p:cNvSpPr>
              <a:spLocks/>
            </p:cNvSpPr>
            <p:nvPr userDrawn="1"/>
          </p:nvSpPr>
          <p:spPr bwMode="auto">
            <a:xfrm>
              <a:off x="4029" y="422"/>
              <a:ext cx="37" cy="62"/>
            </a:xfrm>
            <a:custGeom>
              <a:avLst/>
              <a:gdLst>
                <a:gd name="T0" fmla="*/ 79 w 155"/>
                <a:gd name="T1" fmla="*/ 69 h 254"/>
                <a:gd name="T2" fmla="*/ 27 w 155"/>
                <a:gd name="T3" fmla="*/ 89 h 254"/>
                <a:gd name="T4" fmla="*/ 27 w 155"/>
                <a:gd name="T5" fmla="*/ 7 h 254"/>
                <a:gd name="T6" fmla="*/ 19 w 155"/>
                <a:gd name="T7" fmla="*/ 0 h 254"/>
                <a:gd name="T8" fmla="*/ 7 w 155"/>
                <a:gd name="T9" fmla="*/ 0 h 254"/>
                <a:gd name="T10" fmla="*/ 0 w 155"/>
                <a:gd name="T11" fmla="*/ 7 h 254"/>
                <a:gd name="T12" fmla="*/ 0 w 155"/>
                <a:gd name="T13" fmla="*/ 247 h 254"/>
                <a:gd name="T14" fmla="*/ 7 w 155"/>
                <a:gd name="T15" fmla="*/ 254 h 254"/>
                <a:gd name="T16" fmla="*/ 19 w 155"/>
                <a:gd name="T17" fmla="*/ 254 h 254"/>
                <a:gd name="T18" fmla="*/ 27 w 155"/>
                <a:gd name="T19" fmla="*/ 247 h 254"/>
                <a:gd name="T20" fmla="*/ 27 w 155"/>
                <a:gd name="T21" fmla="*/ 147 h 254"/>
                <a:gd name="T22" fmla="*/ 79 w 155"/>
                <a:gd name="T23" fmla="*/ 96 h 254"/>
                <a:gd name="T24" fmla="*/ 128 w 155"/>
                <a:gd name="T25" fmla="*/ 147 h 254"/>
                <a:gd name="T26" fmla="*/ 128 w 155"/>
                <a:gd name="T27" fmla="*/ 247 h 254"/>
                <a:gd name="T28" fmla="*/ 135 w 155"/>
                <a:gd name="T29" fmla="*/ 254 h 254"/>
                <a:gd name="T30" fmla="*/ 147 w 155"/>
                <a:gd name="T31" fmla="*/ 254 h 254"/>
                <a:gd name="T32" fmla="*/ 155 w 155"/>
                <a:gd name="T33" fmla="*/ 247 h 254"/>
                <a:gd name="T34" fmla="*/ 155 w 155"/>
                <a:gd name="T35" fmla="*/ 147 h 254"/>
                <a:gd name="T36" fmla="*/ 79 w 155"/>
                <a:gd name="T37" fmla="*/ 6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54">
                  <a:moveTo>
                    <a:pt x="79" y="69"/>
                  </a:moveTo>
                  <a:cubicBezTo>
                    <a:pt x="59" y="69"/>
                    <a:pt x="41" y="76"/>
                    <a:pt x="27" y="89"/>
                  </a:cubicBezTo>
                  <a:lnTo>
                    <a:pt x="27" y="7"/>
                  </a:lnTo>
                  <a:cubicBezTo>
                    <a:pt x="27" y="3"/>
                    <a:pt x="23" y="0"/>
                    <a:pt x="19" y="0"/>
                  </a:cubicBezTo>
                  <a:lnTo>
                    <a:pt x="7" y="0"/>
                  </a:lnTo>
                  <a:cubicBezTo>
                    <a:pt x="3" y="0"/>
                    <a:pt x="0" y="3"/>
                    <a:pt x="0" y="7"/>
                  </a:cubicBezTo>
                  <a:lnTo>
                    <a:pt x="0" y="247"/>
                  </a:lnTo>
                  <a:cubicBezTo>
                    <a:pt x="0" y="251"/>
                    <a:pt x="3" y="254"/>
                    <a:pt x="7" y="254"/>
                  </a:cubicBezTo>
                  <a:lnTo>
                    <a:pt x="19" y="254"/>
                  </a:lnTo>
                  <a:cubicBezTo>
                    <a:pt x="23" y="254"/>
                    <a:pt x="27" y="251"/>
                    <a:pt x="27" y="247"/>
                  </a:cubicBezTo>
                  <a:lnTo>
                    <a:pt x="27" y="147"/>
                  </a:lnTo>
                  <a:cubicBezTo>
                    <a:pt x="27" y="118"/>
                    <a:pt x="49" y="96"/>
                    <a:pt x="79" y="96"/>
                  </a:cubicBezTo>
                  <a:cubicBezTo>
                    <a:pt x="111" y="96"/>
                    <a:pt x="128" y="114"/>
                    <a:pt x="128" y="147"/>
                  </a:cubicBezTo>
                  <a:lnTo>
                    <a:pt x="128" y="247"/>
                  </a:lnTo>
                  <a:cubicBezTo>
                    <a:pt x="128" y="251"/>
                    <a:pt x="131" y="254"/>
                    <a:pt x="135" y="254"/>
                  </a:cubicBezTo>
                  <a:lnTo>
                    <a:pt x="147" y="254"/>
                  </a:lnTo>
                  <a:cubicBezTo>
                    <a:pt x="151" y="254"/>
                    <a:pt x="155" y="251"/>
                    <a:pt x="155" y="247"/>
                  </a:cubicBezTo>
                  <a:lnTo>
                    <a:pt x="155" y="147"/>
                  </a:lnTo>
                  <a:cubicBezTo>
                    <a:pt x="155" y="99"/>
                    <a:pt x="126" y="69"/>
                    <a:pt x="79" y="69"/>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42">
              <a:extLst>
                <a:ext uri="{FF2B5EF4-FFF2-40B4-BE49-F238E27FC236}">
                  <a16:creationId xmlns:a16="http://schemas.microsoft.com/office/drawing/2014/main" id="{7C479B4C-24CF-4A56-AE03-B39D98F026BB}"/>
                </a:ext>
              </a:extLst>
            </p:cNvPr>
            <p:cNvSpPr>
              <a:spLocks noEditPoints="1"/>
            </p:cNvSpPr>
            <p:nvPr userDrawn="1"/>
          </p:nvSpPr>
          <p:spPr bwMode="auto">
            <a:xfrm>
              <a:off x="4213" y="439"/>
              <a:ext cx="43" cy="46"/>
            </a:xfrm>
            <a:custGeom>
              <a:avLst/>
              <a:gdLst>
                <a:gd name="T0" fmla="*/ 29 w 181"/>
                <a:gd name="T1" fmla="*/ 76 h 189"/>
                <a:gd name="T2" fmla="*/ 90 w 181"/>
                <a:gd name="T3" fmla="*/ 27 h 189"/>
                <a:gd name="T4" fmla="*/ 151 w 181"/>
                <a:gd name="T5" fmla="*/ 76 h 189"/>
                <a:gd name="T6" fmla="*/ 29 w 181"/>
                <a:gd name="T7" fmla="*/ 76 h 189"/>
                <a:gd name="T8" fmla="*/ 90 w 181"/>
                <a:gd name="T9" fmla="*/ 0 h 189"/>
                <a:gd name="T10" fmla="*/ 0 w 181"/>
                <a:gd name="T11" fmla="*/ 96 h 189"/>
                <a:gd name="T12" fmla="*/ 92 w 181"/>
                <a:gd name="T13" fmla="*/ 189 h 189"/>
                <a:gd name="T14" fmla="*/ 176 w 181"/>
                <a:gd name="T15" fmla="*/ 129 h 189"/>
                <a:gd name="T16" fmla="*/ 175 w 181"/>
                <a:gd name="T17" fmla="*/ 122 h 189"/>
                <a:gd name="T18" fmla="*/ 169 w 181"/>
                <a:gd name="T19" fmla="*/ 119 h 189"/>
                <a:gd name="T20" fmla="*/ 157 w 181"/>
                <a:gd name="T21" fmla="*/ 119 h 189"/>
                <a:gd name="T22" fmla="*/ 150 w 181"/>
                <a:gd name="T23" fmla="*/ 124 h 189"/>
                <a:gd name="T24" fmla="*/ 92 w 181"/>
                <a:gd name="T25" fmla="*/ 163 h 189"/>
                <a:gd name="T26" fmla="*/ 27 w 181"/>
                <a:gd name="T27" fmla="*/ 102 h 189"/>
                <a:gd name="T28" fmla="*/ 173 w 181"/>
                <a:gd name="T29" fmla="*/ 102 h 189"/>
                <a:gd name="T30" fmla="*/ 180 w 181"/>
                <a:gd name="T31" fmla="*/ 95 h 189"/>
                <a:gd name="T32" fmla="*/ 152 w 181"/>
                <a:gd name="T33" fmla="*/ 27 h 189"/>
                <a:gd name="T34" fmla="*/ 90 w 181"/>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189">
                  <a:moveTo>
                    <a:pt x="29" y="76"/>
                  </a:moveTo>
                  <a:cubicBezTo>
                    <a:pt x="37" y="47"/>
                    <a:pt x="62" y="27"/>
                    <a:pt x="90" y="27"/>
                  </a:cubicBezTo>
                  <a:cubicBezTo>
                    <a:pt x="118" y="27"/>
                    <a:pt x="143" y="47"/>
                    <a:pt x="151" y="76"/>
                  </a:cubicBezTo>
                  <a:lnTo>
                    <a:pt x="29" y="76"/>
                  </a:lnTo>
                  <a:close/>
                  <a:moveTo>
                    <a:pt x="90" y="0"/>
                  </a:moveTo>
                  <a:cubicBezTo>
                    <a:pt x="40" y="0"/>
                    <a:pt x="0" y="43"/>
                    <a:pt x="0" y="96"/>
                  </a:cubicBezTo>
                  <a:cubicBezTo>
                    <a:pt x="0" y="148"/>
                    <a:pt x="40" y="189"/>
                    <a:pt x="92" y="189"/>
                  </a:cubicBezTo>
                  <a:cubicBezTo>
                    <a:pt x="134" y="189"/>
                    <a:pt x="164" y="168"/>
                    <a:pt x="176" y="129"/>
                  </a:cubicBezTo>
                  <a:cubicBezTo>
                    <a:pt x="177" y="127"/>
                    <a:pt x="177" y="124"/>
                    <a:pt x="175" y="122"/>
                  </a:cubicBezTo>
                  <a:cubicBezTo>
                    <a:pt x="174" y="120"/>
                    <a:pt x="172" y="119"/>
                    <a:pt x="169" y="119"/>
                  </a:cubicBezTo>
                  <a:lnTo>
                    <a:pt x="157" y="119"/>
                  </a:lnTo>
                  <a:cubicBezTo>
                    <a:pt x="154" y="119"/>
                    <a:pt x="151" y="121"/>
                    <a:pt x="150" y="124"/>
                  </a:cubicBezTo>
                  <a:cubicBezTo>
                    <a:pt x="140" y="150"/>
                    <a:pt x="121" y="163"/>
                    <a:pt x="92" y="163"/>
                  </a:cubicBezTo>
                  <a:cubicBezTo>
                    <a:pt x="57" y="163"/>
                    <a:pt x="30" y="137"/>
                    <a:pt x="27" y="102"/>
                  </a:cubicBezTo>
                  <a:lnTo>
                    <a:pt x="173" y="102"/>
                  </a:lnTo>
                  <a:cubicBezTo>
                    <a:pt x="177" y="102"/>
                    <a:pt x="180" y="99"/>
                    <a:pt x="180" y="95"/>
                  </a:cubicBezTo>
                  <a:cubicBezTo>
                    <a:pt x="181" y="71"/>
                    <a:pt x="170" y="45"/>
                    <a:pt x="152" y="27"/>
                  </a:cubicBezTo>
                  <a:cubicBezTo>
                    <a:pt x="135" y="10"/>
                    <a:pt x="113" y="0"/>
                    <a:pt x="90"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43">
              <a:extLst>
                <a:ext uri="{FF2B5EF4-FFF2-40B4-BE49-F238E27FC236}">
                  <a16:creationId xmlns:a16="http://schemas.microsoft.com/office/drawing/2014/main" id="{974CC57D-CA05-4687-A43D-E4D901C1CE67}"/>
                </a:ext>
              </a:extLst>
            </p:cNvPr>
            <p:cNvSpPr>
              <a:spLocks/>
            </p:cNvSpPr>
            <p:nvPr userDrawn="1"/>
          </p:nvSpPr>
          <p:spPr bwMode="auto">
            <a:xfrm>
              <a:off x="4266" y="439"/>
              <a:ext cx="37" cy="45"/>
            </a:xfrm>
            <a:custGeom>
              <a:avLst/>
              <a:gdLst>
                <a:gd name="T0" fmla="*/ 80 w 155"/>
                <a:gd name="T1" fmla="*/ 0 h 185"/>
                <a:gd name="T2" fmla="*/ 27 w 155"/>
                <a:gd name="T3" fmla="*/ 20 h 185"/>
                <a:gd name="T4" fmla="*/ 27 w 155"/>
                <a:gd name="T5" fmla="*/ 12 h 185"/>
                <a:gd name="T6" fmla="*/ 20 w 155"/>
                <a:gd name="T7" fmla="*/ 5 h 185"/>
                <a:gd name="T8" fmla="*/ 8 w 155"/>
                <a:gd name="T9" fmla="*/ 5 h 185"/>
                <a:gd name="T10" fmla="*/ 0 w 155"/>
                <a:gd name="T11" fmla="*/ 12 h 185"/>
                <a:gd name="T12" fmla="*/ 0 w 155"/>
                <a:gd name="T13" fmla="*/ 178 h 185"/>
                <a:gd name="T14" fmla="*/ 8 w 155"/>
                <a:gd name="T15" fmla="*/ 185 h 185"/>
                <a:gd name="T16" fmla="*/ 20 w 155"/>
                <a:gd name="T17" fmla="*/ 185 h 185"/>
                <a:gd name="T18" fmla="*/ 27 w 155"/>
                <a:gd name="T19" fmla="*/ 178 h 185"/>
                <a:gd name="T20" fmla="*/ 27 w 155"/>
                <a:gd name="T21" fmla="*/ 78 h 185"/>
                <a:gd name="T22" fmla="*/ 79 w 155"/>
                <a:gd name="T23" fmla="*/ 27 h 185"/>
                <a:gd name="T24" fmla="*/ 128 w 155"/>
                <a:gd name="T25" fmla="*/ 78 h 185"/>
                <a:gd name="T26" fmla="*/ 128 w 155"/>
                <a:gd name="T27" fmla="*/ 178 h 185"/>
                <a:gd name="T28" fmla="*/ 135 w 155"/>
                <a:gd name="T29" fmla="*/ 185 h 185"/>
                <a:gd name="T30" fmla="*/ 147 w 155"/>
                <a:gd name="T31" fmla="*/ 185 h 185"/>
                <a:gd name="T32" fmla="*/ 155 w 155"/>
                <a:gd name="T33" fmla="*/ 178 h 185"/>
                <a:gd name="T34" fmla="*/ 155 w 155"/>
                <a:gd name="T35" fmla="*/ 78 h 185"/>
                <a:gd name="T36" fmla="*/ 80 w 155"/>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85">
                  <a:moveTo>
                    <a:pt x="80" y="0"/>
                  </a:moveTo>
                  <a:cubicBezTo>
                    <a:pt x="59" y="0"/>
                    <a:pt x="41" y="7"/>
                    <a:pt x="27" y="20"/>
                  </a:cubicBezTo>
                  <a:lnTo>
                    <a:pt x="27" y="12"/>
                  </a:lnTo>
                  <a:cubicBezTo>
                    <a:pt x="27" y="8"/>
                    <a:pt x="24" y="5"/>
                    <a:pt x="20" y="5"/>
                  </a:cubicBezTo>
                  <a:lnTo>
                    <a:pt x="8" y="5"/>
                  </a:lnTo>
                  <a:cubicBezTo>
                    <a:pt x="4" y="5"/>
                    <a:pt x="0" y="8"/>
                    <a:pt x="0" y="12"/>
                  </a:cubicBezTo>
                  <a:lnTo>
                    <a:pt x="0" y="178"/>
                  </a:lnTo>
                  <a:cubicBezTo>
                    <a:pt x="0" y="182"/>
                    <a:pt x="4" y="185"/>
                    <a:pt x="8" y="185"/>
                  </a:cubicBezTo>
                  <a:lnTo>
                    <a:pt x="20" y="185"/>
                  </a:lnTo>
                  <a:cubicBezTo>
                    <a:pt x="24" y="185"/>
                    <a:pt x="27" y="182"/>
                    <a:pt x="27" y="178"/>
                  </a:cubicBezTo>
                  <a:lnTo>
                    <a:pt x="27" y="78"/>
                  </a:lnTo>
                  <a:cubicBezTo>
                    <a:pt x="27" y="49"/>
                    <a:pt x="50" y="27"/>
                    <a:pt x="79" y="27"/>
                  </a:cubicBezTo>
                  <a:cubicBezTo>
                    <a:pt x="111" y="27"/>
                    <a:pt x="128" y="45"/>
                    <a:pt x="128" y="78"/>
                  </a:cubicBezTo>
                  <a:lnTo>
                    <a:pt x="128" y="178"/>
                  </a:lnTo>
                  <a:cubicBezTo>
                    <a:pt x="128" y="182"/>
                    <a:pt x="131" y="185"/>
                    <a:pt x="135" y="185"/>
                  </a:cubicBezTo>
                  <a:lnTo>
                    <a:pt x="147" y="185"/>
                  </a:lnTo>
                  <a:cubicBezTo>
                    <a:pt x="151" y="185"/>
                    <a:pt x="155" y="182"/>
                    <a:pt x="155" y="178"/>
                  </a:cubicBezTo>
                  <a:lnTo>
                    <a:pt x="155" y="78"/>
                  </a:lnTo>
                  <a:cubicBezTo>
                    <a:pt x="155" y="30"/>
                    <a:pt x="126" y="0"/>
                    <a:pt x="80" y="0"/>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44">
              <a:extLst>
                <a:ext uri="{FF2B5EF4-FFF2-40B4-BE49-F238E27FC236}">
                  <a16:creationId xmlns:a16="http://schemas.microsoft.com/office/drawing/2014/main" id="{256B23C2-3A5B-4FBE-A93D-199D319983B2}"/>
                </a:ext>
              </a:extLst>
            </p:cNvPr>
            <p:cNvSpPr>
              <a:spLocks/>
            </p:cNvSpPr>
            <p:nvPr userDrawn="1"/>
          </p:nvSpPr>
          <p:spPr bwMode="auto">
            <a:xfrm>
              <a:off x="4312" y="432"/>
              <a:ext cx="22" cy="52"/>
            </a:xfrm>
            <a:custGeom>
              <a:avLst/>
              <a:gdLst>
                <a:gd name="T0" fmla="*/ 86 w 94"/>
                <a:gd name="T1" fmla="*/ 36 h 217"/>
                <a:gd name="T2" fmla="*/ 49 w 94"/>
                <a:gd name="T3" fmla="*/ 36 h 217"/>
                <a:gd name="T4" fmla="*/ 49 w 94"/>
                <a:gd name="T5" fmla="*/ 7 h 217"/>
                <a:gd name="T6" fmla="*/ 42 w 94"/>
                <a:gd name="T7" fmla="*/ 0 h 217"/>
                <a:gd name="T8" fmla="*/ 30 w 94"/>
                <a:gd name="T9" fmla="*/ 0 h 217"/>
                <a:gd name="T10" fmla="*/ 22 w 94"/>
                <a:gd name="T11" fmla="*/ 7 h 217"/>
                <a:gd name="T12" fmla="*/ 22 w 94"/>
                <a:gd name="T13" fmla="*/ 36 h 217"/>
                <a:gd name="T14" fmla="*/ 7 w 94"/>
                <a:gd name="T15" fmla="*/ 36 h 217"/>
                <a:gd name="T16" fmla="*/ 0 w 94"/>
                <a:gd name="T17" fmla="*/ 43 h 217"/>
                <a:gd name="T18" fmla="*/ 0 w 94"/>
                <a:gd name="T19" fmla="*/ 55 h 217"/>
                <a:gd name="T20" fmla="*/ 7 w 94"/>
                <a:gd name="T21" fmla="*/ 62 h 217"/>
                <a:gd name="T22" fmla="*/ 22 w 94"/>
                <a:gd name="T23" fmla="*/ 62 h 217"/>
                <a:gd name="T24" fmla="*/ 22 w 94"/>
                <a:gd name="T25" fmla="*/ 152 h 217"/>
                <a:gd name="T26" fmla="*/ 42 w 94"/>
                <a:gd name="T27" fmla="*/ 203 h 217"/>
                <a:gd name="T28" fmla="*/ 80 w 94"/>
                <a:gd name="T29" fmla="*/ 217 h 217"/>
                <a:gd name="T30" fmla="*/ 87 w 94"/>
                <a:gd name="T31" fmla="*/ 216 h 217"/>
                <a:gd name="T32" fmla="*/ 94 w 94"/>
                <a:gd name="T33" fmla="*/ 209 h 217"/>
                <a:gd name="T34" fmla="*/ 94 w 94"/>
                <a:gd name="T35" fmla="*/ 198 h 217"/>
                <a:gd name="T36" fmla="*/ 92 w 94"/>
                <a:gd name="T37" fmla="*/ 193 h 217"/>
                <a:gd name="T38" fmla="*/ 86 w 94"/>
                <a:gd name="T39" fmla="*/ 191 h 217"/>
                <a:gd name="T40" fmla="*/ 59 w 94"/>
                <a:gd name="T41" fmla="*/ 183 h 217"/>
                <a:gd name="T42" fmla="*/ 49 w 94"/>
                <a:gd name="T43" fmla="*/ 152 h 217"/>
                <a:gd name="T44" fmla="*/ 49 w 94"/>
                <a:gd name="T45" fmla="*/ 62 h 217"/>
                <a:gd name="T46" fmla="*/ 86 w 94"/>
                <a:gd name="T47" fmla="*/ 62 h 217"/>
                <a:gd name="T48" fmla="*/ 94 w 94"/>
                <a:gd name="T49" fmla="*/ 55 h 217"/>
                <a:gd name="T50" fmla="*/ 94 w 94"/>
                <a:gd name="T51" fmla="*/ 43 h 217"/>
                <a:gd name="T52" fmla="*/ 86 w 94"/>
                <a:gd name="T53" fmla="*/ 3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217">
                  <a:moveTo>
                    <a:pt x="86" y="36"/>
                  </a:moveTo>
                  <a:lnTo>
                    <a:pt x="49" y="36"/>
                  </a:lnTo>
                  <a:lnTo>
                    <a:pt x="49" y="7"/>
                  </a:lnTo>
                  <a:cubicBezTo>
                    <a:pt x="49" y="3"/>
                    <a:pt x="46" y="0"/>
                    <a:pt x="42" y="0"/>
                  </a:cubicBezTo>
                  <a:lnTo>
                    <a:pt x="30" y="0"/>
                  </a:lnTo>
                  <a:cubicBezTo>
                    <a:pt x="26" y="0"/>
                    <a:pt x="22" y="3"/>
                    <a:pt x="22" y="7"/>
                  </a:cubicBezTo>
                  <a:lnTo>
                    <a:pt x="22" y="36"/>
                  </a:lnTo>
                  <a:lnTo>
                    <a:pt x="7" y="36"/>
                  </a:lnTo>
                  <a:cubicBezTo>
                    <a:pt x="3" y="36"/>
                    <a:pt x="0" y="39"/>
                    <a:pt x="0" y="43"/>
                  </a:cubicBezTo>
                  <a:lnTo>
                    <a:pt x="0" y="55"/>
                  </a:lnTo>
                  <a:cubicBezTo>
                    <a:pt x="0" y="59"/>
                    <a:pt x="3" y="62"/>
                    <a:pt x="7" y="62"/>
                  </a:cubicBezTo>
                  <a:lnTo>
                    <a:pt x="22" y="62"/>
                  </a:lnTo>
                  <a:lnTo>
                    <a:pt x="22" y="152"/>
                  </a:lnTo>
                  <a:cubicBezTo>
                    <a:pt x="22" y="174"/>
                    <a:pt x="29" y="191"/>
                    <a:pt x="42" y="203"/>
                  </a:cubicBezTo>
                  <a:cubicBezTo>
                    <a:pt x="52" y="212"/>
                    <a:pt x="65" y="217"/>
                    <a:pt x="80" y="217"/>
                  </a:cubicBezTo>
                  <a:cubicBezTo>
                    <a:pt x="82" y="217"/>
                    <a:pt x="85" y="217"/>
                    <a:pt x="87" y="216"/>
                  </a:cubicBezTo>
                  <a:cubicBezTo>
                    <a:pt x="91" y="216"/>
                    <a:pt x="94" y="213"/>
                    <a:pt x="94" y="209"/>
                  </a:cubicBezTo>
                  <a:lnTo>
                    <a:pt x="94" y="198"/>
                  </a:lnTo>
                  <a:cubicBezTo>
                    <a:pt x="94" y="196"/>
                    <a:pt x="93" y="194"/>
                    <a:pt x="92" y="193"/>
                  </a:cubicBezTo>
                  <a:cubicBezTo>
                    <a:pt x="90" y="191"/>
                    <a:pt x="88" y="191"/>
                    <a:pt x="86" y="191"/>
                  </a:cubicBezTo>
                  <a:cubicBezTo>
                    <a:pt x="75" y="191"/>
                    <a:pt x="65" y="189"/>
                    <a:pt x="59" y="183"/>
                  </a:cubicBezTo>
                  <a:cubicBezTo>
                    <a:pt x="52" y="176"/>
                    <a:pt x="49" y="166"/>
                    <a:pt x="49" y="152"/>
                  </a:cubicBezTo>
                  <a:lnTo>
                    <a:pt x="49" y="62"/>
                  </a:lnTo>
                  <a:lnTo>
                    <a:pt x="86" y="62"/>
                  </a:lnTo>
                  <a:cubicBezTo>
                    <a:pt x="91" y="62"/>
                    <a:pt x="94" y="59"/>
                    <a:pt x="94" y="55"/>
                  </a:cubicBezTo>
                  <a:lnTo>
                    <a:pt x="94" y="43"/>
                  </a:lnTo>
                  <a:cubicBezTo>
                    <a:pt x="94" y="39"/>
                    <a:pt x="91" y="36"/>
                    <a:pt x="86" y="36"/>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45">
              <a:extLst>
                <a:ext uri="{FF2B5EF4-FFF2-40B4-BE49-F238E27FC236}">
                  <a16:creationId xmlns:a16="http://schemas.microsoft.com/office/drawing/2014/main" id="{E16C5EC5-2057-49CC-82D2-8719CCFE95D3}"/>
                </a:ext>
              </a:extLst>
            </p:cNvPr>
            <p:cNvSpPr>
              <a:spLocks/>
            </p:cNvSpPr>
            <p:nvPr userDrawn="1"/>
          </p:nvSpPr>
          <p:spPr bwMode="auto">
            <a:xfrm>
              <a:off x="4345" y="439"/>
              <a:ext cx="23" cy="45"/>
            </a:xfrm>
            <a:custGeom>
              <a:avLst/>
              <a:gdLst>
                <a:gd name="T0" fmla="*/ 88 w 95"/>
                <a:gd name="T1" fmla="*/ 3 h 187"/>
                <a:gd name="T2" fmla="*/ 27 w 95"/>
                <a:gd name="T3" fmla="*/ 20 h 187"/>
                <a:gd name="T4" fmla="*/ 27 w 95"/>
                <a:gd name="T5" fmla="*/ 14 h 187"/>
                <a:gd name="T6" fmla="*/ 20 w 95"/>
                <a:gd name="T7" fmla="*/ 7 h 187"/>
                <a:gd name="T8" fmla="*/ 7 w 95"/>
                <a:gd name="T9" fmla="*/ 7 h 187"/>
                <a:gd name="T10" fmla="*/ 0 w 95"/>
                <a:gd name="T11" fmla="*/ 14 h 187"/>
                <a:gd name="T12" fmla="*/ 0 w 95"/>
                <a:gd name="T13" fmla="*/ 180 h 187"/>
                <a:gd name="T14" fmla="*/ 7 w 95"/>
                <a:gd name="T15" fmla="*/ 187 h 187"/>
                <a:gd name="T16" fmla="*/ 20 w 95"/>
                <a:gd name="T17" fmla="*/ 187 h 187"/>
                <a:gd name="T18" fmla="*/ 27 w 95"/>
                <a:gd name="T19" fmla="*/ 180 h 187"/>
                <a:gd name="T20" fmla="*/ 27 w 95"/>
                <a:gd name="T21" fmla="*/ 80 h 187"/>
                <a:gd name="T22" fmla="*/ 43 w 95"/>
                <a:gd name="T23" fmla="*/ 41 h 187"/>
                <a:gd name="T24" fmla="*/ 87 w 95"/>
                <a:gd name="T25" fmla="*/ 29 h 187"/>
                <a:gd name="T26" fmla="*/ 92 w 95"/>
                <a:gd name="T27" fmla="*/ 27 h 187"/>
                <a:gd name="T28" fmla="*/ 95 w 95"/>
                <a:gd name="T29" fmla="*/ 21 h 187"/>
                <a:gd name="T30" fmla="*/ 95 w 95"/>
                <a:gd name="T31" fmla="*/ 10 h 187"/>
                <a:gd name="T32" fmla="*/ 88 w 95"/>
                <a:gd name="T33" fmla="*/ 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187">
                  <a:moveTo>
                    <a:pt x="88" y="3"/>
                  </a:moveTo>
                  <a:cubicBezTo>
                    <a:pt x="65" y="0"/>
                    <a:pt x="44" y="6"/>
                    <a:pt x="27" y="20"/>
                  </a:cubicBezTo>
                  <a:lnTo>
                    <a:pt x="27" y="14"/>
                  </a:lnTo>
                  <a:cubicBezTo>
                    <a:pt x="27" y="10"/>
                    <a:pt x="24" y="7"/>
                    <a:pt x="20" y="7"/>
                  </a:cubicBezTo>
                  <a:lnTo>
                    <a:pt x="7" y="7"/>
                  </a:lnTo>
                  <a:cubicBezTo>
                    <a:pt x="3" y="7"/>
                    <a:pt x="0" y="10"/>
                    <a:pt x="0" y="14"/>
                  </a:cubicBezTo>
                  <a:lnTo>
                    <a:pt x="0" y="180"/>
                  </a:lnTo>
                  <a:cubicBezTo>
                    <a:pt x="0" y="184"/>
                    <a:pt x="3" y="187"/>
                    <a:pt x="7" y="187"/>
                  </a:cubicBezTo>
                  <a:lnTo>
                    <a:pt x="20" y="187"/>
                  </a:lnTo>
                  <a:cubicBezTo>
                    <a:pt x="24" y="187"/>
                    <a:pt x="27" y="184"/>
                    <a:pt x="27" y="180"/>
                  </a:cubicBezTo>
                  <a:lnTo>
                    <a:pt x="27" y="80"/>
                  </a:lnTo>
                  <a:cubicBezTo>
                    <a:pt x="27" y="64"/>
                    <a:pt x="33" y="50"/>
                    <a:pt x="43" y="41"/>
                  </a:cubicBezTo>
                  <a:cubicBezTo>
                    <a:pt x="53" y="31"/>
                    <a:pt x="68" y="27"/>
                    <a:pt x="87" y="29"/>
                  </a:cubicBezTo>
                  <a:cubicBezTo>
                    <a:pt x="89" y="29"/>
                    <a:pt x="91" y="28"/>
                    <a:pt x="92" y="27"/>
                  </a:cubicBezTo>
                  <a:cubicBezTo>
                    <a:pt x="94" y="25"/>
                    <a:pt x="95" y="23"/>
                    <a:pt x="95" y="21"/>
                  </a:cubicBezTo>
                  <a:lnTo>
                    <a:pt x="95" y="10"/>
                  </a:lnTo>
                  <a:cubicBezTo>
                    <a:pt x="95" y="7"/>
                    <a:pt x="92" y="3"/>
                    <a:pt x="88" y="3"/>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46">
              <a:extLst>
                <a:ext uri="{FF2B5EF4-FFF2-40B4-BE49-F238E27FC236}">
                  <a16:creationId xmlns:a16="http://schemas.microsoft.com/office/drawing/2014/main" id="{72AAC083-216D-4A83-837F-BE57D03AF49E}"/>
                </a:ext>
              </a:extLst>
            </p:cNvPr>
            <p:cNvSpPr>
              <a:spLocks/>
            </p:cNvSpPr>
            <p:nvPr userDrawn="1"/>
          </p:nvSpPr>
          <p:spPr bwMode="auto">
            <a:xfrm>
              <a:off x="4157" y="425"/>
              <a:ext cx="50" cy="60"/>
            </a:xfrm>
            <a:custGeom>
              <a:avLst/>
              <a:gdLst>
                <a:gd name="T0" fmla="*/ 192 w 208"/>
                <a:gd name="T1" fmla="*/ 196 h 248"/>
                <a:gd name="T2" fmla="*/ 182 w 208"/>
                <a:gd name="T3" fmla="*/ 196 h 248"/>
                <a:gd name="T4" fmla="*/ 121 w 208"/>
                <a:gd name="T5" fmla="*/ 222 h 248"/>
                <a:gd name="T6" fmla="*/ 30 w 208"/>
                <a:gd name="T7" fmla="*/ 124 h 248"/>
                <a:gd name="T8" fmla="*/ 121 w 208"/>
                <a:gd name="T9" fmla="*/ 27 h 248"/>
                <a:gd name="T10" fmla="*/ 186 w 208"/>
                <a:gd name="T11" fmla="*/ 55 h 248"/>
                <a:gd name="T12" fmla="*/ 196 w 208"/>
                <a:gd name="T13" fmla="*/ 55 h 248"/>
                <a:gd name="T14" fmla="*/ 205 w 208"/>
                <a:gd name="T15" fmla="*/ 46 h 248"/>
                <a:gd name="T16" fmla="*/ 205 w 208"/>
                <a:gd name="T17" fmla="*/ 37 h 248"/>
                <a:gd name="T18" fmla="*/ 121 w 208"/>
                <a:gd name="T19" fmla="*/ 0 h 248"/>
                <a:gd name="T20" fmla="*/ 0 w 208"/>
                <a:gd name="T21" fmla="*/ 124 h 248"/>
                <a:gd name="T22" fmla="*/ 121 w 208"/>
                <a:gd name="T23" fmla="*/ 248 h 248"/>
                <a:gd name="T24" fmla="*/ 201 w 208"/>
                <a:gd name="T25" fmla="*/ 215 h 248"/>
                <a:gd name="T26" fmla="*/ 201 w 208"/>
                <a:gd name="T27" fmla="*/ 205 h 248"/>
                <a:gd name="T28" fmla="*/ 192 w 208"/>
                <a:gd name="T29" fmla="*/ 19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48">
                  <a:moveTo>
                    <a:pt x="192" y="196"/>
                  </a:moveTo>
                  <a:cubicBezTo>
                    <a:pt x="189" y="193"/>
                    <a:pt x="185" y="193"/>
                    <a:pt x="182" y="196"/>
                  </a:cubicBezTo>
                  <a:cubicBezTo>
                    <a:pt x="166" y="212"/>
                    <a:pt x="144" y="222"/>
                    <a:pt x="121" y="222"/>
                  </a:cubicBezTo>
                  <a:cubicBezTo>
                    <a:pt x="71" y="222"/>
                    <a:pt x="30" y="178"/>
                    <a:pt x="30" y="124"/>
                  </a:cubicBezTo>
                  <a:cubicBezTo>
                    <a:pt x="30" y="71"/>
                    <a:pt x="71" y="27"/>
                    <a:pt x="121" y="27"/>
                  </a:cubicBezTo>
                  <a:cubicBezTo>
                    <a:pt x="146" y="27"/>
                    <a:pt x="169" y="37"/>
                    <a:pt x="186" y="55"/>
                  </a:cubicBezTo>
                  <a:cubicBezTo>
                    <a:pt x="188" y="58"/>
                    <a:pt x="193" y="58"/>
                    <a:pt x="196" y="55"/>
                  </a:cubicBezTo>
                  <a:lnTo>
                    <a:pt x="205" y="46"/>
                  </a:lnTo>
                  <a:cubicBezTo>
                    <a:pt x="208" y="44"/>
                    <a:pt x="208" y="39"/>
                    <a:pt x="205" y="37"/>
                  </a:cubicBezTo>
                  <a:cubicBezTo>
                    <a:pt x="184" y="14"/>
                    <a:pt x="154" y="0"/>
                    <a:pt x="121" y="0"/>
                  </a:cubicBezTo>
                  <a:cubicBezTo>
                    <a:pt x="56" y="0"/>
                    <a:pt x="0" y="56"/>
                    <a:pt x="0" y="124"/>
                  </a:cubicBezTo>
                  <a:cubicBezTo>
                    <a:pt x="0" y="193"/>
                    <a:pt x="56" y="248"/>
                    <a:pt x="121" y="248"/>
                  </a:cubicBezTo>
                  <a:cubicBezTo>
                    <a:pt x="151" y="248"/>
                    <a:pt x="180" y="236"/>
                    <a:pt x="201" y="215"/>
                  </a:cubicBezTo>
                  <a:cubicBezTo>
                    <a:pt x="204" y="212"/>
                    <a:pt x="204" y="208"/>
                    <a:pt x="201" y="205"/>
                  </a:cubicBezTo>
                  <a:lnTo>
                    <a:pt x="192" y="196"/>
                  </a:ln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47">
              <a:extLst>
                <a:ext uri="{FF2B5EF4-FFF2-40B4-BE49-F238E27FC236}">
                  <a16:creationId xmlns:a16="http://schemas.microsoft.com/office/drawing/2014/main" id="{57E240B3-4C35-4511-BAA2-E6C409A4B0F1}"/>
                </a:ext>
              </a:extLst>
            </p:cNvPr>
            <p:cNvSpPr>
              <a:spLocks/>
            </p:cNvSpPr>
            <p:nvPr userDrawn="1"/>
          </p:nvSpPr>
          <p:spPr bwMode="auto">
            <a:xfrm>
              <a:off x="3983" y="439"/>
              <a:ext cx="38" cy="46"/>
            </a:xfrm>
            <a:custGeom>
              <a:avLst/>
              <a:gdLst>
                <a:gd name="T0" fmla="*/ 148 w 159"/>
                <a:gd name="T1" fmla="*/ 141 h 189"/>
                <a:gd name="T2" fmla="*/ 137 w 159"/>
                <a:gd name="T3" fmla="*/ 141 h 189"/>
                <a:gd name="T4" fmla="*/ 90 w 159"/>
                <a:gd name="T5" fmla="*/ 163 h 189"/>
                <a:gd name="T6" fmla="*/ 27 w 159"/>
                <a:gd name="T7" fmla="*/ 96 h 189"/>
                <a:gd name="T8" fmla="*/ 90 w 159"/>
                <a:gd name="T9" fmla="*/ 27 h 189"/>
                <a:gd name="T10" fmla="*/ 137 w 159"/>
                <a:gd name="T11" fmla="*/ 49 h 189"/>
                <a:gd name="T12" fmla="*/ 147 w 159"/>
                <a:gd name="T13" fmla="*/ 49 h 189"/>
                <a:gd name="T14" fmla="*/ 156 w 159"/>
                <a:gd name="T15" fmla="*/ 40 h 189"/>
                <a:gd name="T16" fmla="*/ 157 w 159"/>
                <a:gd name="T17" fmla="*/ 30 h 189"/>
                <a:gd name="T18" fmla="*/ 90 w 159"/>
                <a:gd name="T19" fmla="*/ 0 h 189"/>
                <a:gd name="T20" fmla="*/ 0 w 159"/>
                <a:gd name="T21" fmla="*/ 96 h 189"/>
                <a:gd name="T22" fmla="*/ 90 w 159"/>
                <a:gd name="T23" fmla="*/ 189 h 189"/>
                <a:gd name="T24" fmla="*/ 157 w 159"/>
                <a:gd name="T25" fmla="*/ 159 h 189"/>
                <a:gd name="T26" fmla="*/ 157 w 159"/>
                <a:gd name="T27" fmla="*/ 150 h 189"/>
                <a:gd name="T28" fmla="*/ 148 w 159"/>
                <a:gd name="T29" fmla="*/ 14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189">
                  <a:moveTo>
                    <a:pt x="148" y="141"/>
                  </a:moveTo>
                  <a:cubicBezTo>
                    <a:pt x="145" y="138"/>
                    <a:pt x="140" y="138"/>
                    <a:pt x="137" y="141"/>
                  </a:cubicBezTo>
                  <a:cubicBezTo>
                    <a:pt x="126" y="155"/>
                    <a:pt x="110" y="163"/>
                    <a:pt x="90" y="163"/>
                  </a:cubicBezTo>
                  <a:cubicBezTo>
                    <a:pt x="55" y="163"/>
                    <a:pt x="27" y="133"/>
                    <a:pt x="27" y="96"/>
                  </a:cubicBezTo>
                  <a:cubicBezTo>
                    <a:pt x="27" y="58"/>
                    <a:pt x="55" y="27"/>
                    <a:pt x="90" y="27"/>
                  </a:cubicBezTo>
                  <a:cubicBezTo>
                    <a:pt x="109" y="27"/>
                    <a:pt x="126" y="35"/>
                    <a:pt x="137" y="49"/>
                  </a:cubicBezTo>
                  <a:cubicBezTo>
                    <a:pt x="140" y="52"/>
                    <a:pt x="144" y="52"/>
                    <a:pt x="147" y="49"/>
                  </a:cubicBezTo>
                  <a:lnTo>
                    <a:pt x="156" y="40"/>
                  </a:lnTo>
                  <a:cubicBezTo>
                    <a:pt x="159" y="37"/>
                    <a:pt x="159" y="33"/>
                    <a:pt x="157" y="30"/>
                  </a:cubicBezTo>
                  <a:cubicBezTo>
                    <a:pt x="141" y="11"/>
                    <a:pt x="117" y="0"/>
                    <a:pt x="90" y="0"/>
                  </a:cubicBezTo>
                  <a:cubicBezTo>
                    <a:pt x="40" y="0"/>
                    <a:pt x="0" y="43"/>
                    <a:pt x="0" y="96"/>
                  </a:cubicBezTo>
                  <a:cubicBezTo>
                    <a:pt x="0" y="147"/>
                    <a:pt x="40" y="189"/>
                    <a:pt x="90" y="189"/>
                  </a:cubicBezTo>
                  <a:cubicBezTo>
                    <a:pt x="117" y="189"/>
                    <a:pt x="141" y="178"/>
                    <a:pt x="157" y="159"/>
                  </a:cubicBezTo>
                  <a:cubicBezTo>
                    <a:pt x="159" y="157"/>
                    <a:pt x="159" y="153"/>
                    <a:pt x="157" y="150"/>
                  </a:cubicBezTo>
                  <a:lnTo>
                    <a:pt x="148" y="141"/>
                  </a:ln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48">
              <a:extLst>
                <a:ext uri="{FF2B5EF4-FFF2-40B4-BE49-F238E27FC236}">
                  <a16:creationId xmlns:a16="http://schemas.microsoft.com/office/drawing/2014/main" id="{9C46D527-2945-446F-AA79-A4761A6AA4E5}"/>
                </a:ext>
              </a:extLst>
            </p:cNvPr>
            <p:cNvSpPr>
              <a:spLocks/>
            </p:cNvSpPr>
            <p:nvPr userDrawn="1"/>
          </p:nvSpPr>
          <p:spPr bwMode="auto">
            <a:xfrm>
              <a:off x="3021" y="233"/>
              <a:ext cx="48" cy="188"/>
            </a:xfrm>
            <a:custGeom>
              <a:avLst/>
              <a:gdLst>
                <a:gd name="T0" fmla="*/ 0 w 202"/>
                <a:gd name="T1" fmla="*/ 0 h 783"/>
                <a:gd name="T2" fmla="*/ 0 w 202"/>
                <a:gd name="T3" fmla="*/ 435 h 783"/>
                <a:gd name="T4" fmla="*/ 84 w 202"/>
                <a:gd name="T5" fmla="*/ 724 h 783"/>
                <a:gd name="T6" fmla="*/ 202 w 202"/>
                <a:gd name="T7" fmla="*/ 783 h 783"/>
                <a:gd name="T8" fmla="*/ 202 w 202"/>
                <a:gd name="T9" fmla="*/ 395 h 783"/>
                <a:gd name="T10" fmla="*/ 0 w 202"/>
                <a:gd name="T11" fmla="*/ 0 h 783"/>
              </a:gdLst>
              <a:ahLst/>
              <a:cxnLst>
                <a:cxn ang="0">
                  <a:pos x="T0" y="T1"/>
                </a:cxn>
                <a:cxn ang="0">
                  <a:pos x="T2" y="T3"/>
                </a:cxn>
                <a:cxn ang="0">
                  <a:pos x="T4" y="T5"/>
                </a:cxn>
                <a:cxn ang="0">
                  <a:pos x="T6" y="T7"/>
                </a:cxn>
                <a:cxn ang="0">
                  <a:pos x="T8" y="T9"/>
                </a:cxn>
                <a:cxn ang="0">
                  <a:pos x="T10" y="T11"/>
                </a:cxn>
              </a:cxnLst>
              <a:rect l="0" t="0" r="r" b="b"/>
              <a:pathLst>
                <a:path w="202" h="783">
                  <a:moveTo>
                    <a:pt x="0" y="0"/>
                  </a:moveTo>
                  <a:lnTo>
                    <a:pt x="0" y="435"/>
                  </a:lnTo>
                  <a:cubicBezTo>
                    <a:pt x="0" y="602"/>
                    <a:pt x="29" y="678"/>
                    <a:pt x="84" y="724"/>
                  </a:cubicBezTo>
                  <a:cubicBezTo>
                    <a:pt x="115" y="749"/>
                    <a:pt x="155" y="767"/>
                    <a:pt x="202" y="783"/>
                  </a:cubicBezTo>
                  <a:lnTo>
                    <a:pt x="202" y="395"/>
                  </a:lnTo>
                  <a:cubicBezTo>
                    <a:pt x="200" y="233"/>
                    <a:pt x="121" y="90"/>
                    <a:pt x="0" y="0"/>
                  </a:cubicBezTo>
                  <a:close/>
                </a:path>
              </a:pathLst>
            </a:custGeom>
            <a:solidFill>
              <a:srgbClr val="E6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49">
              <a:extLst>
                <a:ext uri="{FF2B5EF4-FFF2-40B4-BE49-F238E27FC236}">
                  <a16:creationId xmlns:a16="http://schemas.microsoft.com/office/drawing/2014/main" id="{DEBF613B-C7B4-4DD7-9444-76FBC27702F9}"/>
                </a:ext>
              </a:extLst>
            </p:cNvPr>
            <p:cNvSpPr>
              <a:spLocks/>
            </p:cNvSpPr>
            <p:nvPr userDrawn="1"/>
          </p:nvSpPr>
          <p:spPr bwMode="auto">
            <a:xfrm>
              <a:off x="3085" y="233"/>
              <a:ext cx="48" cy="188"/>
            </a:xfrm>
            <a:custGeom>
              <a:avLst/>
              <a:gdLst>
                <a:gd name="T0" fmla="*/ 201 w 201"/>
                <a:gd name="T1" fmla="*/ 0 h 783"/>
                <a:gd name="T2" fmla="*/ 201 w 201"/>
                <a:gd name="T3" fmla="*/ 435 h 783"/>
                <a:gd name="T4" fmla="*/ 117 w 201"/>
                <a:gd name="T5" fmla="*/ 724 h 783"/>
                <a:gd name="T6" fmla="*/ 0 w 201"/>
                <a:gd name="T7" fmla="*/ 783 h 783"/>
                <a:gd name="T8" fmla="*/ 0 w 201"/>
                <a:gd name="T9" fmla="*/ 395 h 783"/>
                <a:gd name="T10" fmla="*/ 201 w 201"/>
                <a:gd name="T11" fmla="*/ 0 h 783"/>
              </a:gdLst>
              <a:ahLst/>
              <a:cxnLst>
                <a:cxn ang="0">
                  <a:pos x="T0" y="T1"/>
                </a:cxn>
                <a:cxn ang="0">
                  <a:pos x="T2" y="T3"/>
                </a:cxn>
                <a:cxn ang="0">
                  <a:pos x="T4" y="T5"/>
                </a:cxn>
                <a:cxn ang="0">
                  <a:pos x="T6" y="T7"/>
                </a:cxn>
                <a:cxn ang="0">
                  <a:pos x="T8" y="T9"/>
                </a:cxn>
                <a:cxn ang="0">
                  <a:pos x="T10" y="T11"/>
                </a:cxn>
              </a:cxnLst>
              <a:rect l="0" t="0" r="r" b="b"/>
              <a:pathLst>
                <a:path w="201" h="783">
                  <a:moveTo>
                    <a:pt x="201" y="0"/>
                  </a:moveTo>
                  <a:lnTo>
                    <a:pt x="201" y="435"/>
                  </a:lnTo>
                  <a:cubicBezTo>
                    <a:pt x="201" y="602"/>
                    <a:pt x="172" y="678"/>
                    <a:pt x="117" y="724"/>
                  </a:cubicBezTo>
                  <a:cubicBezTo>
                    <a:pt x="86" y="749"/>
                    <a:pt x="47" y="767"/>
                    <a:pt x="0" y="783"/>
                  </a:cubicBezTo>
                  <a:lnTo>
                    <a:pt x="0" y="395"/>
                  </a:lnTo>
                  <a:cubicBezTo>
                    <a:pt x="2" y="233"/>
                    <a:pt x="80" y="90"/>
                    <a:pt x="201" y="0"/>
                  </a:cubicBezTo>
                  <a:close/>
                </a:path>
              </a:pathLst>
            </a:custGeom>
            <a:solidFill>
              <a:srgbClr val="E6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50">
              <a:extLst>
                <a:ext uri="{FF2B5EF4-FFF2-40B4-BE49-F238E27FC236}">
                  <a16:creationId xmlns:a16="http://schemas.microsoft.com/office/drawing/2014/main" id="{D86882BF-AA11-47F2-962E-D908DFAA9FD1}"/>
                </a:ext>
              </a:extLst>
            </p:cNvPr>
            <p:cNvSpPr>
              <a:spLocks/>
            </p:cNvSpPr>
            <p:nvPr userDrawn="1"/>
          </p:nvSpPr>
          <p:spPr bwMode="auto">
            <a:xfrm>
              <a:off x="2957" y="209"/>
              <a:ext cx="240" cy="276"/>
            </a:xfrm>
            <a:custGeom>
              <a:avLst/>
              <a:gdLst>
                <a:gd name="T0" fmla="*/ 500 w 1001"/>
                <a:gd name="T1" fmla="*/ 1145 h 1145"/>
                <a:gd name="T2" fmla="*/ 1001 w 1001"/>
                <a:gd name="T3" fmla="*/ 636 h 1145"/>
                <a:gd name="T4" fmla="*/ 1001 w 1001"/>
                <a:gd name="T5" fmla="*/ 0 h 1145"/>
                <a:gd name="T6" fmla="*/ 799 w 1001"/>
                <a:gd name="T7" fmla="*/ 56 h 1145"/>
                <a:gd name="T8" fmla="*/ 799 w 1001"/>
                <a:gd name="T9" fmla="*/ 581 h 1145"/>
                <a:gd name="T10" fmla="*/ 500 w 1001"/>
                <a:gd name="T11" fmla="*/ 942 h 1145"/>
                <a:gd name="T12" fmla="*/ 202 w 1001"/>
                <a:gd name="T13" fmla="*/ 581 h 1145"/>
                <a:gd name="T14" fmla="*/ 202 w 1001"/>
                <a:gd name="T15" fmla="*/ 56 h 1145"/>
                <a:gd name="T16" fmla="*/ 0 w 1001"/>
                <a:gd name="T17" fmla="*/ 0 h 1145"/>
                <a:gd name="T18" fmla="*/ 0 w 1001"/>
                <a:gd name="T19" fmla="*/ 636 h 1145"/>
                <a:gd name="T20" fmla="*/ 500 w 1001"/>
                <a:gd name="T21" fmla="*/ 1145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1" h="1145">
                  <a:moveTo>
                    <a:pt x="500" y="1145"/>
                  </a:moveTo>
                  <a:cubicBezTo>
                    <a:pt x="776" y="1145"/>
                    <a:pt x="1001" y="925"/>
                    <a:pt x="1001" y="636"/>
                  </a:cubicBezTo>
                  <a:lnTo>
                    <a:pt x="1001" y="0"/>
                  </a:lnTo>
                  <a:cubicBezTo>
                    <a:pt x="928" y="4"/>
                    <a:pt x="860" y="24"/>
                    <a:pt x="799" y="56"/>
                  </a:cubicBezTo>
                  <a:lnTo>
                    <a:pt x="799" y="581"/>
                  </a:lnTo>
                  <a:cubicBezTo>
                    <a:pt x="799" y="930"/>
                    <a:pt x="547" y="942"/>
                    <a:pt x="500" y="942"/>
                  </a:cubicBezTo>
                  <a:cubicBezTo>
                    <a:pt x="454" y="942"/>
                    <a:pt x="202" y="930"/>
                    <a:pt x="202" y="581"/>
                  </a:cubicBezTo>
                  <a:lnTo>
                    <a:pt x="202" y="56"/>
                  </a:lnTo>
                  <a:cubicBezTo>
                    <a:pt x="141" y="24"/>
                    <a:pt x="73" y="4"/>
                    <a:pt x="0" y="0"/>
                  </a:cubicBezTo>
                  <a:lnTo>
                    <a:pt x="0" y="636"/>
                  </a:lnTo>
                  <a:cubicBezTo>
                    <a:pt x="0" y="925"/>
                    <a:pt x="224" y="1145"/>
                    <a:pt x="500" y="1145"/>
                  </a:cubicBezTo>
                  <a:close/>
                </a:path>
              </a:pathLst>
            </a:custGeom>
            <a:solidFill>
              <a:srgbClr val="F078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51">
              <a:extLst>
                <a:ext uri="{FF2B5EF4-FFF2-40B4-BE49-F238E27FC236}">
                  <a16:creationId xmlns:a16="http://schemas.microsoft.com/office/drawing/2014/main" id="{C9EE8D77-BB11-4055-A2FD-D0C98376017F}"/>
                </a:ext>
              </a:extLst>
            </p:cNvPr>
            <p:cNvSpPr>
              <a:spLocks/>
            </p:cNvSpPr>
            <p:nvPr userDrawn="1"/>
          </p:nvSpPr>
          <p:spPr bwMode="auto">
            <a:xfrm>
              <a:off x="3042" y="187"/>
              <a:ext cx="70" cy="83"/>
            </a:xfrm>
            <a:custGeom>
              <a:avLst/>
              <a:gdLst>
                <a:gd name="T0" fmla="*/ 147 w 294"/>
                <a:gd name="T1" fmla="*/ 347 h 347"/>
                <a:gd name="T2" fmla="*/ 294 w 294"/>
                <a:gd name="T3" fmla="*/ 162 h 347"/>
                <a:gd name="T4" fmla="*/ 147 w 294"/>
                <a:gd name="T5" fmla="*/ 0 h 347"/>
                <a:gd name="T6" fmla="*/ 0 w 294"/>
                <a:gd name="T7" fmla="*/ 162 h 347"/>
                <a:gd name="T8" fmla="*/ 147 w 294"/>
                <a:gd name="T9" fmla="*/ 347 h 347"/>
              </a:gdLst>
              <a:ahLst/>
              <a:cxnLst>
                <a:cxn ang="0">
                  <a:pos x="T0" y="T1"/>
                </a:cxn>
                <a:cxn ang="0">
                  <a:pos x="T2" y="T3"/>
                </a:cxn>
                <a:cxn ang="0">
                  <a:pos x="T4" y="T5"/>
                </a:cxn>
                <a:cxn ang="0">
                  <a:pos x="T6" y="T7"/>
                </a:cxn>
                <a:cxn ang="0">
                  <a:pos x="T8" y="T9"/>
                </a:cxn>
              </a:cxnLst>
              <a:rect l="0" t="0" r="r" b="b"/>
              <a:pathLst>
                <a:path w="294" h="347">
                  <a:moveTo>
                    <a:pt x="147" y="347"/>
                  </a:moveTo>
                  <a:cubicBezTo>
                    <a:pt x="183" y="275"/>
                    <a:pt x="233" y="212"/>
                    <a:pt x="294" y="162"/>
                  </a:cubicBezTo>
                  <a:cubicBezTo>
                    <a:pt x="258" y="98"/>
                    <a:pt x="208" y="43"/>
                    <a:pt x="147" y="0"/>
                  </a:cubicBezTo>
                  <a:cubicBezTo>
                    <a:pt x="87" y="43"/>
                    <a:pt x="37" y="98"/>
                    <a:pt x="0" y="162"/>
                  </a:cubicBezTo>
                  <a:cubicBezTo>
                    <a:pt x="61" y="212"/>
                    <a:pt x="112" y="275"/>
                    <a:pt x="147" y="347"/>
                  </a:cubicBezTo>
                  <a:close/>
                </a:path>
              </a:pathLst>
            </a:custGeom>
            <a:solidFill>
              <a:srgbClr val="003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84375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art">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957E1BD-E62B-4953-8F67-8DDA9FDFEEDF}"/>
              </a:ext>
            </a:extLst>
          </p:cNvPr>
          <p:cNvSpPr/>
          <p:nvPr userDrawn="1"/>
        </p:nvSpPr>
        <p:spPr>
          <a:xfrm>
            <a:off x="1"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3"/>
            <a:ext cx="10766044" cy="737944"/>
          </a:xfrm>
        </p:spPr>
        <p:txBody>
          <a:bodyPr>
            <a:noAutofit/>
          </a:bodyPr>
          <a:lstStyle>
            <a:lvl1pPr>
              <a:defRPr>
                <a:solidFill>
                  <a:schemeClr val="bg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1838037"/>
            <a:ext cx="10744200" cy="4858327"/>
          </a:xfrm>
          <a:prstGeom prst="rect">
            <a:avLst/>
          </a:prstGeom>
        </p:spPr>
        <p:txBody>
          <a:bodyPr/>
          <a:lstStyle>
            <a:lvl1pPr>
              <a:lnSpc>
                <a:spcPct val="125000"/>
              </a:lnSpc>
              <a:spcBef>
                <a:spcPts val="0"/>
              </a:spcBef>
              <a:defRPr sz="2300">
                <a:solidFill>
                  <a:schemeClr val="bg1"/>
                </a:solidFill>
              </a:defRPr>
            </a:lvl1pPr>
            <a:lvl2pPr>
              <a:defRPr sz="2300"/>
            </a:lvl2pPr>
            <a:lvl3pPr>
              <a:defRPr sz="2300"/>
            </a:lvl3pPr>
            <a:lvl4pPr>
              <a:defRPr sz="2300"/>
            </a:lvl4pPr>
            <a:lvl5pPr>
              <a:defRPr sz="2300"/>
            </a:lvl5pPr>
          </a:lstStyle>
          <a:p>
            <a:pPr lvl="0"/>
            <a:r>
              <a:rPr lang="nl-NL" dirty="0"/>
              <a:t>Hier een puntenlijst</a:t>
            </a:r>
          </a:p>
        </p:txBody>
      </p:sp>
      <p:grpSp>
        <p:nvGrpSpPr>
          <p:cNvPr id="6" name="Groep 5">
            <a:extLst>
              <a:ext uri="{FF2B5EF4-FFF2-40B4-BE49-F238E27FC236}">
                <a16:creationId xmlns:a16="http://schemas.microsoft.com/office/drawing/2014/main" id="{9793D5ED-8D56-43D9-93CB-EF80C98622CB}"/>
              </a:ext>
            </a:extLst>
          </p:cNvPr>
          <p:cNvGrpSpPr/>
          <p:nvPr userDrawn="1"/>
        </p:nvGrpSpPr>
        <p:grpSpPr>
          <a:xfrm>
            <a:off x="5907619" y="289984"/>
            <a:ext cx="389467" cy="484716"/>
            <a:chOff x="4430714" y="217488"/>
            <a:chExt cx="292100" cy="363537"/>
          </a:xfrm>
        </p:grpSpPr>
        <p:sp>
          <p:nvSpPr>
            <p:cNvPr id="7" name="Freeform 48">
              <a:extLst>
                <a:ext uri="{FF2B5EF4-FFF2-40B4-BE49-F238E27FC236}">
                  <a16:creationId xmlns:a16="http://schemas.microsoft.com/office/drawing/2014/main" id="{94B47AA1-7561-4D6F-AE75-54DB8D47D820}"/>
                </a:ext>
              </a:extLst>
            </p:cNvPr>
            <p:cNvSpPr>
              <a:spLocks/>
            </p:cNvSpPr>
            <p:nvPr userDrawn="1"/>
          </p:nvSpPr>
          <p:spPr bwMode="auto">
            <a:xfrm>
              <a:off x="4508501" y="273050"/>
              <a:ext cx="60325" cy="230187"/>
            </a:xfrm>
            <a:custGeom>
              <a:avLst/>
              <a:gdLst>
                <a:gd name="T0" fmla="*/ 0 w 202"/>
                <a:gd name="T1" fmla="*/ 0 h 783"/>
                <a:gd name="T2" fmla="*/ 0 w 202"/>
                <a:gd name="T3" fmla="*/ 435 h 783"/>
                <a:gd name="T4" fmla="*/ 84 w 202"/>
                <a:gd name="T5" fmla="*/ 724 h 783"/>
                <a:gd name="T6" fmla="*/ 202 w 202"/>
                <a:gd name="T7" fmla="*/ 783 h 783"/>
                <a:gd name="T8" fmla="*/ 202 w 202"/>
                <a:gd name="T9" fmla="*/ 395 h 783"/>
                <a:gd name="T10" fmla="*/ 0 w 202"/>
                <a:gd name="T11" fmla="*/ 0 h 783"/>
              </a:gdLst>
              <a:ahLst/>
              <a:cxnLst>
                <a:cxn ang="0">
                  <a:pos x="T0" y="T1"/>
                </a:cxn>
                <a:cxn ang="0">
                  <a:pos x="T2" y="T3"/>
                </a:cxn>
                <a:cxn ang="0">
                  <a:pos x="T4" y="T5"/>
                </a:cxn>
                <a:cxn ang="0">
                  <a:pos x="T6" y="T7"/>
                </a:cxn>
                <a:cxn ang="0">
                  <a:pos x="T8" y="T9"/>
                </a:cxn>
                <a:cxn ang="0">
                  <a:pos x="T10" y="T11"/>
                </a:cxn>
              </a:cxnLst>
              <a:rect l="0" t="0" r="r" b="b"/>
              <a:pathLst>
                <a:path w="202" h="783">
                  <a:moveTo>
                    <a:pt x="0" y="0"/>
                  </a:moveTo>
                  <a:lnTo>
                    <a:pt x="0" y="435"/>
                  </a:lnTo>
                  <a:cubicBezTo>
                    <a:pt x="0" y="602"/>
                    <a:pt x="29" y="678"/>
                    <a:pt x="84" y="724"/>
                  </a:cubicBezTo>
                  <a:cubicBezTo>
                    <a:pt x="115" y="749"/>
                    <a:pt x="155" y="767"/>
                    <a:pt x="202" y="783"/>
                  </a:cubicBezTo>
                  <a:lnTo>
                    <a:pt x="202" y="395"/>
                  </a:lnTo>
                  <a:cubicBezTo>
                    <a:pt x="200" y="233"/>
                    <a:pt x="121" y="9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8" name="Freeform 49">
              <a:extLst>
                <a:ext uri="{FF2B5EF4-FFF2-40B4-BE49-F238E27FC236}">
                  <a16:creationId xmlns:a16="http://schemas.microsoft.com/office/drawing/2014/main" id="{B5357682-336D-4047-AEA3-1CD6A77A579C}"/>
                </a:ext>
              </a:extLst>
            </p:cNvPr>
            <p:cNvSpPr>
              <a:spLocks/>
            </p:cNvSpPr>
            <p:nvPr userDrawn="1"/>
          </p:nvSpPr>
          <p:spPr bwMode="auto">
            <a:xfrm>
              <a:off x="4586289" y="273050"/>
              <a:ext cx="58738" cy="230187"/>
            </a:xfrm>
            <a:custGeom>
              <a:avLst/>
              <a:gdLst>
                <a:gd name="T0" fmla="*/ 201 w 201"/>
                <a:gd name="T1" fmla="*/ 0 h 783"/>
                <a:gd name="T2" fmla="*/ 201 w 201"/>
                <a:gd name="T3" fmla="*/ 435 h 783"/>
                <a:gd name="T4" fmla="*/ 117 w 201"/>
                <a:gd name="T5" fmla="*/ 724 h 783"/>
                <a:gd name="T6" fmla="*/ 0 w 201"/>
                <a:gd name="T7" fmla="*/ 783 h 783"/>
                <a:gd name="T8" fmla="*/ 0 w 201"/>
                <a:gd name="T9" fmla="*/ 395 h 783"/>
                <a:gd name="T10" fmla="*/ 201 w 201"/>
                <a:gd name="T11" fmla="*/ 0 h 783"/>
              </a:gdLst>
              <a:ahLst/>
              <a:cxnLst>
                <a:cxn ang="0">
                  <a:pos x="T0" y="T1"/>
                </a:cxn>
                <a:cxn ang="0">
                  <a:pos x="T2" y="T3"/>
                </a:cxn>
                <a:cxn ang="0">
                  <a:pos x="T4" y="T5"/>
                </a:cxn>
                <a:cxn ang="0">
                  <a:pos x="T6" y="T7"/>
                </a:cxn>
                <a:cxn ang="0">
                  <a:pos x="T8" y="T9"/>
                </a:cxn>
                <a:cxn ang="0">
                  <a:pos x="T10" y="T11"/>
                </a:cxn>
              </a:cxnLst>
              <a:rect l="0" t="0" r="r" b="b"/>
              <a:pathLst>
                <a:path w="201" h="783">
                  <a:moveTo>
                    <a:pt x="201" y="0"/>
                  </a:moveTo>
                  <a:lnTo>
                    <a:pt x="201" y="435"/>
                  </a:lnTo>
                  <a:cubicBezTo>
                    <a:pt x="201" y="602"/>
                    <a:pt x="172" y="678"/>
                    <a:pt x="117" y="724"/>
                  </a:cubicBezTo>
                  <a:cubicBezTo>
                    <a:pt x="86" y="749"/>
                    <a:pt x="47" y="767"/>
                    <a:pt x="0" y="783"/>
                  </a:cubicBezTo>
                  <a:lnTo>
                    <a:pt x="0" y="395"/>
                  </a:lnTo>
                  <a:cubicBezTo>
                    <a:pt x="2" y="233"/>
                    <a:pt x="80" y="90"/>
                    <a:pt x="20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50">
              <a:extLst>
                <a:ext uri="{FF2B5EF4-FFF2-40B4-BE49-F238E27FC236}">
                  <a16:creationId xmlns:a16="http://schemas.microsoft.com/office/drawing/2014/main" id="{593FD679-39CE-471E-818B-E7D0A0B8B60E}"/>
                </a:ext>
              </a:extLst>
            </p:cNvPr>
            <p:cNvSpPr>
              <a:spLocks/>
            </p:cNvSpPr>
            <p:nvPr userDrawn="1"/>
          </p:nvSpPr>
          <p:spPr bwMode="auto">
            <a:xfrm>
              <a:off x="4430714" y="244475"/>
              <a:ext cx="292100" cy="336550"/>
            </a:xfrm>
            <a:custGeom>
              <a:avLst/>
              <a:gdLst>
                <a:gd name="T0" fmla="*/ 500 w 1001"/>
                <a:gd name="T1" fmla="*/ 1145 h 1145"/>
                <a:gd name="T2" fmla="*/ 1001 w 1001"/>
                <a:gd name="T3" fmla="*/ 636 h 1145"/>
                <a:gd name="T4" fmla="*/ 1001 w 1001"/>
                <a:gd name="T5" fmla="*/ 0 h 1145"/>
                <a:gd name="T6" fmla="*/ 799 w 1001"/>
                <a:gd name="T7" fmla="*/ 56 h 1145"/>
                <a:gd name="T8" fmla="*/ 799 w 1001"/>
                <a:gd name="T9" fmla="*/ 581 h 1145"/>
                <a:gd name="T10" fmla="*/ 500 w 1001"/>
                <a:gd name="T11" fmla="*/ 942 h 1145"/>
                <a:gd name="T12" fmla="*/ 202 w 1001"/>
                <a:gd name="T13" fmla="*/ 581 h 1145"/>
                <a:gd name="T14" fmla="*/ 202 w 1001"/>
                <a:gd name="T15" fmla="*/ 56 h 1145"/>
                <a:gd name="T16" fmla="*/ 0 w 1001"/>
                <a:gd name="T17" fmla="*/ 0 h 1145"/>
                <a:gd name="T18" fmla="*/ 0 w 1001"/>
                <a:gd name="T19" fmla="*/ 636 h 1145"/>
                <a:gd name="T20" fmla="*/ 500 w 1001"/>
                <a:gd name="T21" fmla="*/ 1145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1" h="1145">
                  <a:moveTo>
                    <a:pt x="500" y="1145"/>
                  </a:moveTo>
                  <a:cubicBezTo>
                    <a:pt x="776" y="1145"/>
                    <a:pt x="1001" y="925"/>
                    <a:pt x="1001" y="636"/>
                  </a:cubicBezTo>
                  <a:lnTo>
                    <a:pt x="1001" y="0"/>
                  </a:lnTo>
                  <a:cubicBezTo>
                    <a:pt x="928" y="4"/>
                    <a:pt x="860" y="24"/>
                    <a:pt x="799" y="56"/>
                  </a:cubicBezTo>
                  <a:lnTo>
                    <a:pt x="799" y="581"/>
                  </a:lnTo>
                  <a:cubicBezTo>
                    <a:pt x="799" y="930"/>
                    <a:pt x="547" y="942"/>
                    <a:pt x="500" y="942"/>
                  </a:cubicBezTo>
                  <a:cubicBezTo>
                    <a:pt x="454" y="942"/>
                    <a:pt x="202" y="930"/>
                    <a:pt x="202" y="581"/>
                  </a:cubicBezTo>
                  <a:lnTo>
                    <a:pt x="202" y="56"/>
                  </a:lnTo>
                  <a:cubicBezTo>
                    <a:pt x="141" y="24"/>
                    <a:pt x="73" y="4"/>
                    <a:pt x="0" y="0"/>
                  </a:cubicBezTo>
                  <a:lnTo>
                    <a:pt x="0" y="636"/>
                  </a:lnTo>
                  <a:cubicBezTo>
                    <a:pt x="0" y="925"/>
                    <a:pt x="224" y="1145"/>
                    <a:pt x="500" y="1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51">
              <a:extLst>
                <a:ext uri="{FF2B5EF4-FFF2-40B4-BE49-F238E27FC236}">
                  <a16:creationId xmlns:a16="http://schemas.microsoft.com/office/drawing/2014/main" id="{C59D964D-B0C8-40AD-804E-168FDFD4C0E0}"/>
                </a:ext>
              </a:extLst>
            </p:cNvPr>
            <p:cNvSpPr>
              <a:spLocks/>
            </p:cNvSpPr>
            <p:nvPr userDrawn="1"/>
          </p:nvSpPr>
          <p:spPr bwMode="auto">
            <a:xfrm>
              <a:off x="4533901" y="217488"/>
              <a:ext cx="85725" cy="101600"/>
            </a:xfrm>
            <a:custGeom>
              <a:avLst/>
              <a:gdLst>
                <a:gd name="T0" fmla="*/ 147 w 295"/>
                <a:gd name="T1" fmla="*/ 347 h 347"/>
                <a:gd name="T2" fmla="*/ 295 w 295"/>
                <a:gd name="T3" fmla="*/ 162 h 347"/>
                <a:gd name="T4" fmla="*/ 147 w 295"/>
                <a:gd name="T5" fmla="*/ 0 h 347"/>
                <a:gd name="T6" fmla="*/ 0 w 295"/>
                <a:gd name="T7" fmla="*/ 162 h 347"/>
                <a:gd name="T8" fmla="*/ 147 w 295"/>
                <a:gd name="T9" fmla="*/ 347 h 347"/>
              </a:gdLst>
              <a:ahLst/>
              <a:cxnLst>
                <a:cxn ang="0">
                  <a:pos x="T0" y="T1"/>
                </a:cxn>
                <a:cxn ang="0">
                  <a:pos x="T2" y="T3"/>
                </a:cxn>
                <a:cxn ang="0">
                  <a:pos x="T4" y="T5"/>
                </a:cxn>
                <a:cxn ang="0">
                  <a:pos x="T6" y="T7"/>
                </a:cxn>
                <a:cxn ang="0">
                  <a:pos x="T8" y="T9"/>
                </a:cxn>
              </a:cxnLst>
              <a:rect l="0" t="0" r="r" b="b"/>
              <a:pathLst>
                <a:path w="295" h="347">
                  <a:moveTo>
                    <a:pt x="147" y="347"/>
                  </a:moveTo>
                  <a:cubicBezTo>
                    <a:pt x="183" y="275"/>
                    <a:pt x="233" y="212"/>
                    <a:pt x="295" y="162"/>
                  </a:cubicBezTo>
                  <a:cubicBezTo>
                    <a:pt x="258" y="98"/>
                    <a:pt x="208" y="43"/>
                    <a:pt x="147" y="0"/>
                  </a:cubicBezTo>
                  <a:cubicBezTo>
                    <a:pt x="87" y="43"/>
                    <a:pt x="37" y="98"/>
                    <a:pt x="0" y="162"/>
                  </a:cubicBezTo>
                  <a:cubicBezTo>
                    <a:pt x="61" y="212"/>
                    <a:pt x="112" y="275"/>
                    <a:pt x="147" y="3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26002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8458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Voorbeeld voettekst</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
        <p:nvSpPr>
          <p:cNvPr id="6" name="Tijdelijke aanduiding voor datum 3">
            <a:extLst>
              <a:ext uri="{FF2B5EF4-FFF2-40B4-BE49-F238E27FC236}">
                <a16:creationId xmlns:a16="http://schemas.microsoft.com/office/drawing/2014/main" id="{66DB8E96-56C8-4A73-8A62-3F54C82AC1C8}"/>
              </a:ext>
            </a:extLst>
          </p:cNvPr>
          <p:cNvSpPr>
            <a:spLocks noGrp="1"/>
          </p:cNvSpPr>
          <p:nvPr>
            <p:ph type="dt" sz="half" idx="2"/>
          </p:nvPr>
        </p:nvSpPr>
        <p:spPr>
          <a:xfrm>
            <a:off x="9198356" y="6381747"/>
            <a:ext cx="2320544" cy="365125"/>
          </a:xfrm>
          <a:prstGeom prst="rect">
            <a:avLst/>
          </a:prstGeom>
        </p:spPr>
        <p:txBody>
          <a:bodyPr/>
          <a:lstStyle>
            <a:lvl1pPr algn="r">
              <a:lnSpc>
                <a:spcPct val="150000"/>
              </a:lnSpc>
              <a:defRPr sz="1250"/>
            </a:lvl1pPr>
          </a:lstStyle>
          <a:p>
            <a:fld id="{6C2CCAB5-5085-45A0-9A3F-87592D620DA4}" type="datetime1">
              <a:rPr lang="nl-NL" smtClean="0"/>
              <a:t>16-11-2019</a:t>
            </a:fld>
            <a:endParaRPr lang="nl-NL" dirty="0"/>
          </a:p>
        </p:txBody>
      </p:sp>
      <p:sp>
        <p:nvSpPr>
          <p:cNvPr id="7" name="Tijdelijke aanduiding voor dianummer 5">
            <a:extLst>
              <a:ext uri="{FF2B5EF4-FFF2-40B4-BE49-F238E27FC236}">
                <a16:creationId xmlns:a16="http://schemas.microsoft.com/office/drawing/2014/main" id="{21E1F003-D253-40BD-8FF4-BF1C977877C5}"/>
              </a:ext>
            </a:extLst>
          </p:cNvPr>
          <p:cNvSpPr>
            <a:spLocks noGrp="1"/>
          </p:cNvSpPr>
          <p:nvPr>
            <p:ph type="sldNum" sz="quarter" idx="4"/>
          </p:nvPr>
        </p:nvSpPr>
        <p:spPr>
          <a:xfrm>
            <a:off x="11518900" y="6381748"/>
            <a:ext cx="557784" cy="365125"/>
          </a:xfrm>
          <a:prstGeom prst="rect">
            <a:avLst/>
          </a:prstGeom>
        </p:spPr>
        <p:txBody>
          <a:bodyPr/>
          <a:lstStyle>
            <a:lvl1pPr algn="ctr">
              <a:lnSpc>
                <a:spcPct val="150000"/>
              </a:lnSpc>
              <a:defRPr sz="1250"/>
            </a:lvl1pPr>
          </a:lstStyle>
          <a:p>
            <a:fld id="{55A188FA-AAFE-4713-8BE1-64CAD04AEEC4}" type="slidenum">
              <a:rPr lang="nl-NL" smtClean="0"/>
              <a:pPr/>
              <a:t>‹#›</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72" r:id="rId4"/>
    <p:sldLayoutId id="2147483667" r:id="rId5"/>
    <p:sldLayoutId id="2147483668" r:id="rId6"/>
    <p:sldLayoutId id="2147483669" r:id="rId7"/>
    <p:sldLayoutId id="2147483671" r:id="rId8"/>
    <p:sldLayoutId id="214748367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1100092"/>
            <a:ext cx="10766044" cy="2862308"/>
          </a:xfrm>
        </p:spPr>
        <p:txBody>
          <a:bodyPr/>
          <a:lstStyle/>
          <a:p>
            <a:pPr algn="ctr"/>
            <a:r>
              <a:rPr lang="en-US" dirty="0"/>
              <a:t>One-Year Outcomes of Coronary Angiography after Cardiac Arrest without ST Segment Elevation.</a:t>
            </a:r>
            <a:br>
              <a:rPr lang="en-US" dirty="0"/>
            </a:br>
            <a:r>
              <a:rPr lang="en-US" dirty="0"/>
              <a:t>Results of the COACT trial.</a:t>
            </a:r>
            <a:br>
              <a:rPr lang="nl-NL" dirty="0"/>
            </a:br>
            <a:endParaRPr lang="nl-NL" dirty="0"/>
          </a:p>
        </p:txBody>
      </p:sp>
      <p:sp>
        <p:nvSpPr>
          <p:cNvPr id="3" name="Tijdelijke aanduiding voor inhoud 2"/>
          <p:cNvSpPr>
            <a:spLocks noGrp="1"/>
          </p:cNvSpPr>
          <p:nvPr>
            <p:ph sz="half" idx="2"/>
          </p:nvPr>
        </p:nvSpPr>
        <p:spPr>
          <a:xfrm>
            <a:off x="673100" y="4142160"/>
            <a:ext cx="10744200" cy="2940429"/>
          </a:xfrm>
        </p:spPr>
        <p:txBody>
          <a:bodyPr/>
          <a:lstStyle/>
          <a:p>
            <a:pPr marL="0" lvl="0" indent="0" algn="ctr" defTabSz="457200" fontAlgn="base">
              <a:lnSpc>
                <a:spcPct val="100000"/>
              </a:lnSpc>
              <a:spcBef>
                <a:spcPct val="20000"/>
              </a:spcBef>
              <a:spcAft>
                <a:spcPct val="0"/>
              </a:spcAft>
              <a:buNone/>
            </a:pPr>
            <a:r>
              <a:rPr lang="nl-NL" altLang="nl-NL" sz="1800" dirty="0">
                <a:solidFill>
                  <a:srgbClr val="000000"/>
                </a:solidFill>
                <a:cs typeface="Arial" panose="020B0604020202020204" pitchFamily="34" charset="0"/>
              </a:rPr>
              <a:t>On </a:t>
            </a:r>
            <a:r>
              <a:rPr lang="nl-NL" altLang="nl-NL" sz="1800" dirty="0" err="1">
                <a:solidFill>
                  <a:srgbClr val="000000"/>
                </a:solidFill>
                <a:cs typeface="Arial" panose="020B0604020202020204" pitchFamily="34" charset="0"/>
              </a:rPr>
              <a:t>behalf</a:t>
            </a:r>
            <a:r>
              <a:rPr lang="nl-NL" altLang="nl-NL" sz="1800" dirty="0">
                <a:solidFill>
                  <a:srgbClr val="000000"/>
                </a:solidFill>
                <a:cs typeface="Arial" panose="020B0604020202020204" pitchFamily="34" charset="0"/>
              </a:rPr>
              <a:t> of </a:t>
            </a:r>
            <a:r>
              <a:rPr lang="nl-NL" altLang="nl-NL" sz="1800" dirty="0" err="1">
                <a:solidFill>
                  <a:srgbClr val="000000"/>
                </a:solidFill>
                <a:cs typeface="Arial" panose="020B0604020202020204" pitchFamily="34" charset="0"/>
              </a:rPr>
              <a:t>the</a:t>
            </a:r>
            <a:r>
              <a:rPr lang="nl-NL" altLang="nl-NL" sz="1800" dirty="0">
                <a:solidFill>
                  <a:srgbClr val="000000"/>
                </a:solidFill>
                <a:cs typeface="Arial" panose="020B0604020202020204" pitchFamily="34" charset="0"/>
              </a:rPr>
              <a:t> </a:t>
            </a:r>
            <a:r>
              <a:rPr lang="nl-NL" altLang="nl-NL" sz="1800" b="1" dirty="0">
                <a:solidFill>
                  <a:srgbClr val="000000"/>
                </a:solidFill>
                <a:cs typeface="Arial" panose="020B0604020202020204" pitchFamily="34" charset="0"/>
              </a:rPr>
              <a:t>COACT investigators</a:t>
            </a:r>
          </a:p>
          <a:p>
            <a:pPr marL="0" lvl="0" indent="0" algn="ctr" defTabSz="457200" fontAlgn="base">
              <a:lnSpc>
                <a:spcPct val="100000"/>
              </a:lnSpc>
              <a:spcBef>
                <a:spcPct val="20000"/>
              </a:spcBef>
              <a:spcAft>
                <a:spcPct val="0"/>
              </a:spcAft>
              <a:buNone/>
            </a:pPr>
            <a:r>
              <a:rPr lang="nl-NL" altLang="nl-NL" sz="1800" b="1" u="sng" dirty="0">
                <a:solidFill>
                  <a:srgbClr val="000000"/>
                </a:solidFill>
                <a:cs typeface="Arial" panose="020B0604020202020204" pitchFamily="34" charset="0"/>
              </a:rPr>
              <a:t>Jorrit Lemkes</a:t>
            </a:r>
            <a:r>
              <a:rPr lang="nl-NL" altLang="nl-NL" sz="1800" b="1" dirty="0">
                <a:solidFill>
                  <a:srgbClr val="000000"/>
                </a:solidFill>
                <a:cs typeface="Arial" panose="020B0604020202020204" pitchFamily="34" charset="0"/>
              </a:rPr>
              <a:t>, </a:t>
            </a:r>
            <a:r>
              <a:rPr lang="nl-NL" altLang="nl-NL" sz="1800" dirty="0">
                <a:solidFill>
                  <a:srgbClr val="000000"/>
                </a:solidFill>
                <a:cs typeface="Arial" panose="020B0604020202020204" pitchFamily="34" charset="0"/>
              </a:rPr>
              <a:t>MD, </a:t>
            </a:r>
            <a:r>
              <a:rPr lang="nl-NL" altLang="nl-NL" sz="1800" dirty="0" err="1">
                <a:solidFill>
                  <a:srgbClr val="000000"/>
                </a:solidFill>
                <a:cs typeface="Arial" panose="020B0604020202020204" pitchFamily="34" charset="0"/>
              </a:rPr>
              <a:t>Interventional</a:t>
            </a:r>
            <a:r>
              <a:rPr lang="nl-NL" altLang="nl-NL" sz="1800" dirty="0">
                <a:solidFill>
                  <a:srgbClr val="000000"/>
                </a:solidFill>
                <a:cs typeface="Arial" panose="020B0604020202020204" pitchFamily="34" charset="0"/>
              </a:rPr>
              <a:t> </a:t>
            </a:r>
            <a:r>
              <a:rPr lang="nl-NL" altLang="nl-NL" sz="1800" dirty="0" err="1">
                <a:solidFill>
                  <a:srgbClr val="000000"/>
                </a:solidFill>
                <a:cs typeface="Arial" panose="020B0604020202020204" pitchFamily="34" charset="0"/>
              </a:rPr>
              <a:t>cardiologist</a:t>
            </a:r>
            <a:endParaRPr lang="nl-NL" altLang="nl-NL" sz="1800" dirty="0">
              <a:solidFill>
                <a:srgbClr val="000000"/>
              </a:solidFill>
              <a:cs typeface="Arial" panose="020B0604020202020204" pitchFamily="34" charset="0"/>
            </a:endParaRPr>
          </a:p>
          <a:p>
            <a:pPr marL="0" lvl="0" indent="0" algn="ctr" defTabSz="457200" fontAlgn="base">
              <a:lnSpc>
                <a:spcPct val="100000"/>
              </a:lnSpc>
              <a:spcBef>
                <a:spcPct val="20000"/>
              </a:spcBef>
              <a:spcAft>
                <a:spcPct val="0"/>
              </a:spcAft>
              <a:buNone/>
            </a:pPr>
            <a:endParaRPr lang="nl-NL" altLang="nl-NL" sz="1800" b="1" dirty="0">
              <a:solidFill>
                <a:srgbClr val="000000"/>
              </a:solidFill>
              <a:cs typeface="Arial" panose="020B0604020202020204" pitchFamily="34" charset="0"/>
            </a:endParaRPr>
          </a:p>
          <a:p>
            <a:pPr marL="0" lvl="0" indent="0" algn="ctr" defTabSz="457200" fontAlgn="base">
              <a:lnSpc>
                <a:spcPct val="100000"/>
              </a:lnSpc>
              <a:spcBef>
                <a:spcPct val="20000"/>
              </a:spcBef>
              <a:spcAft>
                <a:spcPct val="0"/>
              </a:spcAft>
              <a:buNone/>
            </a:pPr>
            <a:r>
              <a:rPr lang="nl-NL" altLang="nl-NL" sz="1800" dirty="0">
                <a:solidFill>
                  <a:srgbClr val="000000"/>
                </a:solidFill>
                <a:cs typeface="Arial" panose="020B0604020202020204" pitchFamily="34" charset="0"/>
              </a:rPr>
              <a:t>Amsterdam UMC, Vrije Universiteit Amsterdam, </a:t>
            </a:r>
            <a:r>
              <a:rPr lang="nl-NL" altLang="nl-NL" sz="1800" dirty="0" err="1">
                <a:solidFill>
                  <a:srgbClr val="000000"/>
                </a:solidFill>
                <a:cs typeface="Arial" panose="020B0604020202020204" pitchFamily="34" charset="0"/>
              </a:rPr>
              <a:t>the</a:t>
            </a:r>
            <a:r>
              <a:rPr lang="nl-NL" altLang="nl-NL" sz="1800" dirty="0">
                <a:solidFill>
                  <a:srgbClr val="000000"/>
                </a:solidFill>
                <a:cs typeface="Arial" panose="020B0604020202020204" pitchFamily="34" charset="0"/>
              </a:rPr>
              <a:t> Netherlands </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
        <p:nvSpPr>
          <p:cNvPr id="7" name="TextBox 6">
            <a:extLst>
              <a:ext uri="{FF2B5EF4-FFF2-40B4-BE49-F238E27FC236}">
                <a16:creationId xmlns:a16="http://schemas.microsoft.com/office/drawing/2014/main" id="{356FA1A8-1660-4FDB-8CEF-CAB617F1D1A4}"/>
              </a:ext>
            </a:extLst>
          </p:cNvPr>
          <p:cNvSpPr txBox="1"/>
          <p:nvPr/>
        </p:nvSpPr>
        <p:spPr>
          <a:xfrm>
            <a:off x="7195930" y="337930"/>
            <a:ext cx="4322970" cy="369332"/>
          </a:xfrm>
          <a:prstGeom prst="rect">
            <a:avLst/>
          </a:prstGeom>
          <a:noFill/>
        </p:spPr>
        <p:txBody>
          <a:bodyPr wrap="square" rtlCol="0">
            <a:spAutoFit/>
          </a:bodyPr>
          <a:lstStyle/>
          <a:p>
            <a:r>
              <a:rPr lang="en-US" b="1" dirty="0">
                <a:solidFill>
                  <a:srgbClr val="FF0000"/>
                </a:solidFill>
                <a:latin typeface="Lub Dub Medium" panose="020B0603030403020204" pitchFamily="34" charset="0"/>
              </a:rPr>
              <a:t>EMBARGOED for 9am ET 11-17-19</a:t>
            </a:r>
          </a:p>
        </p:txBody>
      </p:sp>
    </p:spTree>
    <p:extLst>
      <p:ext uri="{BB962C8B-B14F-4D97-AF65-F5344CB8AC3E}">
        <p14:creationId xmlns:p14="http://schemas.microsoft.com/office/powerpoint/2010/main" val="210825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nl-NL" dirty="0">
                <a:latin typeface="+mn-lt"/>
                <a:cs typeface="Arial" panose="020B0604020202020204" pitchFamily="34" charset="0"/>
              </a:rPr>
              <a:t>Key in- and exclusion criteria</a:t>
            </a:r>
            <a:endParaRPr lang="nl-NL" dirty="0">
              <a:latin typeface="+mn-lt"/>
            </a:endParaRPr>
          </a:p>
        </p:txBody>
      </p:sp>
      <p:sp>
        <p:nvSpPr>
          <p:cNvPr id="3" name="Tijdelijke aanduiding voor inhoud 2"/>
          <p:cNvSpPr>
            <a:spLocks noGrp="1"/>
          </p:cNvSpPr>
          <p:nvPr>
            <p:ph sz="half" idx="1"/>
          </p:nvPr>
        </p:nvSpPr>
        <p:spPr/>
        <p:txBody>
          <a:bodyPr/>
          <a:lstStyle/>
          <a:p>
            <a:pPr>
              <a:defRPr/>
            </a:pPr>
            <a:r>
              <a:rPr lang="en-GB" sz="1800" b="1" dirty="0">
                <a:cs typeface="Arial"/>
              </a:rPr>
              <a:t>Inclusion criteria</a:t>
            </a:r>
          </a:p>
          <a:p>
            <a:pPr marL="285750" indent="-285750" fontAlgn="auto">
              <a:spcAft>
                <a:spcPts val="0"/>
              </a:spcAft>
              <a:buFont typeface="Arial" panose="020B0604020202020204" pitchFamily="34" charset="0"/>
              <a:buChar char="•"/>
              <a:defRPr/>
            </a:pPr>
            <a:r>
              <a:rPr lang="en-GB" sz="1800" dirty="0">
                <a:cs typeface="Arial"/>
              </a:rPr>
              <a:t>Age &gt;18 years.</a:t>
            </a:r>
            <a:endParaRPr lang="nl-NL" sz="1800" dirty="0">
              <a:cs typeface="Arial"/>
            </a:endParaRPr>
          </a:p>
          <a:p>
            <a:pPr marL="285750" indent="-285750" fontAlgn="auto">
              <a:spcAft>
                <a:spcPts val="0"/>
              </a:spcAft>
              <a:buFont typeface="Arial" panose="020B0604020202020204" pitchFamily="34" charset="0"/>
              <a:buChar char="•"/>
              <a:defRPr/>
            </a:pPr>
            <a:r>
              <a:rPr lang="en-GB" sz="1800" dirty="0">
                <a:cs typeface="Arial"/>
              </a:rPr>
              <a:t>Comatose patients (Glasgow coma score &lt;8) with ROSC after OHCA.</a:t>
            </a:r>
            <a:endParaRPr lang="nl-NL" sz="1800" dirty="0">
              <a:cs typeface="Arial"/>
            </a:endParaRPr>
          </a:p>
          <a:p>
            <a:pPr marL="285750" indent="-285750" fontAlgn="auto">
              <a:spcAft>
                <a:spcPts val="0"/>
              </a:spcAft>
              <a:buFont typeface="Arial" panose="020B0604020202020204" pitchFamily="34" charset="0"/>
              <a:buChar char="•"/>
              <a:defRPr/>
            </a:pPr>
            <a:r>
              <a:rPr lang="en-GB" sz="1800" dirty="0">
                <a:cs typeface="Arial"/>
              </a:rPr>
              <a:t>Ventricular tachycardia or ventricular fibrillation as initial arrest rhythm. Including patients treated with an AED.</a:t>
            </a:r>
            <a:endParaRPr lang="nl-NL" sz="1800" dirty="0">
              <a:cs typeface="Arial"/>
            </a:endParaRPr>
          </a:p>
          <a:p>
            <a:pPr fontAlgn="auto">
              <a:spcAft>
                <a:spcPts val="0"/>
              </a:spcAft>
              <a:defRPr/>
            </a:pPr>
            <a:endParaRPr lang="nl-NL" sz="2400" dirty="0">
              <a:latin typeface="Arial"/>
              <a:cs typeface="Arial"/>
            </a:endParaRPr>
          </a:p>
          <a:p>
            <a:endParaRPr lang="nl-NL" dirty="0"/>
          </a:p>
        </p:txBody>
      </p:sp>
      <p:sp>
        <p:nvSpPr>
          <p:cNvPr id="4" name="Tijdelijke aanduiding voor inhoud 3"/>
          <p:cNvSpPr>
            <a:spLocks noGrp="1"/>
          </p:cNvSpPr>
          <p:nvPr>
            <p:ph sz="half" idx="2"/>
          </p:nvPr>
        </p:nvSpPr>
        <p:spPr/>
        <p:txBody>
          <a:bodyPr/>
          <a:lstStyle/>
          <a:p>
            <a:pPr marL="0" indent="0" fontAlgn="auto">
              <a:spcAft>
                <a:spcPts val="0"/>
              </a:spcAft>
              <a:buFont typeface="Arial"/>
              <a:buNone/>
              <a:defRPr/>
            </a:pPr>
            <a:r>
              <a:rPr lang="en-GB" sz="1800" b="1" dirty="0">
                <a:cs typeface="Arial"/>
              </a:rPr>
              <a:t>Exclusion criteria</a:t>
            </a:r>
          </a:p>
          <a:p>
            <a:pPr fontAlgn="auto">
              <a:spcAft>
                <a:spcPts val="0"/>
              </a:spcAft>
              <a:defRPr/>
            </a:pPr>
            <a:r>
              <a:rPr lang="en-GB" sz="1800" dirty="0">
                <a:cs typeface="Arial"/>
              </a:rPr>
              <a:t>Signs of STEMI on the ECG at the emergency department. </a:t>
            </a:r>
          </a:p>
          <a:p>
            <a:pPr fontAlgn="auto">
              <a:spcAft>
                <a:spcPts val="0"/>
              </a:spcAft>
              <a:defRPr/>
            </a:pPr>
            <a:r>
              <a:rPr lang="en-GB" sz="1800" dirty="0">
                <a:cs typeface="Arial"/>
              </a:rPr>
              <a:t>Hemodynamic instability unresponsive to medical therapy. </a:t>
            </a:r>
          </a:p>
          <a:p>
            <a:pPr fontAlgn="auto">
              <a:spcAft>
                <a:spcPts val="0"/>
              </a:spcAft>
              <a:defRPr/>
            </a:pPr>
            <a:r>
              <a:rPr lang="en-GB" sz="1800" dirty="0">
                <a:cs typeface="Arial"/>
              </a:rPr>
              <a:t>Refractory ventricular arrhythmia.</a:t>
            </a:r>
          </a:p>
          <a:p>
            <a:pPr fontAlgn="auto">
              <a:spcAft>
                <a:spcPts val="0"/>
              </a:spcAft>
              <a:defRPr/>
            </a:pPr>
            <a:r>
              <a:rPr lang="en-GB" sz="1800" dirty="0">
                <a:cs typeface="Arial"/>
              </a:rPr>
              <a:t>An obvious or suspected non-coronary cause of the arrest.</a:t>
            </a:r>
          </a:p>
          <a:p>
            <a:pPr fontAlgn="auto">
              <a:spcAft>
                <a:spcPts val="0"/>
              </a:spcAft>
              <a:defRPr/>
            </a:pPr>
            <a:r>
              <a:rPr lang="en-GB" sz="1800" dirty="0">
                <a:cs typeface="Arial"/>
              </a:rPr>
              <a:t>Suspected or confirmed acute intracranial bleeding or acute stroke.</a:t>
            </a:r>
          </a:p>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atum 5"/>
          <p:cNvSpPr>
            <a:spLocks noGrp="1"/>
          </p:cNvSpPr>
          <p:nvPr>
            <p:ph type="dt" sz="half" idx="12"/>
          </p:nvPr>
        </p:nvSpPr>
        <p:spPr/>
        <p:txBody>
          <a:bodyPr/>
          <a:lstStyle/>
          <a:p>
            <a:endParaRPr lang="nl-NL" dirty="0"/>
          </a:p>
        </p:txBody>
      </p:sp>
      <p:sp>
        <p:nvSpPr>
          <p:cNvPr id="7" name="Tijdelijke aanduiding voor dianummer 6"/>
          <p:cNvSpPr>
            <a:spLocks noGrp="1"/>
          </p:cNvSpPr>
          <p:nvPr>
            <p:ph type="sldNum" sz="quarter" idx="4"/>
          </p:nvPr>
        </p:nvSpPr>
        <p:spPr/>
        <p:txBody>
          <a:bodyPr/>
          <a:lstStyle/>
          <a:p>
            <a:endParaRPr lang="nl-NL" dirty="0"/>
          </a:p>
        </p:txBody>
      </p:sp>
    </p:spTree>
    <p:extLst>
      <p:ext uri="{BB962C8B-B14F-4D97-AF65-F5344CB8AC3E}">
        <p14:creationId xmlns:p14="http://schemas.microsoft.com/office/powerpoint/2010/main" val="220392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1-year </a:t>
            </a:r>
            <a:r>
              <a:rPr lang="nl-NL" dirty="0" err="1"/>
              <a:t>outcomes</a:t>
            </a:r>
            <a:r>
              <a:rPr lang="nl-NL" dirty="0"/>
              <a:t> of </a:t>
            </a:r>
            <a:r>
              <a:rPr lang="nl-NL" dirty="0" err="1"/>
              <a:t>the</a:t>
            </a:r>
            <a:r>
              <a:rPr lang="nl-NL" dirty="0"/>
              <a:t> COACT trial.</a:t>
            </a:r>
          </a:p>
        </p:txBody>
      </p:sp>
      <p:sp>
        <p:nvSpPr>
          <p:cNvPr id="3" name="Tijdelijke aanduiding voor inhoud 2"/>
          <p:cNvSpPr>
            <a:spLocks noGrp="1"/>
          </p:cNvSpPr>
          <p:nvPr>
            <p:ph sz="half" idx="2"/>
          </p:nvPr>
        </p:nvSpPr>
        <p:spPr/>
        <p:txBody>
          <a:bodyPr/>
          <a:lstStyle/>
          <a:p>
            <a:r>
              <a:rPr lang="nl-NL" sz="2000" dirty="0"/>
              <a:t>Survival at 1 </a:t>
            </a:r>
            <a:r>
              <a:rPr lang="nl-NL" sz="2000" dirty="0" err="1"/>
              <a:t>year</a:t>
            </a:r>
            <a:r>
              <a:rPr lang="nl-NL" sz="2000" dirty="0"/>
              <a:t>.</a:t>
            </a:r>
          </a:p>
          <a:p>
            <a:r>
              <a:rPr lang="en-US" sz="2000" dirty="0"/>
              <a:t>Myocardial infarction since index hospitalization. </a:t>
            </a:r>
          </a:p>
          <a:p>
            <a:r>
              <a:rPr lang="en-US" sz="2000" dirty="0"/>
              <a:t>PCI since index hospitalization. </a:t>
            </a:r>
          </a:p>
          <a:p>
            <a:r>
              <a:rPr lang="en-US" sz="2000" dirty="0"/>
              <a:t>CABG since index hospitalization.</a:t>
            </a:r>
          </a:p>
          <a:p>
            <a:r>
              <a:rPr lang="en-US" sz="2000" dirty="0"/>
              <a:t>Hospitalization due to heart failure since index hospitalization.</a:t>
            </a:r>
          </a:p>
          <a:p>
            <a:r>
              <a:rPr lang="nl-NL" sz="2000" dirty="0"/>
              <a:t>ICD shock.</a:t>
            </a:r>
          </a:p>
          <a:p>
            <a:r>
              <a:rPr lang="en-US" sz="2000" dirty="0"/>
              <a:t>Quality of life  (RAND-36 questionnaire)</a:t>
            </a:r>
            <a:endParaRPr lang="nl-NL" sz="2000" dirty="0"/>
          </a:p>
        </p:txBody>
      </p:sp>
      <p:sp>
        <p:nvSpPr>
          <p:cNvPr id="4" name="Tijdelijke aanduiding voor voettekst 3"/>
          <p:cNvSpPr>
            <a:spLocks noGrp="1"/>
          </p:cNvSpPr>
          <p:nvPr>
            <p:ph type="ftr" sz="quarter" idx="11"/>
          </p:nvPr>
        </p:nvSpPr>
        <p:spPr/>
        <p:txBody>
          <a:bodyPr/>
          <a:lstStyle/>
          <a:p>
            <a:r>
              <a:rPr lang="nl-NL"/>
              <a:t>Voorbeeld voettekst</a:t>
            </a:r>
          </a:p>
        </p:txBody>
      </p:sp>
      <p:sp>
        <p:nvSpPr>
          <p:cNvPr id="5" name="Tijdelijke aanduiding voor datum 4"/>
          <p:cNvSpPr>
            <a:spLocks noGrp="1"/>
          </p:cNvSpPr>
          <p:nvPr>
            <p:ph type="dt" sz="half" idx="12"/>
          </p:nvPr>
        </p:nvSpPr>
        <p:spPr/>
        <p:txBody>
          <a:bodyPr/>
          <a:lstStyle/>
          <a:p>
            <a:fld id="{9DDBCBC5-C9FB-4C61-BBB6-8DFB13B2936C}" type="datetime1">
              <a:rPr lang="nl-NL" smtClean="0"/>
              <a:t>16-11-2019</a:t>
            </a:fld>
            <a:endParaRPr lang="nl-NL" dirty="0"/>
          </a:p>
        </p:txBody>
      </p:sp>
      <p:sp>
        <p:nvSpPr>
          <p:cNvPr id="6" name="Tijdelijke aanduiding voor dianummer 5"/>
          <p:cNvSpPr>
            <a:spLocks noGrp="1"/>
          </p:cNvSpPr>
          <p:nvPr>
            <p:ph type="sldNum" sz="quarter" idx="4"/>
          </p:nvPr>
        </p:nvSpPr>
        <p:spPr/>
        <p:txBody>
          <a:bodyPr/>
          <a:lstStyle/>
          <a:p>
            <a:fld id="{55A188FA-AAFE-4713-8BE1-64CAD04AEEC4}" type="slidenum">
              <a:rPr lang="nl-NL" smtClean="0"/>
              <a:pPr/>
              <a:t>11</a:t>
            </a:fld>
            <a:endParaRPr lang="nl-NL" dirty="0"/>
          </a:p>
        </p:txBody>
      </p:sp>
    </p:spTree>
    <p:extLst>
      <p:ext uri="{BB962C8B-B14F-4D97-AF65-F5344CB8AC3E}">
        <p14:creationId xmlns:p14="http://schemas.microsoft.com/office/powerpoint/2010/main" val="9985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nl-NL" dirty="0"/>
              <a:t>Trial flow diagram</a:t>
            </a:r>
            <a:endParaRPr lang="nl-NL" dirty="0"/>
          </a:p>
        </p:txBody>
      </p:sp>
      <p:sp>
        <p:nvSpPr>
          <p:cNvPr id="40" name="Tijdelijke aanduiding voor inhoud 39"/>
          <p:cNvSpPr>
            <a:spLocks noGrp="1"/>
          </p:cNvSpPr>
          <p:nvPr>
            <p:ph sz="half" idx="2"/>
          </p:nvPr>
        </p:nvSpPr>
        <p:spPr/>
        <p:txBody>
          <a:bodyPr/>
          <a:lstStyle/>
          <a:p>
            <a:endParaRPr lang="nl-NL" dirty="0"/>
          </a:p>
        </p:txBody>
      </p:sp>
      <p:sp>
        <p:nvSpPr>
          <p:cNvPr id="4" name="Rechthoek 3"/>
          <p:cNvSpPr/>
          <p:nvPr/>
        </p:nvSpPr>
        <p:spPr>
          <a:xfrm>
            <a:off x="5053263" y="1838037"/>
            <a:ext cx="2510589" cy="737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b="1" dirty="0">
                <a:solidFill>
                  <a:schemeClr val="bg1"/>
                </a:solidFill>
              </a:rPr>
              <a:t>552 </a:t>
            </a:r>
            <a:r>
              <a:rPr lang="nl-NL" sz="900" b="1" dirty="0" err="1">
                <a:solidFill>
                  <a:schemeClr val="bg1"/>
                </a:solidFill>
              </a:rPr>
              <a:t>patients</a:t>
            </a:r>
            <a:r>
              <a:rPr lang="nl-NL" sz="900" b="1" dirty="0">
                <a:solidFill>
                  <a:schemeClr val="bg1"/>
                </a:solidFill>
              </a:rPr>
              <a:t> </a:t>
            </a:r>
            <a:r>
              <a:rPr lang="nl-NL" sz="900" b="1" dirty="0" err="1">
                <a:solidFill>
                  <a:schemeClr val="bg1"/>
                </a:solidFill>
              </a:rPr>
              <a:t>with</a:t>
            </a:r>
            <a:r>
              <a:rPr lang="nl-NL" sz="900" b="1" dirty="0">
                <a:solidFill>
                  <a:schemeClr val="bg1"/>
                </a:solidFill>
              </a:rPr>
              <a:t> OHCA </a:t>
            </a:r>
            <a:r>
              <a:rPr lang="nl-NL" sz="900" b="1" dirty="0" err="1">
                <a:solidFill>
                  <a:schemeClr val="bg1"/>
                </a:solidFill>
              </a:rPr>
              <a:t>and</a:t>
            </a:r>
            <a:r>
              <a:rPr lang="nl-NL" sz="900" b="1" dirty="0">
                <a:solidFill>
                  <a:schemeClr val="bg1"/>
                </a:solidFill>
              </a:rPr>
              <a:t> ROSC without </a:t>
            </a:r>
            <a:r>
              <a:rPr lang="nl-NL" sz="900" b="1" dirty="0" err="1">
                <a:solidFill>
                  <a:schemeClr val="bg1"/>
                </a:solidFill>
              </a:rPr>
              <a:t>signs</a:t>
            </a:r>
            <a:r>
              <a:rPr lang="nl-NL" sz="900" b="1" dirty="0">
                <a:solidFill>
                  <a:schemeClr val="bg1"/>
                </a:solidFill>
              </a:rPr>
              <a:t> of ST-</a:t>
            </a:r>
            <a:r>
              <a:rPr lang="nl-NL" sz="900" b="1" dirty="0" err="1">
                <a:solidFill>
                  <a:schemeClr val="bg1"/>
                </a:solidFill>
              </a:rPr>
              <a:t>elevation</a:t>
            </a:r>
            <a:r>
              <a:rPr lang="nl-NL" sz="900" b="1" dirty="0">
                <a:solidFill>
                  <a:schemeClr val="bg1"/>
                </a:solidFill>
              </a:rPr>
              <a:t> </a:t>
            </a:r>
          </a:p>
          <a:p>
            <a:pPr algn="ctr">
              <a:defRPr/>
            </a:pPr>
            <a:r>
              <a:rPr lang="nl-NL" sz="900" b="1" dirty="0" err="1">
                <a:solidFill>
                  <a:schemeClr val="bg1"/>
                </a:solidFill>
              </a:rPr>
              <a:t>were</a:t>
            </a:r>
            <a:r>
              <a:rPr lang="nl-NL" sz="900" b="1" dirty="0">
                <a:solidFill>
                  <a:schemeClr val="bg1"/>
                </a:solidFill>
              </a:rPr>
              <a:t> </a:t>
            </a:r>
            <a:r>
              <a:rPr lang="nl-NL" sz="900" b="1" dirty="0" err="1">
                <a:solidFill>
                  <a:schemeClr val="bg1"/>
                </a:solidFill>
              </a:rPr>
              <a:t>randomized</a:t>
            </a:r>
            <a:r>
              <a:rPr lang="nl-NL" sz="900" b="1" dirty="0">
                <a:solidFill>
                  <a:schemeClr val="bg1"/>
                </a:solidFill>
              </a:rPr>
              <a:t> (1:1)</a:t>
            </a:r>
          </a:p>
        </p:txBody>
      </p:sp>
      <p:sp>
        <p:nvSpPr>
          <p:cNvPr id="5" name="Rechthoek 4"/>
          <p:cNvSpPr/>
          <p:nvPr/>
        </p:nvSpPr>
        <p:spPr>
          <a:xfrm>
            <a:off x="1275345" y="2580602"/>
            <a:ext cx="3200401" cy="612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dirty="0" err="1"/>
              <a:t>Immediate</a:t>
            </a:r>
            <a:r>
              <a:rPr lang="nl-NL" sz="900" dirty="0"/>
              <a:t> </a:t>
            </a:r>
            <a:r>
              <a:rPr lang="nl-NL" sz="900" dirty="0" err="1"/>
              <a:t>coronary</a:t>
            </a:r>
            <a:r>
              <a:rPr lang="nl-NL" sz="900" dirty="0"/>
              <a:t> </a:t>
            </a:r>
            <a:r>
              <a:rPr lang="nl-NL" sz="900" dirty="0" err="1"/>
              <a:t>angiography</a:t>
            </a:r>
            <a:r>
              <a:rPr lang="nl-NL" sz="900" dirty="0"/>
              <a:t> (n=280)</a:t>
            </a:r>
          </a:p>
          <a:p>
            <a:pPr marL="171450" indent="-171450">
              <a:buFont typeface="Arial" panose="020B0604020202020204" pitchFamily="34" charset="0"/>
              <a:buChar char="•"/>
            </a:pPr>
            <a:r>
              <a:rPr lang="nl-NL" sz="900" dirty="0"/>
              <a:t>267 </a:t>
            </a:r>
            <a:r>
              <a:rPr lang="nl-NL" sz="900" dirty="0" err="1"/>
              <a:t>patienst</a:t>
            </a:r>
            <a:r>
              <a:rPr lang="nl-NL" sz="900" dirty="0"/>
              <a:t> </a:t>
            </a:r>
            <a:r>
              <a:rPr lang="nl-NL" sz="900" dirty="0" err="1"/>
              <a:t>with</a:t>
            </a:r>
            <a:r>
              <a:rPr lang="nl-NL" sz="900" dirty="0"/>
              <a:t> </a:t>
            </a:r>
            <a:r>
              <a:rPr lang="nl-NL" sz="900" dirty="0" err="1"/>
              <a:t>immediate</a:t>
            </a:r>
            <a:r>
              <a:rPr lang="nl-NL" sz="900" dirty="0"/>
              <a:t> CAG (95.4%)</a:t>
            </a:r>
          </a:p>
          <a:p>
            <a:pPr marL="171450" indent="-171450">
              <a:buFont typeface="Arial" panose="020B0604020202020204" pitchFamily="34" charset="0"/>
              <a:buChar char="•"/>
            </a:pPr>
            <a:r>
              <a:rPr lang="nl-NL" sz="900" dirty="0"/>
              <a:t>13 </a:t>
            </a:r>
            <a:r>
              <a:rPr lang="nl-NL" sz="900" dirty="0" err="1"/>
              <a:t>patients</a:t>
            </a:r>
            <a:r>
              <a:rPr lang="nl-NL" sz="900" dirty="0"/>
              <a:t> </a:t>
            </a:r>
            <a:r>
              <a:rPr lang="nl-NL" sz="900" dirty="0" err="1"/>
              <a:t>with</a:t>
            </a:r>
            <a:r>
              <a:rPr lang="nl-NL" sz="900" dirty="0"/>
              <a:t> </a:t>
            </a:r>
            <a:r>
              <a:rPr lang="nl-NL" sz="900" dirty="0" err="1"/>
              <a:t>delayed</a:t>
            </a:r>
            <a:r>
              <a:rPr lang="nl-NL" sz="900" dirty="0"/>
              <a:t> CAG (4.6%)</a:t>
            </a:r>
          </a:p>
          <a:p>
            <a:endParaRPr lang="nl-NL" sz="900" dirty="0"/>
          </a:p>
        </p:txBody>
      </p:sp>
      <p:sp>
        <p:nvSpPr>
          <p:cNvPr id="6" name="Rechthoek 5"/>
          <p:cNvSpPr/>
          <p:nvPr/>
        </p:nvSpPr>
        <p:spPr>
          <a:xfrm>
            <a:off x="8141369" y="2575981"/>
            <a:ext cx="2991852" cy="61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dirty="0" err="1"/>
              <a:t>Delayed</a:t>
            </a:r>
            <a:r>
              <a:rPr lang="nl-NL" sz="900" dirty="0"/>
              <a:t> </a:t>
            </a:r>
            <a:r>
              <a:rPr lang="nl-NL" sz="900" dirty="0" err="1"/>
              <a:t>coronary</a:t>
            </a:r>
            <a:r>
              <a:rPr lang="nl-NL" sz="900" dirty="0"/>
              <a:t> </a:t>
            </a:r>
            <a:r>
              <a:rPr lang="nl-NL" sz="900" dirty="0" err="1"/>
              <a:t>angiography</a:t>
            </a:r>
            <a:r>
              <a:rPr lang="nl-NL" sz="900" dirty="0"/>
              <a:t> (n=272)</a:t>
            </a:r>
          </a:p>
          <a:p>
            <a:pPr marL="171450" indent="-171450">
              <a:buFont typeface="Arial" panose="020B0604020202020204" pitchFamily="34" charset="0"/>
              <a:buChar char="•"/>
            </a:pPr>
            <a:r>
              <a:rPr lang="nl-NL" sz="900" dirty="0"/>
              <a:t>269 </a:t>
            </a:r>
            <a:r>
              <a:rPr lang="nl-NL" sz="900" dirty="0" err="1"/>
              <a:t>patients</a:t>
            </a:r>
            <a:r>
              <a:rPr lang="nl-NL" sz="900" dirty="0"/>
              <a:t> </a:t>
            </a:r>
            <a:r>
              <a:rPr lang="nl-NL" sz="900" dirty="0" err="1"/>
              <a:t>with</a:t>
            </a:r>
            <a:r>
              <a:rPr lang="nl-NL" sz="900" dirty="0"/>
              <a:t> </a:t>
            </a:r>
            <a:r>
              <a:rPr lang="nl-NL" sz="900" dirty="0" err="1"/>
              <a:t>delayed</a:t>
            </a:r>
            <a:r>
              <a:rPr lang="nl-NL" sz="900" dirty="0"/>
              <a:t> CAG (98.9%)</a:t>
            </a:r>
          </a:p>
          <a:p>
            <a:pPr lvl="1"/>
            <a:r>
              <a:rPr lang="nl-NL" sz="900" dirty="0"/>
              <a:t>Urgent CAG </a:t>
            </a:r>
            <a:r>
              <a:rPr lang="nl-NL" sz="900" dirty="0" err="1"/>
              <a:t>due</a:t>
            </a:r>
            <a:r>
              <a:rPr lang="nl-NL" sz="900" dirty="0"/>
              <a:t> </a:t>
            </a:r>
            <a:r>
              <a:rPr lang="nl-NL" sz="900" dirty="0" err="1"/>
              <a:t>to</a:t>
            </a:r>
            <a:r>
              <a:rPr lang="nl-NL" sz="900" dirty="0"/>
              <a:t> </a:t>
            </a:r>
            <a:r>
              <a:rPr lang="nl-NL" sz="900" dirty="0" err="1"/>
              <a:t>deterioration</a:t>
            </a:r>
            <a:r>
              <a:rPr lang="nl-NL" sz="900" dirty="0"/>
              <a:t> (n=38)</a:t>
            </a:r>
          </a:p>
          <a:p>
            <a:pPr marL="171450" indent="-171450">
              <a:buFont typeface="Arial" panose="020B0604020202020204" pitchFamily="34" charset="0"/>
              <a:buChar char="•"/>
            </a:pPr>
            <a:r>
              <a:rPr lang="nl-NL" sz="900" dirty="0"/>
              <a:t>3 </a:t>
            </a:r>
            <a:r>
              <a:rPr lang="nl-NL" sz="900" dirty="0" err="1"/>
              <a:t>patients</a:t>
            </a:r>
            <a:r>
              <a:rPr lang="nl-NL" sz="900" dirty="0"/>
              <a:t> </a:t>
            </a:r>
            <a:r>
              <a:rPr lang="nl-NL" sz="900" dirty="0" err="1"/>
              <a:t>with</a:t>
            </a:r>
            <a:r>
              <a:rPr lang="nl-NL" sz="900" dirty="0"/>
              <a:t> </a:t>
            </a:r>
            <a:r>
              <a:rPr lang="nl-NL" sz="900" dirty="0" err="1"/>
              <a:t>immediate</a:t>
            </a:r>
            <a:r>
              <a:rPr lang="nl-NL" sz="900" dirty="0"/>
              <a:t> CAG (1.1%)</a:t>
            </a:r>
          </a:p>
          <a:p>
            <a:endParaRPr lang="nl-NL" sz="900" dirty="0"/>
          </a:p>
        </p:txBody>
      </p:sp>
      <p:cxnSp>
        <p:nvCxnSpPr>
          <p:cNvPr id="8" name="Gebogen verbindingslijn 7"/>
          <p:cNvCxnSpPr/>
          <p:nvPr/>
        </p:nvCxnSpPr>
        <p:spPr>
          <a:xfrm rot="10800000" flipV="1">
            <a:off x="4475746" y="2575981"/>
            <a:ext cx="1836822" cy="295556"/>
          </a:xfrm>
          <a:prstGeom prst="bentConnector3">
            <a:avLst>
              <a:gd name="adj1" fmla="val 21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endCxn id="6" idx="1"/>
          </p:cNvCxnSpPr>
          <p:nvPr/>
        </p:nvCxnSpPr>
        <p:spPr>
          <a:xfrm>
            <a:off x="6312568" y="2871538"/>
            <a:ext cx="1828801" cy="13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hthoek 18"/>
          <p:cNvSpPr/>
          <p:nvPr/>
        </p:nvSpPr>
        <p:spPr>
          <a:xfrm>
            <a:off x="1275345" y="3649579"/>
            <a:ext cx="3200401" cy="553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err="1"/>
              <a:t>Informed</a:t>
            </a:r>
            <a:r>
              <a:rPr lang="nl-NL" sz="900" dirty="0"/>
              <a:t> consent (n=273)</a:t>
            </a:r>
          </a:p>
          <a:p>
            <a:pPr marL="171450" indent="-171450">
              <a:buFont typeface="Arial" panose="020B0604020202020204" pitchFamily="34" charset="0"/>
              <a:buChar char="•"/>
            </a:pPr>
            <a:r>
              <a:rPr lang="nl-NL" sz="900" dirty="0"/>
              <a:t>273 </a:t>
            </a:r>
            <a:r>
              <a:rPr lang="nl-NL" sz="900" dirty="0" err="1"/>
              <a:t>patients</a:t>
            </a:r>
            <a:r>
              <a:rPr lang="nl-NL" sz="900" dirty="0"/>
              <a:t> </a:t>
            </a:r>
            <a:r>
              <a:rPr lang="nl-NL" sz="900" dirty="0" err="1"/>
              <a:t>with</a:t>
            </a:r>
            <a:r>
              <a:rPr lang="nl-NL" sz="900" dirty="0"/>
              <a:t> </a:t>
            </a:r>
            <a:r>
              <a:rPr lang="nl-NL" sz="900" dirty="0" err="1"/>
              <a:t>informed</a:t>
            </a:r>
            <a:r>
              <a:rPr lang="nl-NL" sz="900" dirty="0"/>
              <a:t> consent</a:t>
            </a:r>
          </a:p>
          <a:p>
            <a:pPr marL="171450" indent="-171450">
              <a:buFont typeface="Arial" panose="020B0604020202020204" pitchFamily="34" charset="0"/>
              <a:buChar char="•"/>
            </a:pPr>
            <a:r>
              <a:rPr lang="nl-NL" sz="900" dirty="0"/>
              <a:t>7 </a:t>
            </a:r>
            <a:r>
              <a:rPr lang="nl-NL" sz="900" dirty="0" err="1"/>
              <a:t>patienst</a:t>
            </a:r>
            <a:r>
              <a:rPr lang="nl-NL" sz="900" dirty="0"/>
              <a:t>/families </a:t>
            </a:r>
            <a:r>
              <a:rPr lang="nl-NL" sz="900" dirty="0" err="1"/>
              <a:t>refused</a:t>
            </a:r>
            <a:r>
              <a:rPr lang="nl-NL" sz="900" dirty="0"/>
              <a:t> </a:t>
            </a:r>
            <a:r>
              <a:rPr lang="nl-NL" sz="900" dirty="0" err="1"/>
              <a:t>informed</a:t>
            </a:r>
            <a:r>
              <a:rPr lang="nl-NL" sz="900" dirty="0"/>
              <a:t> consent</a:t>
            </a:r>
          </a:p>
        </p:txBody>
      </p:sp>
      <p:sp>
        <p:nvSpPr>
          <p:cNvPr id="20" name="Tekstvak 19"/>
          <p:cNvSpPr txBox="1"/>
          <p:nvPr/>
        </p:nvSpPr>
        <p:spPr>
          <a:xfrm>
            <a:off x="1884948" y="3418747"/>
            <a:ext cx="1804738" cy="230832"/>
          </a:xfrm>
          <a:prstGeom prst="rect">
            <a:avLst/>
          </a:prstGeom>
          <a:noFill/>
        </p:spPr>
        <p:txBody>
          <a:bodyPr wrap="square" rtlCol="0">
            <a:spAutoFit/>
          </a:bodyPr>
          <a:lstStyle/>
          <a:p>
            <a:pPr algn="ctr"/>
            <a:r>
              <a:rPr lang="nl-NL" sz="900" b="1" dirty="0" err="1"/>
              <a:t>Informed</a:t>
            </a:r>
            <a:r>
              <a:rPr lang="nl-NL" sz="900" b="1" dirty="0"/>
              <a:t> consent</a:t>
            </a:r>
          </a:p>
        </p:txBody>
      </p:sp>
      <p:sp>
        <p:nvSpPr>
          <p:cNvPr id="21" name="Tekstvak 20"/>
          <p:cNvSpPr txBox="1"/>
          <p:nvPr/>
        </p:nvSpPr>
        <p:spPr>
          <a:xfrm>
            <a:off x="8369968" y="2345149"/>
            <a:ext cx="2534653" cy="230832"/>
          </a:xfrm>
          <a:prstGeom prst="rect">
            <a:avLst/>
          </a:prstGeom>
          <a:noFill/>
        </p:spPr>
        <p:txBody>
          <a:bodyPr wrap="square" rtlCol="0">
            <a:spAutoFit/>
          </a:bodyPr>
          <a:lstStyle/>
          <a:p>
            <a:pPr algn="ctr"/>
            <a:r>
              <a:rPr lang="nl-NL" sz="900" b="1" dirty="0" err="1"/>
              <a:t>Allocation</a:t>
            </a:r>
            <a:endParaRPr lang="nl-NL" sz="900" b="1" dirty="0"/>
          </a:p>
        </p:txBody>
      </p:sp>
      <p:sp>
        <p:nvSpPr>
          <p:cNvPr id="22" name="Tekstvak 21"/>
          <p:cNvSpPr txBox="1"/>
          <p:nvPr/>
        </p:nvSpPr>
        <p:spPr>
          <a:xfrm>
            <a:off x="2053390" y="2352613"/>
            <a:ext cx="1467853" cy="230832"/>
          </a:xfrm>
          <a:prstGeom prst="rect">
            <a:avLst/>
          </a:prstGeom>
          <a:noFill/>
        </p:spPr>
        <p:txBody>
          <a:bodyPr wrap="square" rtlCol="0">
            <a:spAutoFit/>
          </a:bodyPr>
          <a:lstStyle/>
          <a:p>
            <a:pPr algn="ctr"/>
            <a:r>
              <a:rPr lang="nl-NL" sz="900" b="1" dirty="0" err="1"/>
              <a:t>Allocation</a:t>
            </a:r>
            <a:endParaRPr lang="nl-NL" sz="900" b="1" dirty="0"/>
          </a:p>
        </p:txBody>
      </p:sp>
      <p:sp>
        <p:nvSpPr>
          <p:cNvPr id="23" name="Rechthoek 22"/>
          <p:cNvSpPr/>
          <p:nvPr/>
        </p:nvSpPr>
        <p:spPr>
          <a:xfrm>
            <a:off x="8141369" y="3639208"/>
            <a:ext cx="2991852" cy="553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err="1"/>
              <a:t>Informed</a:t>
            </a:r>
            <a:r>
              <a:rPr lang="nl-NL" sz="900" dirty="0"/>
              <a:t> consent (n=265)</a:t>
            </a:r>
          </a:p>
          <a:p>
            <a:pPr marL="171450" indent="-171450">
              <a:buFont typeface="Arial" panose="020B0604020202020204" pitchFamily="34" charset="0"/>
              <a:buChar char="•"/>
            </a:pPr>
            <a:r>
              <a:rPr lang="nl-NL" sz="900" dirty="0"/>
              <a:t>265 </a:t>
            </a:r>
            <a:r>
              <a:rPr lang="nl-NL" sz="900" dirty="0" err="1"/>
              <a:t>patients</a:t>
            </a:r>
            <a:r>
              <a:rPr lang="nl-NL" sz="900" dirty="0"/>
              <a:t> </a:t>
            </a:r>
            <a:r>
              <a:rPr lang="nl-NL" sz="900" dirty="0" err="1"/>
              <a:t>with</a:t>
            </a:r>
            <a:r>
              <a:rPr lang="nl-NL" sz="900" dirty="0"/>
              <a:t> </a:t>
            </a:r>
            <a:r>
              <a:rPr lang="nl-NL" sz="900" dirty="0" err="1"/>
              <a:t>informed</a:t>
            </a:r>
            <a:r>
              <a:rPr lang="nl-NL" sz="900" dirty="0"/>
              <a:t> consent</a:t>
            </a:r>
          </a:p>
          <a:p>
            <a:pPr marL="171450" indent="-171450">
              <a:buFont typeface="Arial" panose="020B0604020202020204" pitchFamily="34" charset="0"/>
              <a:buChar char="•"/>
            </a:pPr>
            <a:r>
              <a:rPr lang="nl-NL" sz="900" dirty="0"/>
              <a:t>7 </a:t>
            </a:r>
            <a:r>
              <a:rPr lang="nl-NL" sz="900" dirty="0" err="1"/>
              <a:t>patients</a:t>
            </a:r>
            <a:r>
              <a:rPr lang="nl-NL" sz="900" dirty="0"/>
              <a:t>/families </a:t>
            </a:r>
            <a:r>
              <a:rPr lang="nl-NL" sz="900" dirty="0" err="1"/>
              <a:t>refused</a:t>
            </a:r>
            <a:r>
              <a:rPr lang="nl-NL" sz="900" dirty="0"/>
              <a:t> </a:t>
            </a:r>
            <a:r>
              <a:rPr lang="nl-NL" sz="900" dirty="0" err="1"/>
              <a:t>informed</a:t>
            </a:r>
            <a:r>
              <a:rPr lang="nl-NL" sz="900" dirty="0"/>
              <a:t> </a:t>
            </a:r>
            <a:r>
              <a:rPr lang="nl-NL" sz="900" dirty="0" err="1"/>
              <a:t>cosnent</a:t>
            </a:r>
            <a:endParaRPr lang="nl-NL" sz="900" dirty="0"/>
          </a:p>
        </p:txBody>
      </p:sp>
      <p:sp>
        <p:nvSpPr>
          <p:cNvPr id="24" name="Tekstvak 23"/>
          <p:cNvSpPr txBox="1"/>
          <p:nvPr/>
        </p:nvSpPr>
        <p:spPr>
          <a:xfrm>
            <a:off x="8755551" y="3408376"/>
            <a:ext cx="1763486" cy="230832"/>
          </a:xfrm>
          <a:prstGeom prst="rect">
            <a:avLst/>
          </a:prstGeom>
          <a:noFill/>
        </p:spPr>
        <p:txBody>
          <a:bodyPr wrap="square" rtlCol="0">
            <a:spAutoFit/>
          </a:bodyPr>
          <a:lstStyle/>
          <a:p>
            <a:pPr algn="ctr"/>
            <a:r>
              <a:rPr lang="nl-NL" sz="900" b="1" dirty="0" err="1"/>
              <a:t>Informed</a:t>
            </a:r>
            <a:r>
              <a:rPr lang="nl-NL" sz="900" b="1" dirty="0"/>
              <a:t> consent</a:t>
            </a:r>
          </a:p>
        </p:txBody>
      </p:sp>
      <p:sp>
        <p:nvSpPr>
          <p:cNvPr id="25" name="Rechthoek 24"/>
          <p:cNvSpPr/>
          <p:nvPr/>
        </p:nvSpPr>
        <p:spPr>
          <a:xfrm>
            <a:off x="1275344" y="4732787"/>
            <a:ext cx="3200401" cy="416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a:t>273 </a:t>
            </a:r>
            <a:r>
              <a:rPr lang="nl-NL" sz="900" dirty="0" err="1"/>
              <a:t>patients</a:t>
            </a:r>
            <a:r>
              <a:rPr lang="nl-NL" sz="900" dirty="0"/>
              <a:t> </a:t>
            </a:r>
            <a:r>
              <a:rPr lang="nl-NL" sz="900" dirty="0" err="1"/>
              <a:t>analyzed</a:t>
            </a:r>
            <a:r>
              <a:rPr lang="nl-NL" sz="900" dirty="0"/>
              <a:t> (97.7%)</a:t>
            </a:r>
          </a:p>
          <a:p>
            <a:pPr marL="171450" indent="-171450">
              <a:buFont typeface="Arial" panose="020B0604020202020204" pitchFamily="34" charset="0"/>
              <a:buChar char="•"/>
            </a:pPr>
            <a:r>
              <a:rPr lang="nl-NL" sz="900" dirty="0"/>
              <a:t>0 </a:t>
            </a:r>
            <a:r>
              <a:rPr lang="nl-NL" sz="900" dirty="0" err="1"/>
              <a:t>patients</a:t>
            </a:r>
            <a:r>
              <a:rPr lang="nl-NL" sz="900" dirty="0"/>
              <a:t> </a:t>
            </a:r>
            <a:r>
              <a:rPr lang="nl-NL" sz="900" dirty="0" err="1"/>
              <a:t>were</a:t>
            </a:r>
            <a:r>
              <a:rPr lang="nl-NL" sz="900" dirty="0"/>
              <a:t> lost </a:t>
            </a:r>
            <a:r>
              <a:rPr lang="nl-NL" sz="900" dirty="0" err="1"/>
              <a:t>to</a:t>
            </a:r>
            <a:r>
              <a:rPr lang="nl-NL" sz="900" dirty="0"/>
              <a:t> follow up</a:t>
            </a:r>
          </a:p>
        </p:txBody>
      </p:sp>
      <p:sp>
        <p:nvSpPr>
          <p:cNvPr id="26" name="Tekstvak 25"/>
          <p:cNvSpPr txBox="1"/>
          <p:nvPr/>
        </p:nvSpPr>
        <p:spPr>
          <a:xfrm>
            <a:off x="1797073" y="4501955"/>
            <a:ext cx="1980485" cy="230832"/>
          </a:xfrm>
          <a:prstGeom prst="rect">
            <a:avLst/>
          </a:prstGeom>
          <a:noFill/>
        </p:spPr>
        <p:txBody>
          <a:bodyPr wrap="square" rtlCol="0">
            <a:spAutoFit/>
          </a:bodyPr>
          <a:lstStyle/>
          <a:p>
            <a:pPr algn="ctr"/>
            <a:r>
              <a:rPr lang="nl-NL" sz="900" b="1" dirty="0"/>
              <a:t>3-month follow up</a:t>
            </a:r>
          </a:p>
        </p:txBody>
      </p:sp>
      <p:sp>
        <p:nvSpPr>
          <p:cNvPr id="29" name="Rechthoek 28"/>
          <p:cNvSpPr/>
          <p:nvPr/>
        </p:nvSpPr>
        <p:spPr>
          <a:xfrm>
            <a:off x="8141369" y="4749115"/>
            <a:ext cx="2991852"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a:t>265 </a:t>
            </a:r>
            <a:r>
              <a:rPr lang="nl-NL" sz="900" dirty="0" err="1"/>
              <a:t>patients</a:t>
            </a:r>
            <a:r>
              <a:rPr lang="nl-NL" sz="900" dirty="0"/>
              <a:t> </a:t>
            </a:r>
            <a:r>
              <a:rPr lang="nl-NL" sz="900" dirty="0" err="1"/>
              <a:t>ananlyzed</a:t>
            </a:r>
            <a:r>
              <a:rPr lang="nl-NL" sz="900" dirty="0"/>
              <a:t> (97.4%)</a:t>
            </a:r>
          </a:p>
          <a:p>
            <a:pPr marL="171450" indent="-171450">
              <a:buFont typeface="Arial" panose="020B0604020202020204" pitchFamily="34" charset="0"/>
              <a:buChar char="•"/>
            </a:pPr>
            <a:r>
              <a:rPr lang="nl-NL" sz="900" dirty="0"/>
              <a:t>0 </a:t>
            </a:r>
            <a:r>
              <a:rPr lang="nl-NL" sz="900" dirty="0" err="1"/>
              <a:t>patients</a:t>
            </a:r>
            <a:r>
              <a:rPr lang="nl-NL" sz="900" dirty="0"/>
              <a:t> </a:t>
            </a:r>
            <a:r>
              <a:rPr lang="nl-NL" sz="900" dirty="0" err="1"/>
              <a:t>were</a:t>
            </a:r>
            <a:r>
              <a:rPr lang="nl-NL" sz="900" dirty="0"/>
              <a:t> lost </a:t>
            </a:r>
            <a:r>
              <a:rPr lang="nl-NL" sz="900" dirty="0" err="1"/>
              <a:t>to</a:t>
            </a:r>
            <a:r>
              <a:rPr lang="nl-NL" sz="900" dirty="0"/>
              <a:t> follow up</a:t>
            </a:r>
          </a:p>
        </p:txBody>
      </p:sp>
      <p:sp>
        <p:nvSpPr>
          <p:cNvPr id="32" name="Tekstvak 31"/>
          <p:cNvSpPr txBox="1"/>
          <p:nvPr/>
        </p:nvSpPr>
        <p:spPr>
          <a:xfrm>
            <a:off x="8894344" y="4522851"/>
            <a:ext cx="1485900" cy="230832"/>
          </a:xfrm>
          <a:prstGeom prst="rect">
            <a:avLst/>
          </a:prstGeom>
          <a:noFill/>
        </p:spPr>
        <p:txBody>
          <a:bodyPr wrap="square" rtlCol="0">
            <a:spAutoFit/>
          </a:bodyPr>
          <a:lstStyle/>
          <a:p>
            <a:pPr algn="ctr"/>
            <a:r>
              <a:rPr lang="nl-NL" sz="900" b="1" dirty="0"/>
              <a:t>3-month follow up</a:t>
            </a:r>
          </a:p>
        </p:txBody>
      </p:sp>
      <p:sp>
        <p:nvSpPr>
          <p:cNvPr id="33" name="Rechthoek 32"/>
          <p:cNvSpPr/>
          <p:nvPr/>
        </p:nvSpPr>
        <p:spPr>
          <a:xfrm>
            <a:off x="1275345" y="5766289"/>
            <a:ext cx="3200400" cy="6264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a:t>264 </a:t>
            </a:r>
            <a:r>
              <a:rPr lang="nl-NL" sz="900" dirty="0" err="1"/>
              <a:t>patients</a:t>
            </a:r>
            <a:r>
              <a:rPr lang="nl-NL" sz="900" dirty="0"/>
              <a:t> </a:t>
            </a:r>
            <a:r>
              <a:rPr lang="nl-NL" sz="900" dirty="0" err="1"/>
              <a:t>analyzed</a:t>
            </a:r>
            <a:r>
              <a:rPr lang="nl-NL" sz="900" dirty="0"/>
              <a:t> (94.3%)</a:t>
            </a:r>
          </a:p>
          <a:p>
            <a:pPr marL="171450" indent="-171450">
              <a:buFont typeface="Arial" panose="020B0604020202020204" pitchFamily="34" charset="0"/>
              <a:buChar char="•"/>
            </a:pPr>
            <a:r>
              <a:rPr lang="nl-NL" sz="900" dirty="0"/>
              <a:t>7 </a:t>
            </a:r>
            <a:r>
              <a:rPr lang="nl-NL" sz="900" dirty="0" err="1"/>
              <a:t>patients</a:t>
            </a:r>
            <a:r>
              <a:rPr lang="nl-NL" sz="900" dirty="0"/>
              <a:t> </a:t>
            </a:r>
            <a:r>
              <a:rPr lang="nl-NL" sz="900" dirty="0" err="1"/>
              <a:t>did</a:t>
            </a:r>
            <a:r>
              <a:rPr lang="nl-NL" sz="900" dirty="0"/>
              <a:t> </a:t>
            </a:r>
            <a:r>
              <a:rPr lang="nl-NL" sz="900" dirty="0" err="1"/>
              <a:t>not</a:t>
            </a:r>
            <a:r>
              <a:rPr lang="nl-NL" sz="900" dirty="0"/>
              <a:t> </a:t>
            </a:r>
            <a:r>
              <a:rPr lang="nl-NL" sz="900" dirty="0" err="1"/>
              <a:t>give</a:t>
            </a:r>
            <a:r>
              <a:rPr lang="nl-NL" sz="900" dirty="0"/>
              <a:t> </a:t>
            </a:r>
            <a:r>
              <a:rPr lang="nl-NL" sz="900" dirty="0" err="1"/>
              <a:t>additional</a:t>
            </a:r>
            <a:r>
              <a:rPr lang="nl-NL" sz="900" dirty="0"/>
              <a:t> </a:t>
            </a:r>
            <a:r>
              <a:rPr lang="nl-NL" sz="900" dirty="0" err="1"/>
              <a:t>informed</a:t>
            </a:r>
            <a:r>
              <a:rPr lang="nl-NL" sz="900" dirty="0"/>
              <a:t> consent</a:t>
            </a:r>
          </a:p>
          <a:p>
            <a:pPr marL="171450" indent="-171450">
              <a:buFont typeface="Arial" panose="020B0604020202020204" pitchFamily="34" charset="0"/>
              <a:buChar char="•"/>
            </a:pPr>
            <a:r>
              <a:rPr lang="nl-NL" sz="900" dirty="0"/>
              <a:t>2 </a:t>
            </a:r>
            <a:r>
              <a:rPr lang="nl-NL" sz="900" dirty="0" err="1"/>
              <a:t>patients</a:t>
            </a:r>
            <a:r>
              <a:rPr lang="nl-NL" sz="900" dirty="0"/>
              <a:t> </a:t>
            </a:r>
            <a:r>
              <a:rPr lang="nl-NL" sz="900" dirty="0" err="1"/>
              <a:t>were</a:t>
            </a:r>
            <a:r>
              <a:rPr lang="nl-NL" sz="900" dirty="0"/>
              <a:t> lost </a:t>
            </a:r>
            <a:r>
              <a:rPr lang="nl-NL" sz="900" dirty="0" err="1"/>
              <a:t>to</a:t>
            </a:r>
            <a:r>
              <a:rPr lang="nl-NL" sz="900" dirty="0"/>
              <a:t> follow up</a:t>
            </a:r>
          </a:p>
        </p:txBody>
      </p:sp>
      <p:sp>
        <p:nvSpPr>
          <p:cNvPr id="34" name="Tekstvak 33"/>
          <p:cNvSpPr txBox="1"/>
          <p:nvPr/>
        </p:nvSpPr>
        <p:spPr>
          <a:xfrm>
            <a:off x="1748586" y="5535456"/>
            <a:ext cx="2253916" cy="230832"/>
          </a:xfrm>
          <a:prstGeom prst="rect">
            <a:avLst/>
          </a:prstGeom>
          <a:noFill/>
        </p:spPr>
        <p:txBody>
          <a:bodyPr wrap="square" rtlCol="0">
            <a:spAutoFit/>
          </a:bodyPr>
          <a:lstStyle/>
          <a:p>
            <a:pPr algn="ctr"/>
            <a:r>
              <a:rPr lang="nl-NL" sz="900" b="1" dirty="0"/>
              <a:t>1-year follow up</a:t>
            </a:r>
          </a:p>
        </p:txBody>
      </p:sp>
      <p:sp>
        <p:nvSpPr>
          <p:cNvPr id="35" name="Rechthoek 34"/>
          <p:cNvSpPr/>
          <p:nvPr/>
        </p:nvSpPr>
        <p:spPr>
          <a:xfrm>
            <a:off x="8141369" y="5766288"/>
            <a:ext cx="2991852" cy="6264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a:t>258 </a:t>
            </a:r>
            <a:r>
              <a:rPr lang="nl-NL" sz="900" dirty="0" err="1"/>
              <a:t>patients</a:t>
            </a:r>
            <a:r>
              <a:rPr lang="nl-NL" sz="900" dirty="0"/>
              <a:t> </a:t>
            </a:r>
            <a:r>
              <a:rPr lang="nl-NL" sz="900" dirty="0" err="1"/>
              <a:t>ananlyzed</a:t>
            </a:r>
            <a:r>
              <a:rPr lang="nl-NL" sz="900" dirty="0"/>
              <a:t> (94.9%)</a:t>
            </a:r>
          </a:p>
          <a:p>
            <a:pPr marL="171450" indent="-171450">
              <a:buFont typeface="Arial" panose="020B0604020202020204" pitchFamily="34" charset="0"/>
              <a:buChar char="•"/>
            </a:pPr>
            <a:r>
              <a:rPr lang="nl-NL" sz="900" dirty="0"/>
              <a:t>6 </a:t>
            </a:r>
            <a:r>
              <a:rPr lang="nl-NL" sz="900" dirty="0" err="1"/>
              <a:t>patients</a:t>
            </a:r>
            <a:r>
              <a:rPr lang="nl-NL" sz="900" dirty="0"/>
              <a:t> dit </a:t>
            </a:r>
            <a:r>
              <a:rPr lang="nl-NL" sz="900" dirty="0" err="1"/>
              <a:t>not</a:t>
            </a:r>
            <a:r>
              <a:rPr lang="nl-NL" sz="900" dirty="0"/>
              <a:t> </a:t>
            </a:r>
            <a:r>
              <a:rPr lang="nl-NL" sz="900" dirty="0" err="1"/>
              <a:t>give</a:t>
            </a:r>
            <a:r>
              <a:rPr lang="nl-NL" sz="900" dirty="0"/>
              <a:t> </a:t>
            </a:r>
            <a:r>
              <a:rPr lang="nl-NL" sz="900" dirty="0" err="1"/>
              <a:t>additional</a:t>
            </a:r>
            <a:r>
              <a:rPr lang="nl-NL" sz="900" dirty="0"/>
              <a:t> </a:t>
            </a:r>
            <a:r>
              <a:rPr lang="nl-NL" sz="900" dirty="0" err="1"/>
              <a:t>informed</a:t>
            </a:r>
            <a:r>
              <a:rPr lang="nl-NL" sz="900" dirty="0"/>
              <a:t> consent</a:t>
            </a:r>
          </a:p>
          <a:p>
            <a:pPr marL="171450" indent="-171450">
              <a:buFont typeface="Arial" panose="020B0604020202020204" pitchFamily="34" charset="0"/>
              <a:buChar char="•"/>
            </a:pPr>
            <a:r>
              <a:rPr lang="nl-NL" sz="900" dirty="0"/>
              <a:t>1 </a:t>
            </a:r>
            <a:r>
              <a:rPr lang="nl-NL" sz="900" dirty="0" err="1"/>
              <a:t>patient</a:t>
            </a:r>
            <a:r>
              <a:rPr lang="nl-NL" sz="900" dirty="0"/>
              <a:t> was lost </a:t>
            </a:r>
            <a:r>
              <a:rPr lang="nl-NL" sz="900" dirty="0" err="1"/>
              <a:t>to</a:t>
            </a:r>
            <a:r>
              <a:rPr lang="nl-NL" sz="900" dirty="0"/>
              <a:t> follow-up</a:t>
            </a:r>
          </a:p>
        </p:txBody>
      </p:sp>
      <p:sp>
        <p:nvSpPr>
          <p:cNvPr id="38" name="Tekstvak 37"/>
          <p:cNvSpPr txBox="1"/>
          <p:nvPr/>
        </p:nvSpPr>
        <p:spPr>
          <a:xfrm>
            <a:off x="8614612" y="5535456"/>
            <a:ext cx="2053390" cy="230832"/>
          </a:xfrm>
          <a:prstGeom prst="rect">
            <a:avLst/>
          </a:prstGeom>
          <a:noFill/>
        </p:spPr>
        <p:txBody>
          <a:bodyPr wrap="square" rtlCol="0">
            <a:spAutoFit/>
          </a:bodyPr>
          <a:lstStyle/>
          <a:p>
            <a:pPr algn="ctr"/>
            <a:r>
              <a:rPr lang="nl-NL" sz="900" b="1" dirty="0"/>
              <a:t>1-year follow up</a:t>
            </a:r>
          </a:p>
        </p:txBody>
      </p:sp>
    </p:spTree>
    <p:extLst>
      <p:ext uri="{BB962C8B-B14F-4D97-AF65-F5344CB8AC3E}">
        <p14:creationId xmlns:p14="http://schemas.microsoft.com/office/powerpoint/2010/main" val="390429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P spid="20" grpId="0"/>
      <p:bldP spid="21" grpId="0"/>
      <p:bldP spid="22" grpId="0"/>
      <p:bldP spid="23" grpId="0" animBg="1"/>
      <p:bldP spid="24" grpId="0"/>
      <p:bldP spid="25" grpId="0" animBg="1"/>
      <p:bldP spid="26" grpId="0"/>
      <p:bldP spid="29" grpId="0" animBg="1"/>
      <p:bldP spid="32" grpId="0"/>
      <p:bldP spid="33" grpId="0" animBg="1"/>
      <p:bldP spid="34" grpId="0"/>
      <p:bldP spid="35" grpId="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1100093"/>
            <a:ext cx="10766044" cy="744750"/>
          </a:xfrm>
        </p:spPr>
        <p:txBody>
          <a:bodyPr/>
          <a:lstStyle/>
          <a:p>
            <a:r>
              <a:rPr lang="en-US" altLang="nl-NL" dirty="0"/>
              <a:t>Baseline characteristics</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136072095"/>
              </p:ext>
            </p:extLst>
          </p:nvPr>
        </p:nvGraphicFramePr>
        <p:xfrm>
          <a:off x="1227221" y="2029327"/>
          <a:ext cx="9398882" cy="4519729"/>
        </p:xfrm>
        <a:graphic>
          <a:graphicData uri="http://schemas.openxmlformats.org/drawingml/2006/table">
            <a:tbl>
              <a:tblPr firstRow="1" bandRow="1">
                <a:tableStyleId>{5C22544A-7EE6-4342-B048-85BDC9FD1C3A}</a:tableStyleId>
              </a:tblPr>
              <a:tblGrid>
                <a:gridCol w="5013158">
                  <a:extLst>
                    <a:ext uri="{9D8B030D-6E8A-4147-A177-3AD203B41FA5}">
                      <a16:colId xmlns:a16="http://schemas.microsoft.com/office/drawing/2014/main" val="464648968"/>
                    </a:ext>
                  </a:extLst>
                </a:gridCol>
                <a:gridCol w="2326105">
                  <a:extLst>
                    <a:ext uri="{9D8B030D-6E8A-4147-A177-3AD203B41FA5}">
                      <a16:colId xmlns:a16="http://schemas.microsoft.com/office/drawing/2014/main" val="581322337"/>
                    </a:ext>
                  </a:extLst>
                </a:gridCol>
                <a:gridCol w="2059619">
                  <a:extLst>
                    <a:ext uri="{9D8B030D-6E8A-4147-A177-3AD203B41FA5}">
                      <a16:colId xmlns:a16="http://schemas.microsoft.com/office/drawing/2014/main" val="8757020"/>
                    </a:ext>
                  </a:extLst>
                </a:gridCol>
              </a:tblGrid>
              <a:tr h="633529">
                <a:tc>
                  <a:txBody>
                    <a:bodyPr/>
                    <a:lstStyle/>
                    <a:p>
                      <a:endParaRPr lang="nl-NL" sz="1100" dirty="0"/>
                    </a:p>
                  </a:txBody>
                  <a:tcPr/>
                </a:tc>
                <a:tc>
                  <a:txBody>
                    <a:bodyPr/>
                    <a:lstStyle/>
                    <a:p>
                      <a:pPr algn="ctr"/>
                      <a:r>
                        <a:rPr lang="nl-NL" sz="1100" dirty="0" err="1"/>
                        <a:t>Immediate</a:t>
                      </a:r>
                      <a:r>
                        <a:rPr lang="nl-NL" sz="1100" dirty="0"/>
                        <a:t> </a:t>
                      </a:r>
                      <a:r>
                        <a:rPr lang="nl-NL" sz="1100" dirty="0" err="1"/>
                        <a:t>Angiography</a:t>
                      </a:r>
                      <a:r>
                        <a:rPr lang="nl-NL" sz="1100" dirty="0"/>
                        <a:t> Group</a:t>
                      </a:r>
                    </a:p>
                    <a:p>
                      <a:pPr algn="ctr"/>
                      <a:r>
                        <a:rPr lang="nl-NL" sz="1100" dirty="0"/>
                        <a:t>(N= 264)</a:t>
                      </a:r>
                    </a:p>
                  </a:txBody>
                  <a:tcPr/>
                </a:tc>
                <a:tc>
                  <a:txBody>
                    <a:bodyPr/>
                    <a:lstStyle/>
                    <a:p>
                      <a:pPr algn="ctr"/>
                      <a:r>
                        <a:rPr lang="nl-NL" sz="1100" dirty="0" err="1"/>
                        <a:t>Delayed</a:t>
                      </a:r>
                      <a:r>
                        <a:rPr lang="nl-NL" sz="1100" baseline="0" dirty="0"/>
                        <a:t> </a:t>
                      </a:r>
                      <a:r>
                        <a:rPr lang="nl-NL" sz="1100" baseline="0" dirty="0" err="1"/>
                        <a:t>angiography</a:t>
                      </a:r>
                      <a:r>
                        <a:rPr lang="nl-NL" sz="1100" baseline="0" dirty="0"/>
                        <a:t> Group</a:t>
                      </a:r>
                    </a:p>
                    <a:p>
                      <a:pPr algn="ctr"/>
                      <a:r>
                        <a:rPr lang="nl-NL" sz="1100" baseline="0" dirty="0"/>
                        <a:t>(N= 258)</a:t>
                      </a:r>
                      <a:endParaRPr lang="nl-NL" sz="1100" dirty="0"/>
                    </a:p>
                  </a:txBody>
                  <a:tcPr/>
                </a:tc>
                <a:extLst>
                  <a:ext uri="{0D108BD9-81ED-4DB2-BD59-A6C34878D82A}">
                    <a16:rowId xmlns:a16="http://schemas.microsoft.com/office/drawing/2014/main" val="788959528"/>
                  </a:ext>
                </a:extLst>
              </a:tr>
              <a:tr h="158048">
                <a:tc>
                  <a:txBody>
                    <a:bodyPr/>
                    <a:lstStyle/>
                    <a:p>
                      <a:r>
                        <a:rPr lang="nl-NL" sz="1100" b="1" dirty="0"/>
                        <a:t>Age - </a:t>
                      </a:r>
                      <a:r>
                        <a:rPr lang="nl-NL" sz="1100" b="1" dirty="0" err="1"/>
                        <a:t>years</a:t>
                      </a:r>
                      <a:endParaRPr lang="nl-NL" sz="1100" b="1" dirty="0"/>
                    </a:p>
                  </a:txBody>
                  <a:tcPr/>
                </a:tc>
                <a:tc>
                  <a:txBody>
                    <a:bodyPr/>
                    <a:lstStyle/>
                    <a:p>
                      <a:pPr algn="ctr"/>
                      <a:r>
                        <a:rPr lang="nl-NL" sz="1100" dirty="0"/>
                        <a:t>65.8±12.5</a:t>
                      </a:r>
                    </a:p>
                  </a:txBody>
                  <a:tcPr/>
                </a:tc>
                <a:tc>
                  <a:txBody>
                    <a:bodyPr/>
                    <a:lstStyle/>
                    <a:p>
                      <a:pPr algn="ctr"/>
                      <a:r>
                        <a:rPr lang="nl-NL" sz="1100" dirty="0"/>
                        <a:t>65.0±12.2</a:t>
                      </a:r>
                    </a:p>
                  </a:txBody>
                  <a:tcPr/>
                </a:tc>
                <a:extLst>
                  <a:ext uri="{0D108BD9-81ED-4DB2-BD59-A6C34878D82A}">
                    <a16:rowId xmlns:a16="http://schemas.microsoft.com/office/drawing/2014/main" val="1321214259"/>
                  </a:ext>
                </a:extLst>
              </a:tr>
              <a:tr h="158048">
                <a:tc>
                  <a:txBody>
                    <a:bodyPr/>
                    <a:lstStyle/>
                    <a:p>
                      <a:r>
                        <a:rPr lang="nl-NL" sz="1100" b="1" dirty="0"/>
                        <a:t>Male</a:t>
                      </a:r>
                      <a:r>
                        <a:rPr lang="nl-NL" sz="1100" b="1" baseline="0" dirty="0"/>
                        <a:t> </a:t>
                      </a:r>
                      <a:r>
                        <a:rPr lang="nl-NL" sz="1100" b="1" baseline="0" dirty="0" err="1"/>
                        <a:t>sex</a:t>
                      </a:r>
                      <a:r>
                        <a:rPr lang="nl-NL" sz="1100" b="1" baseline="0" dirty="0"/>
                        <a:t> – no. (%)</a:t>
                      </a:r>
                      <a:endParaRPr lang="nl-NL" sz="1100" b="1" dirty="0"/>
                    </a:p>
                  </a:txBody>
                  <a:tcPr/>
                </a:tc>
                <a:tc>
                  <a:txBody>
                    <a:bodyPr/>
                    <a:lstStyle/>
                    <a:p>
                      <a:pPr algn="ctr"/>
                      <a:r>
                        <a:rPr lang="nl-NL" sz="1100" dirty="0"/>
                        <a:t>215 (81.4%)</a:t>
                      </a:r>
                    </a:p>
                  </a:txBody>
                  <a:tcPr/>
                </a:tc>
                <a:tc>
                  <a:txBody>
                    <a:bodyPr/>
                    <a:lstStyle/>
                    <a:p>
                      <a:pPr algn="ctr"/>
                      <a:r>
                        <a:rPr lang="nl-NL" sz="1100" dirty="0"/>
                        <a:t>198 (76.7%)</a:t>
                      </a:r>
                    </a:p>
                  </a:txBody>
                  <a:tcPr/>
                </a:tc>
                <a:extLst>
                  <a:ext uri="{0D108BD9-81ED-4DB2-BD59-A6C34878D82A}">
                    <a16:rowId xmlns:a16="http://schemas.microsoft.com/office/drawing/2014/main" val="1266933066"/>
                  </a:ext>
                </a:extLst>
              </a:tr>
              <a:tr h="158048">
                <a:tc>
                  <a:txBody>
                    <a:bodyPr/>
                    <a:lstStyle/>
                    <a:p>
                      <a:r>
                        <a:rPr lang="nl-NL" sz="1100" b="1" dirty="0" err="1"/>
                        <a:t>Hypertension</a:t>
                      </a:r>
                      <a:r>
                        <a:rPr lang="nl-NL" sz="1100" b="1" dirty="0"/>
                        <a:t> – no./</a:t>
                      </a:r>
                      <a:r>
                        <a:rPr lang="nl-NL" sz="1100" b="1" dirty="0" err="1"/>
                        <a:t>total</a:t>
                      </a:r>
                      <a:r>
                        <a:rPr lang="nl-NL" sz="1100" b="1" dirty="0"/>
                        <a:t> no. (%)</a:t>
                      </a:r>
                    </a:p>
                  </a:txBody>
                  <a:tcPr/>
                </a:tc>
                <a:tc>
                  <a:txBody>
                    <a:bodyPr/>
                    <a:lstStyle/>
                    <a:p>
                      <a:pPr algn="ctr"/>
                      <a:r>
                        <a:rPr lang="nl-NL" sz="1100" dirty="0"/>
                        <a:t>128/260 (49.2%)</a:t>
                      </a:r>
                    </a:p>
                  </a:txBody>
                  <a:tcPr/>
                </a:tc>
                <a:tc>
                  <a:txBody>
                    <a:bodyPr/>
                    <a:lstStyle/>
                    <a:p>
                      <a:pPr algn="ctr"/>
                      <a:r>
                        <a:rPr lang="nl-NL" sz="1100" dirty="0"/>
                        <a:t>124/258 (48.1%)</a:t>
                      </a:r>
                    </a:p>
                  </a:txBody>
                  <a:tcPr/>
                </a:tc>
                <a:extLst>
                  <a:ext uri="{0D108BD9-81ED-4DB2-BD59-A6C34878D82A}">
                    <a16:rowId xmlns:a16="http://schemas.microsoft.com/office/drawing/2014/main" val="217831763"/>
                  </a:ext>
                </a:extLst>
              </a:tr>
              <a:tr h="158048">
                <a:tc>
                  <a:txBody>
                    <a:bodyPr/>
                    <a:lstStyle/>
                    <a:p>
                      <a:r>
                        <a:rPr lang="nl-NL" sz="1100" b="1" dirty="0" err="1"/>
                        <a:t>Previous</a:t>
                      </a:r>
                      <a:r>
                        <a:rPr lang="nl-NL" sz="1100" b="1" dirty="0"/>
                        <a:t> </a:t>
                      </a:r>
                      <a:r>
                        <a:rPr lang="nl-NL" sz="1100" b="1" dirty="0" err="1"/>
                        <a:t>myocardial</a:t>
                      </a:r>
                      <a:r>
                        <a:rPr lang="nl-NL" sz="1100" b="1" dirty="0"/>
                        <a:t> </a:t>
                      </a:r>
                      <a:r>
                        <a:rPr lang="nl-NL" sz="1100" b="1" dirty="0" err="1"/>
                        <a:t>infarction</a:t>
                      </a:r>
                      <a:r>
                        <a:rPr lang="nl-NL" sz="1100" b="1" baseline="0" dirty="0"/>
                        <a:t> – no. (%)</a:t>
                      </a:r>
                      <a:endParaRPr lang="nl-NL" sz="1100" b="1" dirty="0"/>
                    </a:p>
                  </a:txBody>
                  <a:tcPr/>
                </a:tc>
                <a:tc>
                  <a:txBody>
                    <a:bodyPr/>
                    <a:lstStyle/>
                    <a:p>
                      <a:pPr algn="ctr"/>
                      <a:r>
                        <a:rPr lang="nl-NL" sz="1100" dirty="0"/>
                        <a:t>70 (26.5%)</a:t>
                      </a:r>
                    </a:p>
                  </a:txBody>
                  <a:tcPr/>
                </a:tc>
                <a:tc>
                  <a:txBody>
                    <a:bodyPr/>
                    <a:lstStyle/>
                    <a:p>
                      <a:pPr algn="ctr"/>
                      <a:r>
                        <a:rPr lang="nl-NL" sz="1100" dirty="0"/>
                        <a:t>74 (28.7%)</a:t>
                      </a:r>
                    </a:p>
                  </a:txBody>
                  <a:tcPr/>
                </a:tc>
                <a:extLst>
                  <a:ext uri="{0D108BD9-81ED-4DB2-BD59-A6C34878D82A}">
                    <a16:rowId xmlns:a16="http://schemas.microsoft.com/office/drawing/2014/main" val="724225822"/>
                  </a:ext>
                </a:extLst>
              </a:tr>
              <a:tr h="158048">
                <a:tc>
                  <a:txBody>
                    <a:bodyPr/>
                    <a:lstStyle/>
                    <a:p>
                      <a:r>
                        <a:rPr lang="nl-NL" sz="1100" b="1" dirty="0" err="1"/>
                        <a:t>Previous</a:t>
                      </a:r>
                      <a:r>
                        <a:rPr lang="nl-NL" sz="1100" b="1" dirty="0"/>
                        <a:t> CABG - no./</a:t>
                      </a:r>
                      <a:r>
                        <a:rPr lang="nl-NL" sz="1100" b="1" dirty="0" err="1"/>
                        <a:t>total</a:t>
                      </a:r>
                      <a:r>
                        <a:rPr lang="nl-NL" sz="1100" b="1" dirty="0"/>
                        <a:t> no. (%)</a:t>
                      </a:r>
                    </a:p>
                  </a:txBody>
                  <a:tcPr/>
                </a:tc>
                <a:tc>
                  <a:txBody>
                    <a:bodyPr/>
                    <a:lstStyle/>
                    <a:p>
                      <a:pPr algn="ctr"/>
                      <a:r>
                        <a:rPr lang="nl-NL" sz="1100" dirty="0"/>
                        <a:t>41/263 (15.6%)</a:t>
                      </a:r>
                    </a:p>
                  </a:txBody>
                  <a:tcPr/>
                </a:tc>
                <a:tc>
                  <a:txBody>
                    <a:bodyPr/>
                    <a:lstStyle/>
                    <a:p>
                      <a:pPr algn="ctr"/>
                      <a:r>
                        <a:rPr lang="nl-NL" sz="1100" dirty="0"/>
                        <a:t>24/258 (9.3%)</a:t>
                      </a:r>
                    </a:p>
                  </a:txBody>
                  <a:tcPr/>
                </a:tc>
                <a:extLst>
                  <a:ext uri="{0D108BD9-81ED-4DB2-BD59-A6C34878D82A}">
                    <a16:rowId xmlns:a16="http://schemas.microsoft.com/office/drawing/2014/main" val="1525676420"/>
                  </a:ext>
                </a:extLst>
              </a:tr>
              <a:tr h="158048">
                <a:tc>
                  <a:txBody>
                    <a:bodyPr/>
                    <a:lstStyle/>
                    <a:p>
                      <a:r>
                        <a:rPr lang="nl-NL" sz="1100" b="1" dirty="0" err="1"/>
                        <a:t>Previous</a:t>
                      </a:r>
                      <a:r>
                        <a:rPr lang="nl-NL" sz="1100" b="1" dirty="0"/>
                        <a:t> PCI -  no./</a:t>
                      </a:r>
                      <a:r>
                        <a:rPr lang="nl-NL" sz="1100" b="1" dirty="0" err="1"/>
                        <a:t>total</a:t>
                      </a:r>
                      <a:r>
                        <a:rPr lang="nl-NL" sz="1100" b="1" dirty="0"/>
                        <a:t> no. (%)</a:t>
                      </a:r>
                    </a:p>
                  </a:txBody>
                  <a:tcPr/>
                </a:tc>
                <a:tc>
                  <a:txBody>
                    <a:bodyPr/>
                    <a:lstStyle/>
                    <a:p>
                      <a:pPr algn="ctr"/>
                      <a:r>
                        <a:rPr lang="nl-NL" sz="1100" dirty="0"/>
                        <a:t>44/263 (16.7%)</a:t>
                      </a:r>
                    </a:p>
                  </a:txBody>
                  <a:tcPr/>
                </a:tc>
                <a:tc>
                  <a:txBody>
                    <a:bodyPr/>
                    <a:lstStyle/>
                    <a:p>
                      <a:pPr algn="ctr"/>
                      <a:r>
                        <a:rPr lang="nl-NL" sz="1100" dirty="0"/>
                        <a:t>59/257 (23.0%)</a:t>
                      </a:r>
                    </a:p>
                  </a:txBody>
                  <a:tcPr/>
                </a:tc>
                <a:extLst>
                  <a:ext uri="{0D108BD9-81ED-4DB2-BD59-A6C34878D82A}">
                    <a16:rowId xmlns:a16="http://schemas.microsoft.com/office/drawing/2014/main" val="837569171"/>
                  </a:ext>
                </a:extLst>
              </a:tr>
              <a:tr h="158048">
                <a:tc>
                  <a:txBody>
                    <a:bodyPr/>
                    <a:lstStyle/>
                    <a:p>
                      <a:r>
                        <a:rPr lang="en-US" sz="1100" b="1" dirty="0"/>
                        <a:t>Previous coronary artery disease -  no. (%)</a:t>
                      </a:r>
                      <a:endParaRPr lang="nl-NL" sz="1100" b="1" dirty="0"/>
                    </a:p>
                  </a:txBody>
                  <a:tcPr/>
                </a:tc>
                <a:tc>
                  <a:txBody>
                    <a:bodyPr/>
                    <a:lstStyle/>
                    <a:p>
                      <a:pPr algn="ctr"/>
                      <a:r>
                        <a:rPr lang="nl-NL" sz="1100" dirty="0"/>
                        <a:t>94 (35.6%)</a:t>
                      </a:r>
                    </a:p>
                  </a:txBody>
                  <a:tcPr/>
                </a:tc>
                <a:tc>
                  <a:txBody>
                    <a:bodyPr/>
                    <a:lstStyle/>
                    <a:p>
                      <a:pPr algn="ctr"/>
                      <a:r>
                        <a:rPr lang="nl-NL" sz="1100" dirty="0"/>
                        <a:t>94 (36.4%)</a:t>
                      </a:r>
                    </a:p>
                  </a:txBody>
                  <a:tcPr/>
                </a:tc>
                <a:extLst>
                  <a:ext uri="{0D108BD9-81ED-4DB2-BD59-A6C34878D82A}">
                    <a16:rowId xmlns:a16="http://schemas.microsoft.com/office/drawing/2014/main" val="2380145129"/>
                  </a:ext>
                </a:extLst>
              </a:tr>
              <a:tr h="158048">
                <a:tc>
                  <a:txBody>
                    <a:bodyPr/>
                    <a:lstStyle/>
                    <a:p>
                      <a:r>
                        <a:rPr lang="nl-NL" sz="1100" b="1" dirty="0" err="1"/>
                        <a:t>Previous</a:t>
                      </a:r>
                      <a:r>
                        <a:rPr lang="nl-NL" sz="1100" b="1" dirty="0"/>
                        <a:t> </a:t>
                      </a:r>
                      <a:r>
                        <a:rPr lang="nl-NL" sz="1100" b="1" dirty="0" err="1"/>
                        <a:t>cerebrovascular</a:t>
                      </a:r>
                      <a:r>
                        <a:rPr lang="nl-NL" sz="1100" b="1" dirty="0"/>
                        <a:t> accident - no./</a:t>
                      </a:r>
                      <a:r>
                        <a:rPr lang="nl-NL" sz="1100" b="1" dirty="0" err="1"/>
                        <a:t>total</a:t>
                      </a:r>
                      <a:r>
                        <a:rPr lang="nl-NL" sz="1100" b="1" dirty="0"/>
                        <a:t> no. (%)</a:t>
                      </a:r>
                    </a:p>
                  </a:txBody>
                  <a:tcPr/>
                </a:tc>
                <a:tc>
                  <a:txBody>
                    <a:bodyPr/>
                    <a:lstStyle/>
                    <a:p>
                      <a:pPr algn="ctr"/>
                      <a:r>
                        <a:rPr lang="nl-NL" sz="1100" dirty="0"/>
                        <a:t>19/263 (7.2%)</a:t>
                      </a:r>
                    </a:p>
                  </a:txBody>
                  <a:tcPr/>
                </a:tc>
                <a:tc>
                  <a:txBody>
                    <a:bodyPr/>
                    <a:lstStyle/>
                    <a:p>
                      <a:pPr algn="ctr"/>
                      <a:r>
                        <a:rPr lang="nl-NL" sz="1100" dirty="0"/>
                        <a:t>15/258 (5.8%)</a:t>
                      </a:r>
                    </a:p>
                  </a:txBody>
                  <a:tcPr/>
                </a:tc>
                <a:extLst>
                  <a:ext uri="{0D108BD9-81ED-4DB2-BD59-A6C34878D82A}">
                    <a16:rowId xmlns:a16="http://schemas.microsoft.com/office/drawing/2014/main" val="1795436097"/>
                  </a:ext>
                </a:extLst>
              </a:tr>
              <a:tr h="158048">
                <a:tc>
                  <a:txBody>
                    <a:bodyPr/>
                    <a:lstStyle/>
                    <a:p>
                      <a:r>
                        <a:rPr lang="pt-BR" sz="1100" b="1" dirty="0"/>
                        <a:t>Diabetes mellitus - no./total no. (%)</a:t>
                      </a:r>
                      <a:endParaRPr lang="nl-NL" sz="1100" b="1" dirty="0"/>
                    </a:p>
                  </a:txBody>
                  <a:tcPr/>
                </a:tc>
                <a:tc>
                  <a:txBody>
                    <a:bodyPr/>
                    <a:lstStyle/>
                    <a:p>
                      <a:pPr algn="ctr"/>
                      <a:r>
                        <a:rPr lang="nl-NL" sz="1100" dirty="0"/>
                        <a:t>54/263 (20.5%)</a:t>
                      </a:r>
                    </a:p>
                  </a:txBody>
                  <a:tcPr/>
                </a:tc>
                <a:tc>
                  <a:txBody>
                    <a:bodyPr/>
                    <a:lstStyle/>
                    <a:p>
                      <a:pPr algn="ctr"/>
                      <a:r>
                        <a:rPr lang="nl-NL" sz="1100" dirty="0"/>
                        <a:t>42/258 (16.3%)</a:t>
                      </a:r>
                    </a:p>
                  </a:txBody>
                  <a:tcPr/>
                </a:tc>
                <a:extLst>
                  <a:ext uri="{0D108BD9-81ED-4DB2-BD59-A6C34878D82A}">
                    <a16:rowId xmlns:a16="http://schemas.microsoft.com/office/drawing/2014/main" val="1213771146"/>
                  </a:ext>
                </a:extLst>
              </a:tr>
              <a:tr h="158048">
                <a:tc>
                  <a:txBody>
                    <a:bodyPr/>
                    <a:lstStyle/>
                    <a:p>
                      <a:r>
                        <a:rPr lang="en-US" sz="1100" b="1" dirty="0"/>
                        <a:t>Current smoker -  no./total no. (%)</a:t>
                      </a:r>
                      <a:endParaRPr lang="nl-NL" sz="1100" b="1" dirty="0"/>
                    </a:p>
                  </a:txBody>
                  <a:tcPr/>
                </a:tc>
                <a:tc>
                  <a:txBody>
                    <a:bodyPr/>
                    <a:lstStyle/>
                    <a:p>
                      <a:pPr algn="ctr"/>
                      <a:r>
                        <a:rPr lang="nl-NL" sz="1100" dirty="0"/>
                        <a:t>47/240 (19.6%)</a:t>
                      </a:r>
                    </a:p>
                  </a:txBody>
                  <a:tcPr/>
                </a:tc>
                <a:tc>
                  <a:txBody>
                    <a:bodyPr/>
                    <a:lstStyle/>
                    <a:p>
                      <a:pPr algn="ctr"/>
                      <a:r>
                        <a:rPr lang="nl-NL" sz="1100" dirty="0"/>
                        <a:t>64/242 (26.4%)</a:t>
                      </a:r>
                    </a:p>
                  </a:txBody>
                  <a:tcPr/>
                </a:tc>
                <a:extLst>
                  <a:ext uri="{0D108BD9-81ED-4DB2-BD59-A6C34878D82A}">
                    <a16:rowId xmlns:a16="http://schemas.microsoft.com/office/drawing/2014/main" val="3814226057"/>
                  </a:ext>
                </a:extLst>
              </a:tr>
              <a:tr h="158048">
                <a:tc>
                  <a:txBody>
                    <a:bodyPr/>
                    <a:lstStyle/>
                    <a:p>
                      <a:r>
                        <a:rPr lang="nl-NL" sz="1100" b="1" dirty="0" err="1"/>
                        <a:t>Hypercholesterolemia</a:t>
                      </a:r>
                      <a:r>
                        <a:rPr lang="nl-NL" sz="1100" b="1" dirty="0"/>
                        <a:t> - no./</a:t>
                      </a:r>
                      <a:r>
                        <a:rPr lang="nl-NL" sz="1100" b="1" dirty="0" err="1"/>
                        <a:t>total</a:t>
                      </a:r>
                      <a:r>
                        <a:rPr lang="nl-NL" sz="1100" b="1" dirty="0"/>
                        <a:t> no. (%)</a:t>
                      </a:r>
                    </a:p>
                  </a:txBody>
                  <a:tcPr/>
                </a:tc>
                <a:tc>
                  <a:txBody>
                    <a:bodyPr/>
                    <a:lstStyle/>
                    <a:p>
                      <a:pPr algn="ctr"/>
                      <a:r>
                        <a:rPr lang="nl-NL" sz="1100" dirty="0"/>
                        <a:t>69/261 (26.4%)</a:t>
                      </a:r>
                    </a:p>
                  </a:txBody>
                  <a:tcPr/>
                </a:tc>
                <a:tc>
                  <a:txBody>
                    <a:bodyPr/>
                    <a:lstStyle/>
                    <a:p>
                      <a:pPr algn="ctr"/>
                      <a:r>
                        <a:rPr lang="nl-NL" sz="1100" dirty="0"/>
                        <a:t>76/256 (29.7%)</a:t>
                      </a:r>
                    </a:p>
                  </a:txBody>
                  <a:tcPr/>
                </a:tc>
                <a:extLst>
                  <a:ext uri="{0D108BD9-81ED-4DB2-BD59-A6C34878D82A}">
                    <a16:rowId xmlns:a16="http://schemas.microsoft.com/office/drawing/2014/main" val="4256270356"/>
                  </a:ext>
                </a:extLst>
              </a:tr>
              <a:tr h="158048">
                <a:tc>
                  <a:txBody>
                    <a:bodyPr/>
                    <a:lstStyle/>
                    <a:p>
                      <a:r>
                        <a:rPr lang="nl-NL" sz="1100" b="1" dirty="0" err="1"/>
                        <a:t>Peripheral</a:t>
                      </a:r>
                      <a:r>
                        <a:rPr lang="nl-NL" sz="1100" b="1" dirty="0"/>
                        <a:t> </a:t>
                      </a:r>
                      <a:r>
                        <a:rPr lang="nl-NL" sz="1100" b="1" dirty="0" err="1"/>
                        <a:t>artery</a:t>
                      </a:r>
                      <a:r>
                        <a:rPr lang="nl-NL" sz="1100" b="1" dirty="0"/>
                        <a:t> </a:t>
                      </a:r>
                      <a:r>
                        <a:rPr lang="nl-NL" sz="1100" b="1" dirty="0" err="1"/>
                        <a:t>disease</a:t>
                      </a:r>
                      <a:r>
                        <a:rPr lang="nl-NL" sz="1100" b="1" dirty="0"/>
                        <a:t> - no./</a:t>
                      </a:r>
                      <a:r>
                        <a:rPr lang="nl-NL" sz="1100" b="1" dirty="0" err="1"/>
                        <a:t>total</a:t>
                      </a:r>
                      <a:r>
                        <a:rPr lang="nl-NL" sz="1100" b="1" dirty="0"/>
                        <a:t> no. (%)</a:t>
                      </a:r>
                    </a:p>
                  </a:txBody>
                  <a:tcPr/>
                </a:tc>
                <a:tc>
                  <a:txBody>
                    <a:bodyPr/>
                    <a:lstStyle/>
                    <a:p>
                      <a:pPr algn="ctr"/>
                      <a:r>
                        <a:rPr lang="nl-NL" sz="1100" dirty="0"/>
                        <a:t>16/263 (6.1%)</a:t>
                      </a:r>
                    </a:p>
                  </a:txBody>
                  <a:tcPr/>
                </a:tc>
                <a:tc>
                  <a:txBody>
                    <a:bodyPr/>
                    <a:lstStyle/>
                    <a:p>
                      <a:pPr algn="ctr"/>
                      <a:r>
                        <a:rPr lang="nl-NL" sz="1100" dirty="0"/>
                        <a:t>22/258 (8.5%)</a:t>
                      </a:r>
                    </a:p>
                  </a:txBody>
                  <a:tcPr/>
                </a:tc>
                <a:extLst>
                  <a:ext uri="{0D108BD9-81ED-4DB2-BD59-A6C34878D82A}">
                    <a16:rowId xmlns:a16="http://schemas.microsoft.com/office/drawing/2014/main" val="311388703"/>
                  </a:ext>
                </a:extLst>
              </a:tr>
              <a:tr h="158048">
                <a:tc>
                  <a:txBody>
                    <a:bodyPr/>
                    <a:lstStyle/>
                    <a:p>
                      <a:r>
                        <a:rPr lang="nl-NL" sz="1100" b="1" dirty="0"/>
                        <a:t>Arrest </a:t>
                      </a:r>
                      <a:r>
                        <a:rPr lang="nl-NL" sz="1100" b="1" dirty="0" err="1"/>
                        <a:t>witnessed</a:t>
                      </a:r>
                      <a:r>
                        <a:rPr lang="nl-NL" sz="1100" b="1" dirty="0"/>
                        <a:t> - no. (%)</a:t>
                      </a:r>
                    </a:p>
                  </a:txBody>
                  <a:tcPr/>
                </a:tc>
                <a:tc>
                  <a:txBody>
                    <a:bodyPr/>
                    <a:lstStyle/>
                    <a:p>
                      <a:pPr algn="ctr"/>
                      <a:r>
                        <a:rPr lang="nl-NL" sz="1100" dirty="0"/>
                        <a:t>210 (79.5%)</a:t>
                      </a:r>
                    </a:p>
                  </a:txBody>
                  <a:tcPr/>
                </a:tc>
                <a:tc>
                  <a:txBody>
                    <a:bodyPr/>
                    <a:lstStyle/>
                    <a:p>
                      <a:pPr algn="ctr"/>
                      <a:r>
                        <a:rPr lang="nl-NL" sz="1100" dirty="0"/>
                        <a:t>198 (76.7%)</a:t>
                      </a:r>
                    </a:p>
                  </a:txBody>
                  <a:tcPr/>
                </a:tc>
                <a:extLst>
                  <a:ext uri="{0D108BD9-81ED-4DB2-BD59-A6C34878D82A}">
                    <a16:rowId xmlns:a16="http://schemas.microsoft.com/office/drawing/2014/main" val="2906358545"/>
                  </a:ext>
                </a:extLst>
              </a:tr>
              <a:tr h="158048">
                <a:tc>
                  <a:txBody>
                    <a:bodyPr/>
                    <a:lstStyle/>
                    <a:p>
                      <a:r>
                        <a:rPr lang="en-US" sz="1100" b="1" dirty="0"/>
                        <a:t>Median time from arrest to basic life support (IQR) - min</a:t>
                      </a:r>
                      <a:endParaRPr lang="nl-NL" sz="1100" b="1" dirty="0"/>
                    </a:p>
                  </a:txBody>
                  <a:tcPr/>
                </a:tc>
                <a:tc>
                  <a:txBody>
                    <a:bodyPr/>
                    <a:lstStyle/>
                    <a:p>
                      <a:pPr algn="ctr"/>
                      <a:r>
                        <a:rPr lang="nl-NL" sz="1100" dirty="0"/>
                        <a:t>2 (1-5)</a:t>
                      </a:r>
                    </a:p>
                  </a:txBody>
                  <a:tcPr/>
                </a:tc>
                <a:tc>
                  <a:txBody>
                    <a:bodyPr/>
                    <a:lstStyle/>
                    <a:p>
                      <a:pPr algn="ctr"/>
                      <a:r>
                        <a:rPr lang="nl-NL" sz="1100" dirty="0"/>
                        <a:t>2 (1-5)</a:t>
                      </a:r>
                    </a:p>
                  </a:txBody>
                  <a:tcPr/>
                </a:tc>
                <a:extLst>
                  <a:ext uri="{0D108BD9-81ED-4DB2-BD59-A6C34878D82A}">
                    <a16:rowId xmlns:a16="http://schemas.microsoft.com/office/drawing/2014/main" val="4139873749"/>
                  </a:ext>
                </a:extLst>
              </a:tr>
              <a:tr h="158048">
                <a:tc>
                  <a:txBody>
                    <a:bodyPr/>
                    <a:lstStyle/>
                    <a:p>
                      <a:r>
                        <a:rPr lang="en-US" sz="1100" b="1" dirty="0"/>
                        <a:t>Median time from arrest to return of spontaneous circulation (IQR) - min</a:t>
                      </a:r>
                      <a:endParaRPr lang="nl-NL" sz="1100" b="1" dirty="0"/>
                    </a:p>
                  </a:txBody>
                  <a:tcPr/>
                </a:tc>
                <a:tc>
                  <a:txBody>
                    <a:bodyPr/>
                    <a:lstStyle/>
                    <a:p>
                      <a:pPr algn="ctr"/>
                      <a:r>
                        <a:rPr lang="nl-NL" sz="1100" dirty="0"/>
                        <a:t>15 (8-20)</a:t>
                      </a:r>
                    </a:p>
                  </a:txBody>
                  <a:tcPr/>
                </a:tc>
                <a:tc>
                  <a:txBody>
                    <a:bodyPr/>
                    <a:lstStyle/>
                    <a:p>
                      <a:pPr algn="ctr"/>
                      <a:r>
                        <a:rPr lang="nl-NL" sz="1100" dirty="0"/>
                        <a:t>15 (8-20)</a:t>
                      </a:r>
                    </a:p>
                  </a:txBody>
                  <a:tcPr/>
                </a:tc>
                <a:extLst>
                  <a:ext uri="{0D108BD9-81ED-4DB2-BD59-A6C34878D82A}">
                    <a16:rowId xmlns:a16="http://schemas.microsoft.com/office/drawing/2014/main" val="3477067339"/>
                  </a:ext>
                </a:extLst>
              </a:tr>
            </a:tbl>
          </a:graphicData>
        </a:graphic>
      </p:graphicFrame>
    </p:spTree>
    <p:extLst>
      <p:ext uri="{BB962C8B-B14F-4D97-AF65-F5344CB8AC3E}">
        <p14:creationId xmlns:p14="http://schemas.microsoft.com/office/powerpoint/2010/main" val="7548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1100093"/>
            <a:ext cx="10766044" cy="744750"/>
          </a:xfrm>
        </p:spPr>
        <p:txBody>
          <a:bodyPr/>
          <a:lstStyle/>
          <a:p>
            <a:r>
              <a:rPr lang="en-US" altLang="nl-NL" dirty="0"/>
              <a:t>Baseline characteristics</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1844068302"/>
              </p:ext>
            </p:extLst>
          </p:nvPr>
        </p:nvGraphicFramePr>
        <p:xfrm>
          <a:off x="1227221" y="2029327"/>
          <a:ext cx="9398882" cy="4519729"/>
        </p:xfrm>
        <a:graphic>
          <a:graphicData uri="http://schemas.openxmlformats.org/drawingml/2006/table">
            <a:tbl>
              <a:tblPr firstRow="1" bandRow="1">
                <a:tableStyleId>{5C22544A-7EE6-4342-B048-85BDC9FD1C3A}</a:tableStyleId>
              </a:tblPr>
              <a:tblGrid>
                <a:gridCol w="5013158">
                  <a:extLst>
                    <a:ext uri="{9D8B030D-6E8A-4147-A177-3AD203B41FA5}">
                      <a16:colId xmlns:a16="http://schemas.microsoft.com/office/drawing/2014/main" val="464648968"/>
                    </a:ext>
                  </a:extLst>
                </a:gridCol>
                <a:gridCol w="2326105">
                  <a:extLst>
                    <a:ext uri="{9D8B030D-6E8A-4147-A177-3AD203B41FA5}">
                      <a16:colId xmlns:a16="http://schemas.microsoft.com/office/drawing/2014/main" val="581322337"/>
                    </a:ext>
                  </a:extLst>
                </a:gridCol>
                <a:gridCol w="2059619">
                  <a:extLst>
                    <a:ext uri="{9D8B030D-6E8A-4147-A177-3AD203B41FA5}">
                      <a16:colId xmlns:a16="http://schemas.microsoft.com/office/drawing/2014/main" val="8757020"/>
                    </a:ext>
                  </a:extLst>
                </a:gridCol>
              </a:tblGrid>
              <a:tr h="633529">
                <a:tc>
                  <a:txBody>
                    <a:bodyPr/>
                    <a:lstStyle/>
                    <a:p>
                      <a:endParaRPr lang="nl-NL" sz="1100" dirty="0"/>
                    </a:p>
                  </a:txBody>
                  <a:tcPr/>
                </a:tc>
                <a:tc>
                  <a:txBody>
                    <a:bodyPr/>
                    <a:lstStyle/>
                    <a:p>
                      <a:pPr algn="ctr"/>
                      <a:r>
                        <a:rPr lang="nl-NL" sz="1100" dirty="0" err="1"/>
                        <a:t>Immediate</a:t>
                      </a:r>
                      <a:r>
                        <a:rPr lang="nl-NL" sz="1100" dirty="0"/>
                        <a:t> </a:t>
                      </a:r>
                      <a:r>
                        <a:rPr lang="nl-NL" sz="1100" dirty="0" err="1"/>
                        <a:t>Angiography</a:t>
                      </a:r>
                      <a:r>
                        <a:rPr lang="nl-NL" sz="1100" dirty="0"/>
                        <a:t> Group</a:t>
                      </a:r>
                    </a:p>
                    <a:p>
                      <a:pPr algn="ctr"/>
                      <a:r>
                        <a:rPr lang="nl-NL" sz="1100" dirty="0"/>
                        <a:t>(N= 264)</a:t>
                      </a:r>
                    </a:p>
                  </a:txBody>
                  <a:tcPr/>
                </a:tc>
                <a:tc>
                  <a:txBody>
                    <a:bodyPr/>
                    <a:lstStyle/>
                    <a:p>
                      <a:pPr algn="ctr"/>
                      <a:r>
                        <a:rPr lang="nl-NL" sz="1100" dirty="0" err="1"/>
                        <a:t>Delayed</a:t>
                      </a:r>
                      <a:r>
                        <a:rPr lang="nl-NL" sz="1100" baseline="0" dirty="0"/>
                        <a:t> </a:t>
                      </a:r>
                      <a:r>
                        <a:rPr lang="nl-NL" sz="1100" baseline="0" dirty="0" err="1"/>
                        <a:t>angiography</a:t>
                      </a:r>
                      <a:r>
                        <a:rPr lang="nl-NL" sz="1100" baseline="0" dirty="0"/>
                        <a:t> Group</a:t>
                      </a:r>
                    </a:p>
                    <a:p>
                      <a:pPr algn="ctr"/>
                      <a:r>
                        <a:rPr lang="nl-NL" sz="1100" baseline="0" dirty="0"/>
                        <a:t>(N= 258)</a:t>
                      </a:r>
                      <a:endParaRPr lang="nl-NL" sz="1100" dirty="0"/>
                    </a:p>
                  </a:txBody>
                  <a:tcPr/>
                </a:tc>
                <a:extLst>
                  <a:ext uri="{0D108BD9-81ED-4DB2-BD59-A6C34878D82A}">
                    <a16:rowId xmlns:a16="http://schemas.microsoft.com/office/drawing/2014/main" val="788959528"/>
                  </a:ext>
                </a:extLst>
              </a:tr>
              <a:tr h="158048">
                <a:tc>
                  <a:txBody>
                    <a:bodyPr/>
                    <a:lstStyle/>
                    <a:p>
                      <a:r>
                        <a:rPr lang="nl-NL" sz="1100" b="1" dirty="0"/>
                        <a:t>Age - </a:t>
                      </a:r>
                      <a:r>
                        <a:rPr lang="nl-NL" sz="1100" b="1" dirty="0" err="1"/>
                        <a:t>years</a:t>
                      </a:r>
                      <a:endParaRPr lang="nl-NL" sz="1100" b="1" dirty="0"/>
                    </a:p>
                  </a:txBody>
                  <a:tcPr/>
                </a:tc>
                <a:tc>
                  <a:txBody>
                    <a:bodyPr/>
                    <a:lstStyle/>
                    <a:p>
                      <a:pPr algn="ctr"/>
                      <a:r>
                        <a:rPr lang="nl-NL" sz="1100" dirty="0"/>
                        <a:t>65.8±12.5</a:t>
                      </a:r>
                    </a:p>
                  </a:txBody>
                  <a:tcPr/>
                </a:tc>
                <a:tc>
                  <a:txBody>
                    <a:bodyPr/>
                    <a:lstStyle/>
                    <a:p>
                      <a:pPr algn="ctr"/>
                      <a:r>
                        <a:rPr lang="nl-NL" sz="1100" dirty="0"/>
                        <a:t>65.0±12.2</a:t>
                      </a:r>
                    </a:p>
                  </a:txBody>
                  <a:tcPr/>
                </a:tc>
                <a:extLst>
                  <a:ext uri="{0D108BD9-81ED-4DB2-BD59-A6C34878D82A}">
                    <a16:rowId xmlns:a16="http://schemas.microsoft.com/office/drawing/2014/main" val="1321214259"/>
                  </a:ext>
                </a:extLst>
              </a:tr>
              <a:tr h="158048">
                <a:tc>
                  <a:txBody>
                    <a:bodyPr/>
                    <a:lstStyle/>
                    <a:p>
                      <a:r>
                        <a:rPr lang="nl-NL" sz="1100" b="1" dirty="0"/>
                        <a:t>Male</a:t>
                      </a:r>
                      <a:r>
                        <a:rPr lang="nl-NL" sz="1100" b="1" baseline="0" dirty="0"/>
                        <a:t> </a:t>
                      </a:r>
                      <a:r>
                        <a:rPr lang="nl-NL" sz="1100" b="1" baseline="0" dirty="0" err="1"/>
                        <a:t>sex</a:t>
                      </a:r>
                      <a:r>
                        <a:rPr lang="nl-NL" sz="1100" b="1" baseline="0" dirty="0"/>
                        <a:t> – no. (%)</a:t>
                      </a:r>
                      <a:endParaRPr lang="nl-NL" sz="1100" b="1" dirty="0"/>
                    </a:p>
                  </a:txBody>
                  <a:tcPr/>
                </a:tc>
                <a:tc>
                  <a:txBody>
                    <a:bodyPr/>
                    <a:lstStyle/>
                    <a:p>
                      <a:pPr algn="ctr"/>
                      <a:r>
                        <a:rPr lang="nl-NL" sz="1100" dirty="0"/>
                        <a:t>215 (81.4%)</a:t>
                      </a:r>
                    </a:p>
                  </a:txBody>
                  <a:tcPr/>
                </a:tc>
                <a:tc>
                  <a:txBody>
                    <a:bodyPr/>
                    <a:lstStyle/>
                    <a:p>
                      <a:pPr algn="ctr"/>
                      <a:r>
                        <a:rPr lang="nl-NL" sz="1100" dirty="0"/>
                        <a:t>198 (76.7%)</a:t>
                      </a:r>
                    </a:p>
                  </a:txBody>
                  <a:tcPr/>
                </a:tc>
                <a:extLst>
                  <a:ext uri="{0D108BD9-81ED-4DB2-BD59-A6C34878D82A}">
                    <a16:rowId xmlns:a16="http://schemas.microsoft.com/office/drawing/2014/main" val="1266933066"/>
                  </a:ext>
                </a:extLst>
              </a:tr>
              <a:tr h="158048">
                <a:tc>
                  <a:txBody>
                    <a:bodyPr/>
                    <a:lstStyle/>
                    <a:p>
                      <a:r>
                        <a:rPr lang="nl-NL" sz="1100" b="1" dirty="0" err="1"/>
                        <a:t>Hypertension</a:t>
                      </a:r>
                      <a:r>
                        <a:rPr lang="nl-NL" sz="1100" b="1" dirty="0"/>
                        <a:t> – no./</a:t>
                      </a:r>
                      <a:r>
                        <a:rPr lang="nl-NL" sz="1100" b="1" dirty="0" err="1"/>
                        <a:t>total</a:t>
                      </a:r>
                      <a:r>
                        <a:rPr lang="nl-NL" sz="1100" b="1" dirty="0"/>
                        <a:t> no. (%)</a:t>
                      </a:r>
                    </a:p>
                  </a:txBody>
                  <a:tcPr/>
                </a:tc>
                <a:tc>
                  <a:txBody>
                    <a:bodyPr/>
                    <a:lstStyle/>
                    <a:p>
                      <a:pPr algn="ctr"/>
                      <a:r>
                        <a:rPr lang="nl-NL" sz="1100" dirty="0"/>
                        <a:t>128/260 (49.2%)</a:t>
                      </a:r>
                    </a:p>
                  </a:txBody>
                  <a:tcPr/>
                </a:tc>
                <a:tc>
                  <a:txBody>
                    <a:bodyPr/>
                    <a:lstStyle/>
                    <a:p>
                      <a:pPr algn="ctr"/>
                      <a:r>
                        <a:rPr lang="nl-NL" sz="1100" dirty="0"/>
                        <a:t>124/258 (48.1%)</a:t>
                      </a:r>
                    </a:p>
                  </a:txBody>
                  <a:tcPr/>
                </a:tc>
                <a:extLst>
                  <a:ext uri="{0D108BD9-81ED-4DB2-BD59-A6C34878D82A}">
                    <a16:rowId xmlns:a16="http://schemas.microsoft.com/office/drawing/2014/main" val="217831763"/>
                  </a:ext>
                </a:extLst>
              </a:tr>
              <a:tr h="158048">
                <a:tc>
                  <a:txBody>
                    <a:bodyPr/>
                    <a:lstStyle/>
                    <a:p>
                      <a:r>
                        <a:rPr lang="nl-NL" sz="1100" b="1" dirty="0" err="1"/>
                        <a:t>Previous</a:t>
                      </a:r>
                      <a:r>
                        <a:rPr lang="nl-NL" sz="1100" b="1" dirty="0"/>
                        <a:t> </a:t>
                      </a:r>
                      <a:r>
                        <a:rPr lang="nl-NL" sz="1100" b="1" dirty="0" err="1"/>
                        <a:t>myocardial</a:t>
                      </a:r>
                      <a:r>
                        <a:rPr lang="nl-NL" sz="1100" b="1" dirty="0"/>
                        <a:t> </a:t>
                      </a:r>
                      <a:r>
                        <a:rPr lang="nl-NL" sz="1100" b="1" dirty="0" err="1"/>
                        <a:t>infarction</a:t>
                      </a:r>
                      <a:r>
                        <a:rPr lang="nl-NL" sz="1100" b="1" baseline="0" dirty="0"/>
                        <a:t> – no. (%)</a:t>
                      </a:r>
                      <a:endParaRPr lang="nl-NL" sz="1100" b="1" dirty="0"/>
                    </a:p>
                  </a:txBody>
                  <a:tcPr/>
                </a:tc>
                <a:tc>
                  <a:txBody>
                    <a:bodyPr/>
                    <a:lstStyle/>
                    <a:p>
                      <a:pPr algn="ctr"/>
                      <a:r>
                        <a:rPr lang="nl-NL" sz="1100" dirty="0"/>
                        <a:t>70 (26.5%)</a:t>
                      </a:r>
                    </a:p>
                  </a:txBody>
                  <a:tcPr/>
                </a:tc>
                <a:tc>
                  <a:txBody>
                    <a:bodyPr/>
                    <a:lstStyle/>
                    <a:p>
                      <a:pPr algn="ctr"/>
                      <a:r>
                        <a:rPr lang="nl-NL" sz="1100" dirty="0"/>
                        <a:t>74 (28.7%)</a:t>
                      </a:r>
                    </a:p>
                  </a:txBody>
                  <a:tcPr/>
                </a:tc>
                <a:extLst>
                  <a:ext uri="{0D108BD9-81ED-4DB2-BD59-A6C34878D82A}">
                    <a16:rowId xmlns:a16="http://schemas.microsoft.com/office/drawing/2014/main" val="724225822"/>
                  </a:ext>
                </a:extLst>
              </a:tr>
              <a:tr h="158048">
                <a:tc>
                  <a:txBody>
                    <a:bodyPr/>
                    <a:lstStyle/>
                    <a:p>
                      <a:r>
                        <a:rPr lang="nl-NL" sz="1100" b="1" dirty="0" err="1"/>
                        <a:t>Previous</a:t>
                      </a:r>
                      <a:r>
                        <a:rPr lang="nl-NL" sz="1100" b="1" dirty="0"/>
                        <a:t> CABG - no./</a:t>
                      </a:r>
                      <a:r>
                        <a:rPr lang="nl-NL" sz="1100" b="1" dirty="0" err="1"/>
                        <a:t>total</a:t>
                      </a:r>
                      <a:r>
                        <a:rPr lang="nl-NL" sz="1100" b="1" dirty="0"/>
                        <a:t> no. (%)</a:t>
                      </a:r>
                    </a:p>
                  </a:txBody>
                  <a:tcPr/>
                </a:tc>
                <a:tc>
                  <a:txBody>
                    <a:bodyPr/>
                    <a:lstStyle/>
                    <a:p>
                      <a:pPr algn="ctr"/>
                      <a:r>
                        <a:rPr lang="nl-NL" sz="1100" dirty="0"/>
                        <a:t>41/263 (15.6%)</a:t>
                      </a:r>
                    </a:p>
                  </a:txBody>
                  <a:tcPr/>
                </a:tc>
                <a:tc>
                  <a:txBody>
                    <a:bodyPr/>
                    <a:lstStyle/>
                    <a:p>
                      <a:pPr algn="ctr"/>
                      <a:r>
                        <a:rPr lang="nl-NL" sz="1100" dirty="0"/>
                        <a:t>24/258 (9.3%)</a:t>
                      </a:r>
                    </a:p>
                  </a:txBody>
                  <a:tcPr/>
                </a:tc>
                <a:extLst>
                  <a:ext uri="{0D108BD9-81ED-4DB2-BD59-A6C34878D82A}">
                    <a16:rowId xmlns:a16="http://schemas.microsoft.com/office/drawing/2014/main" val="1525676420"/>
                  </a:ext>
                </a:extLst>
              </a:tr>
              <a:tr h="158048">
                <a:tc>
                  <a:txBody>
                    <a:bodyPr/>
                    <a:lstStyle/>
                    <a:p>
                      <a:r>
                        <a:rPr lang="nl-NL" sz="1100" b="1" dirty="0" err="1"/>
                        <a:t>Previous</a:t>
                      </a:r>
                      <a:r>
                        <a:rPr lang="nl-NL" sz="1100" b="1" dirty="0"/>
                        <a:t> PCI -  no./</a:t>
                      </a:r>
                      <a:r>
                        <a:rPr lang="nl-NL" sz="1100" b="1" dirty="0" err="1"/>
                        <a:t>total</a:t>
                      </a:r>
                      <a:r>
                        <a:rPr lang="nl-NL" sz="1100" b="1" dirty="0"/>
                        <a:t> no. (%)</a:t>
                      </a:r>
                    </a:p>
                  </a:txBody>
                  <a:tcPr/>
                </a:tc>
                <a:tc>
                  <a:txBody>
                    <a:bodyPr/>
                    <a:lstStyle/>
                    <a:p>
                      <a:pPr algn="ctr"/>
                      <a:r>
                        <a:rPr lang="nl-NL" sz="1100" dirty="0"/>
                        <a:t>44/263 (16.7%)</a:t>
                      </a:r>
                    </a:p>
                  </a:txBody>
                  <a:tcPr/>
                </a:tc>
                <a:tc>
                  <a:txBody>
                    <a:bodyPr/>
                    <a:lstStyle/>
                    <a:p>
                      <a:pPr algn="ctr"/>
                      <a:r>
                        <a:rPr lang="nl-NL" sz="1100" dirty="0"/>
                        <a:t>59/257 (23.0%)</a:t>
                      </a:r>
                    </a:p>
                  </a:txBody>
                  <a:tcPr/>
                </a:tc>
                <a:extLst>
                  <a:ext uri="{0D108BD9-81ED-4DB2-BD59-A6C34878D82A}">
                    <a16:rowId xmlns:a16="http://schemas.microsoft.com/office/drawing/2014/main" val="837569171"/>
                  </a:ext>
                </a:extLst>
              </a:tr>
              <a:tr h="158048">
                <a:tc>
                  <a:txBody>
                    <a:bodyPr/>
                    <a:lstStyle/>
                    <a:p>
                      <a:r>
                        <a:rPr lang="en-US" sz="1100" b="1" dirty="0"/>
                        <a:t>Previous coronary artery disease -  no. (%)</a:t>
                      </a:r>
                      <a:endParaRPr lang="nl-NL" sz="1100" b="1" dirty="0"/>
                    </a:p>
                  </a:txBody>
                  <a:tcPr/>
                </a:tc>
                <a:tc>
                  <a:txBody>
                    <a:bodyPr/>
                    <a:lstStyle/>
                    <a:p>
                      <a:pPr algn="ctr"/>
                      <a:r>
                        <a:rPr lang="nl-NL" sz="1100" dirty="0"/>
                        <a:t>94 (35.6%)</a:t>
                      </a:r>
                    </a:p>
                  </a:txBody>
                  <a:tcPr/>
                </a:tc>
                <a:tc>
                  <a:txBody>
                    <a:bodyPr/>
                    <a:lstStyle/>
                    <a:p>
                      <a:pPr algn="ctr"/>
                      <a:r>
                        <a:rPr lang="nl-NL" sz="1100" dirty="0"/>
                        <a:t>94 (36.4%)</a:t>
                      </a:r>
                    </a:p>
                  </a:txBody>
                  <a:tcPr/>
                </a:tc>
                <a:extLst>
                  <a:ext uri="{0D108BD9-81ED-4DB2-BD59-A6C34878D82A}">
                    <a16:rowId xmlns:a16="http://schemas.microsoft.com/office/drawing/2014/main" val="2380145129"/>
                  </a:ext>
                </a:extLst>
              </a:tr>
              <a:tr h="158048">
                <a:tc>
                  <a:txBody>
                    <a:bodyPr/>
                    <a:lstStyle/>
                    <a:p>
                      <a:r>
                        <a:rPr lang="nl-NL" sz="1100" b="1" dirty="0" err="1"/>
                        <a:t>Previous</a:t>
                      </a:r>
                      <a:r>
                        <a:rPr lang="nl-NL" sz="1100" b="1" dirty="0"/>
                        <a:t> </a:t>
                      </a:r>
                      <a:r>
                        <a:rPr lang="nl-NL" sz="1100" b="1" dirty="0" err="1"/>
                        <a:t>cerebrovascular</a:t>
                      </a:r>
                      <a:r>
                        <a:rPr lang="nl-NL" sz="1100" b="1" dirty="0"/>
                        <a:t> accident - no./</a:t>
                      </a:r>
                      <a:r>
                        <a:rPr lang="nl-NL" sz="1100" b="1" dirty="0" err="1"/>
                        <a:t>total</a:t>
                      </a:r>
                      <a:r>
                        <a:rPr lang="nl-NL" sz="1100" b="1" dirty="0"/>
                        <a:t> no. (%)</a:t>
                      </a:r>
                    </a:p>
                  </a:txBody>
                  <a:tcPr/>
                </a:tc>
                <a:tc>
                  <a:txBody>
                    <a:bodyPr/>
                    <a:lstStyle/>
                    <a:p>
                      <a:pPr algn="ctr"/>
                      <a:r>
                        <a:rPr lang="nl-NL" sz="1100" dirty="0"/>
                        <a:t>19/263 (7.2%)</a:t>
                      </a:r>
                    </a:p>
                  </a:txBody>
                  <a:tcPr/>
                </a:tc>
                <a:tc>
                  <a:txBody>
                    <a:bodyPr/>
                    <a:lstStyle/>
                    <a:p>
                      <a:pPr algn="ctr"/>
                      <a:r>
                        <a:rPr lang="nl-NL" sz="1100" dirty="0"/>
                        <a:t>15/258 (5.8%)</a:t>
                      </a:r>
                    </a:p>
                  </a:txBody>
                  <a:tcPr/>
                </a:tc>
                <a:extLst>
                  <a:ext uri="{0D108BD9-81ED-4DB2-BD59-A6C34878D82A}">
                    <a16:rowId xmlns:a16="http://schemas.microsoft.com/office/drawing/2014/main" val="1795436097"/>
                  </a:ext>
                </a:extLst>
              </a:tr>
              <a:tr h="158048">
                <a:tc>
                  <a:txBody>
                    <a:bodyPr/>
                    <a:lstStyle/>
                    <a:p>
                      <a:r>
                        <a:rPr lang="pt-BR" sz="1100" b="1" dirty="0"/>
                        <a:t>Diabetes mellitus - no./total no. (%)</a:t>
                      </a:r>
                      <a:endParaRPr lang="nl-NL" sz="1100" b="1" dirty="0"/>
                    </a:p>
                  </a:txBody>
                  <a:tcPr/>
                </a:tc>
                <a:tc>
                  <a:txBody>
                    <a:bodyPr/>
                    <a:lstStyle/>
                    <a:p>
                      <a:pPr algn="ctr"/>
                      <a:r>
                        <a:rPr lang="nl-NL" sz="1100" dirty="0"/>
                        <a:t>54/263 (20.5%)</a:t>
                      </a:r>
                    </a:p>
                  </a:txBody>
                  <a:tcPr/>
                </a:tc>
                <a:tc>
                  <a:txBody>
                    <a:bodyPr/>
                    <a:lstStyle/>
                    <a:p>
                      <a:pPr algn="ctr"/>
                      <a:r>
                        <a:rPr lang="nl-NL" sz="1100" dirty="0"/>
                        <a:t>42/258 (16.3%)</a:t>
                      </a:r>
                    </a:p>
                  </a:txBody>
                  <a:tcPr/>
                </a:tc>
                <a:extLst>
                  <a:ext uri="{0D108BD9-81ED-4DB2-BD59-A6C34878D82A}">
                    <a16:rowId xmlns:a16="http://schemas.microsoft.com/office/drawing/2014/main" val="1213771146"/>
                  </a:ext>
                </a:extLst>
              </a:tr>
              <a:tr h="158048">
                <a:tc>
                  <a:txBody>
                    <a:bodyPr/>
                    <a:lstStyle/>
                    <a:p>
                      <a:r>
                        <a:rPr lang="en-US" sz="1100" b="1" dirty="0"/>
                        <a:t>Current smoker -  no./total no. (%)</a:t>
                      </a:r>
                      <a:endParaRPr lang="nl-NL" sz="1100" b="1" dirty="0"/>
                    </a:p>
                  </a:txBody>
                  <a:tcPr/>
                </a:tc>
                <a:tc>
                  <a:txBody>
                    <a:bodyPr/>
                    <a:lstStyle/>
                    <a:p>
                      <a:pPr algn="ctr"/>
                      <a:r>
                        <a:rPr lang="nl-NL" sz="1100" dirty="0"/>
                        <a:t>47/240 (19.6%)</a:t>
                      </a:r>
                    </a:p>
                  </a:txBody>
                  <a:tcPr/>
                </a:tc>
                <a:tc>
                  <a:txBody>
                    <a:bodyPr/>
                    <a:lstStyle/>
                    <a:p>
                      <a:pPr algn="ctr"/>
                      <a:r>
                        <a:rPr lang="nl-NL" sz="1100" dirty="0"/>
                        <a:t>64/242 (26.4%)</a:t>
                      </a:r>
                    </a:p>
                  </a:txBody>
                  <a:tcPr/>
                </a:tc>
                <a:extLst>
                  <a:ext uri="{0D108BD9-81ED-4DB2-BD59-A6C34878D82A}">
                    <a16:rowId xmlns:a16="http://schemas.microsoft.com/office/drawing/2014/main" val="3814226057"/>
                  </a:ext>
                </a:extLst>
              </a:tr>
              <a:tr h="158048">
                <a:tc>
                  <a:txBody>
                    <a:bodyPr/>
                    <a:lstStyle/>
                    <a:p>
                      <a:r>
                        <a:rPr lang="nl-NL" sz="1100" b="1" dirty="0" err="1"/>
                        <a:t>Hypercholesterolemia</a:t>
                      </a:r>
                      <a:r>
                        <a:rPr lang="nl-NL" sz="1100" b="1" dirty="0"/>
                        <a:t> - no./</a:t>
                      </a:r>
                      <a:r>
                        <a:rPr lang="nl-NL" sz="1100" b="1" dirty="0" err="1"/>
                        <a:t>total</a:t>
                      </a:r>
                      <a:r>
                        <a:rPr lang="nl-NL" sz="1100" b="1" dirty="0"/>
                        <a:t> no. (%)</a:t>
                      </a:r>
                    </a:p>
                  </a:txBody>
                  <a:tcPr/>
                </a:tc>
                <a:tc>
                  <a:txBody>
                    <a:bodyPr/>
                    <a:lstStyle/>
                    <a:p>
                      <a:pPr algn="ctr"/>
                      <a:r>
                        <a:rPr lang="nl-NL" sz="1100" dirty="0"/>
                        <a:t>69/261 (26.4%)</a:t>
                      </a:r>
                    </a:p>
                  </a:txBody>
                  <a:tcPr/>
                </a:tc>
                <a:tc>
                  <a:txBody>
                    <a:bodyPr/>
                    <a:lstStyle/>
                    <a:p>
                      <a:pPr algn="ctr"/>
                      <a:r>
                        <a:rPr lang="nl-NL" sz="1100" dirty="0"/>
                        <a:t>76/256 (29.7%)</a:t>
                      </a:r>
                    </a:p>
                  </a:txBody>
                  <a:tcPr/>
                </a:tc>
                <a:extLst>
                  <a:ext uri="{0D108BD9-81ED-4DB2-BD59-A6C34878D82A}">
                    <a16:rowId xmlns:a16="http://schemas.microsoft.com/office/drawing/2014/main" val="4256270356"/>
                  </a:ext>
                </a:extLst>
              </a:tr>
              <a:tr h="158048">
                <a:tc>
                  <a:txBody>
                    <a:bodyPr/>
                    <a:lstStyle/>
                    <a:p>
                      <a:r>
                        <a:rPr lang="nl-NL" sz="1100" b="1" dirty="0" err="1"/>
                        <a:t>Peripheral</a:t>
                      </a:r>
                      <a:r>
                        <a:rPr lang="nl-NL" sz="1100" b="1" dirty="0"/>
                        <a:t> </a:t>
                      </a:r>
                      <a:r>
                        <a:rPr lang="nl-NL" sz="1100" b="1" dirty="0" err="1"/>
                        <a:t>artery</a:t>
                      </a:r>
                      <a:r>
                        <a:rPr lang="nl-NL" sz="1100" b="1" dirty="0"/>
                        <a:t> </a:t>
                      </a:r>
                      <a:r>
                        <a:rPr lang="nl-NL" sz="1100" b="1" dirty="0" err="1"/>
                        <a:t>disease</a:t>
                      </a:r>
                      <a:r>
                        <a:rPr lang="nl-NL" sz="1100" b="1" dirty="0"/>
                        <a:t> - no./</a:t>
                      </a:r>
                      <a:r>
                        <a:rPr lang="nl-NL" sz="1100" b="1" dirty="0" err="1"/>
                        <a:t>total</a:t>
                      </a:r>
                      <a:r>
                        <a:rPr lang="nl-NL" sz="1100" b="1" dirty="0"/>
                        <a:t> no. (%)</a:t>
                      </a:r>
                    </a:p>
                  </a:txBody>
                  <a:tcPr/>
                </a:tc>
                <a:tc>
                  <a:txBody>
                    <a:bodyPr/>
                    <a:lstStyle/>
                    <a:p>
                      <a:pPr algn="ctr"/>
                      <a:r>
                        <a:rPr lang="nl-NL" sz="1100" dirty="0"/>
                        <a:t>16/263 (6.1%)</a:t>
                      </a:r>
                    </a:p>
                  </a:txBody>
                  <a:tcPr/>
                </a:tc>
                <a:tc>
                  <a:txBody>
                    <a:bodyPr/>
                    <a:lstStyle/>
                    <a:p>
                      <a:pPr algn="ctr"/>
                      <a:r>
                        <a:rPr lang="nl-NL" sz="1100" dirty="0"/>
                        <a:t>22/258 (8.5%)</a:t>
                      </a:r>
                    </a:p>
                  </a:txBody>
                  <a:tcPr/>
                </a:tc>
                <a:extLst>
                  <a:ext uri="{0D108BD9-81ED-4DB2-BD59-A6C34878D82A}">
                    <a16:rowId xmlns:a16="http://schemas.microsoft.com/office/drawing/2014/main" val="311388703"/>
                  </a:ext>
                </a:extLst>
              </a:tr>
              <a:tr h="158048">
                <a:tc>
                  <a:txBody>
                    <a:bodyPr/>
                    <a:lstStyle/>
                    <a:p>
                      <a:r>
                        <a:rPr lang="nl-NL" sz="1100" b="1" dirty="0"/>
                        <a:t>Arrest </a:t>
                      </a:r>
                      <a:r>
                        <a:rPr lang="nl-NL" sz="1100" b="1" dirty="0" err="1"/>
                        <a:t>witnessed</a:t>
                      </a:r>
                      <a:r>
                        <a:rPr lang="nl-NL" sz="1100" b="1" dirty="0"/>
                        <a:t> - no. (%)</a:t>
                      </a:r>
                    </a:p>
                  </a:txBody>
                  <a:tcPr/>
                </a:tc>
                <a:tc>
                  <a:txBody>
                    <a:bodyPr/>
                    <a:lstStyle/>
                    <a:p>
                      <a:pPr algn="ctr"/>
                      <a:r>
                        <a:rPr lang="nl-NL" sz="1100" dirty="0"/>
                        <a:t>210 (79.5%)</a:t>
                      </a:r>
                    </a:p>
                  </a:txBody>
                  <a:tcPr/>
                </a:tc>
                <a:tc>
                  <a:txBody>
                    <a:bodyPr/>
                    <a:lstStyle/>
                    <a:p>
                      <a:pPr algn="ctr"/>
                      <a:r>
                        <a:rPr lang="nl-NL" sz="1100" dirty="0"/>
                        <a:t>198 (76.7%)</a:t>
                      </a:r>
                    </a:p>
                  </a:txBody>
                  <a:tcPr/>
                </a:tc>
                <a:extLst>
                  <a:ext uri="{0D108BD9-81ED-4DB2-BD59-A6C34878D82A}">
                    <a16:rowId xmlns:a16="http://schemas.microsoft.com/office/drawing/2014/main" val="2906358545"/>
                  </a:ext>
                </a:extLst>
              </a:tr>
              <a:tr h="158048">
                <a:tc>
                  <a:txBody>
                    <a:bodyPr/>
                    <a:lstStyle/>
                    <a:p>
                      <a:r>
                        <a:rPr lang="en-US" sz="1100" b="1" dirty="0"/>
                        <a:t>Median time from arrest to basic life support (IQR) - min</a:t>
                      </a:r>
                      <a:endParaRPr lang="nl-NL" sz="1100" b="1" dirty="0"/>
                    </a:p>
                  </a:txBody>
                  <a:tcPr/>
                </a:tc>
                <a:tc>
                  <a:txBody>
                    <a:bodyPr/>
                    <a:lstStyle/>
                    <a:p>
                      <a:pPr algn="ctr"/>
                      <a:r>
                        <a:rPr lang="nl-NL" sz="1100" dirty="0"/>
                        <a:t>2 (1-5)</a:t>
                      </a:r>
                    </a:p>
                  </a:txBody>
                  <a:tcPr/>
                </a:tc>
                <a:tc>
                  <a:txBody>
                    <a:bodyPr/>
                    <a:lstStyle/>
                    <a:p>
                      <a:pPr algn="ctr"/>
                      <a:r>
                        <a:rPr lang="nl-NL" sz="1100" dirty="0"/>
                        <a:t>2 (1-5)</a:t>
                      </a:r>
                    </a:p>
                  </a:txBody>
                  <a:tcPr/>
                </a:tc>
                <a:extLst>
                  <a:ext uri="{0D108BD9-81ED-4DB2-BD59-A6C34878D82A}">
                    <a16:rowId xmlns:a16="http://schemas.microsoft.com/office/drawing/2014/main" val="4139873749"/>
                  </a:ext>
                </a:extLst>
              </a:tr>
              <a:tr h="158048">
                <a:tc>
                  <a:txBody>
                    <a:bodyPr/>
                    <a:lstStyle/>
                    <a:p>
                      <a:r>
                        <a:rPr lang="en-US" sz="1100" b="1" dirty="0"/>
                        <a:t>Median time from arrest to return of spontaneous circulation (IQR) - min</a:t>
                      </a:r>
                      <a:endParaRPr lang="nl-NL" sz="1100" b="1" dirty="0"/>
                    </a:p>
                  </a:txBody>
                  <a:tcPr/>
                </a:tc>
                <a:tc>
                  <a:txBody>
                    <a:bodyPr/>
                    <a:lstStyle/>
                    <a:p>
                      <a:pPr algn="ctr"/>
                      <a:r>
                        <a:rPr lang="nl-NL" sz="1100" dirty="0"/>
                        <a:t>15 (8-20)</a:t>
                      </a:r>
                    </a:p>
                  </a:txBody>
                  <a:tcPr/>
                </a:tc>
                <a:tc>
                  <a:txBody>
                    <a:bodyPr/>
                    <a:lstStyle/>
                    <a:p>
                      <a:pPr algn="ctr"/>
                      <a:r>
                        <a:rPr lang="nl-NL" sz="1100" dirty="0"/>
                        <a:t>15 (8-20)</a:t>
                      </a:r>
                    </a:p>
                  </a:txBody>
                  <a:tcPr/>
                </a:tc>
                <a:extLst>
                  <a:ext uri="{0D108BD9-81ED-4DB2-BD59-A6C34878D82A}">
                    <a16:rowId xmlns:a16="http://schemas.microsoft.com/office/drawing/2014/main" val="3477067339"/>
                  </a:ext>
                </a:extLst>
              </a:tr>
            </a:tbl>
          </a:graphicData>
        </a:graphic>
      </p:graphicFrame>
      <p:sp>
        <p:nvSpPr>
          <p:cNvPr id="7" name="Afgeronde rechthoek 6"/>
          <p:cNvSpPr/>
          <p:nvPr/>
        </p:nvSpPr>
        <p:spPr>
          <a:xfrm>
            <a:off x="6729984" y="2661557"/>
            <a:ext cx="3599078" cy="2612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5358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1100093"/>
            <a:ext cx="10766044" cy="744750"/>
          </a:xfrm>
        </p:spPr>
        <p:txBody>
          <a:bodyPr/>
          <a:lstStyle/>
          <a:p>
            <a:r>
              <a:rPr lang="en-US" altLang="nl-NL" dirty="0"/>
              <a:t>Baseline characteristics</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1844068302"/>
              </p:ext>
            </p:extLst>
          </p:nvPr>
        </p:nvGraphicFramePr>
        <p:xfrm>
          <a:off x="1227221" y="2029327"/>
          <a:ext cx="9398882" cy="4519729"/>
        </p:xfrm>
        <a:graphic>
          <a:graphicData uri="http://schemas.openxmlformats.org/drawingml/2006/table">
            <a:tbl>
              <a:tblPr firstRow="1" bandRow="1">
                <a:tableStyleId>{5C22544A-7EE6-4342-B048-85BDC9FD1C3A}</a:tableStyleId>
              </a:tblPr>
              <a:tblGrid>
                <a:gridCol w="5013158">
                  <a:extLst>
                    <a:ext uri="{9D8B030D-6E8A-4147-A177-3AD203B41FA5}">
                      <a16:colId xmlns:a16="http://schemas.microsoft.com/office/drawing/2014/main" val="464648968"/>
                    </a:ext>
                  </a:extLst>
                </a:gridCol>
                <a:gridCol w="2326105">
                  <a:extLst>
                    <a:ext uri="{9D8B030D-6E8A-4147-A177-3AD203B41FA5}">
                      <a16:colId xmlns:a16="http://schemas.microsoft.com/office/drawing/2014/main" val="581322337"/>
                    </a:ext>
                  </a:extLst>
                </a:gridCol>
                <a:gridCol w="2059619">
                  <a:extLst>
                    <a:ext uri="{9D8B030D-6E8A-4147-A177-3AD203B41FA5}">
                      <a16:colId xmlns:a16="http://schemas.microsoft.com/office/drawing/2014/main" val="8757020"/>
                    </a:ext>
                  </a:extLst>
                </a:gridCol>
              </a:tblGrid>
              <a:tr h="633529">
                <a:tc>
                  <a:txBody>
                    <a:bodyPr/>
                    <a:lstStyle/>
                    <a:p>
                      <a:endParaRPr lang="nl-NL" sz="1100" dirty="0"/>
                    </a:p>
                  </a:txBody>
                  <a:tcPr/>
                </a:tc>
                <a:tc>
                  <a:txBody>
                    <a:bodyPr/>
                    <a:lstStyle/>
                    <a:p>
                      <a:pPr algn="ctr"/>
                      <a:r>
                        <a:rPr lang="nl-NL" sz="1100" dirty="0" err="1"/>
                        <a:t>Immediate</a:t>
                      </a:r>
                      <a:r>
                        <a:rPr lang="nl-NL" sz="1100" dirty="0"/>
                        <a:t> </a:t>
                      </a:r>
                      <a:r>
                        <a:rPr lang="nl-NL" sz="1100" dirty="0" err="1"/>
                        <a:t>Angiography</a:t>
                      </a:r>
                      <a:r>
                        <a:rPr lang="nl-NL" sz="1100" dirty="0"/>
                        <a:t> Group</a:t>
                      </a:r>
                    </a:p>
                    <a:p>
                      <a:pPr algn="ctr"/>
                      <a:r>
                        <a:rPr lang="nl-NL" sz="1100" dirty="0"/>
                        <a:t>(N= 264)</a:t>
                      </a:r>
                    </a:p>
                  </a:txBody>
                  <a:tcPr/>
                </a:tc>
                <a:tc>
                  <a:txBody>
                    <a:bodyPr/>
                    <a:lstStyle/>
                    <a:p>
                      <a:pPr algn="ctr"/>
                      <a:r>
                        <a:rPr lang="nl-NL" sz="1100" dirty="0" err="1"/>
                        <a:t>Delayed</a:t>
                      </a:r>
                      <a:r>
                        <a:rPr lang="nl-NL" sz="1100" baseline="0" dirty="0"/>
                        <a:t> </a:t>
                      </a:r>
                      <a:r>
                        <a:rPr lang="nl-NL" sz="1100" baseline="0" dirty="0" err="1"/>
                        <a:t>angiography</a:t>
                      </a:r>
                      <a:r>
                        <a:rPr lang="nl-NL" sz="1100" baseline="0" dirty="0"/>
                        <a:t> Group</a:t>
                      </a:r>
                    </a:p>
                    <a:p>
                      <a:pPr algn="ctr"/>
                      <a:r>
                        <a:rPr lang="nl-NL" sz="1100" baseline="0" dirty="0"/>
                        <a:t>(N= 258)</a:t>
                      </a:r>
                      <a:endParaRPr lang="nl-NL" sz="1100" dirty="0"/>
                    </a:p>
                  </a:txBody>
                  <a:tcPr/>
                </a:tc>
                <a:extLst>
                  <a:ext uri="{0D108BD9-81ED-4DB2-BD59-A6C34878D82A}">
                    <a16:rowId xmlns:a16="http://schemas.microsoft.com/office/drawing/2014/main" val="788959528"/>
                  </a:ext>
                </a:extLst>
              </a:tr>
              <a:tr h="158048">
                <a:tc>
                  <a:txBody>
                    <a:bodyPr/>
                    <a:lstStyle/>
                    <a:p>
                      <a:r>
                        <a:rPr lang="nl-NL" sz="1100" b="1" dirty="0"/>
                        <a:t>Age - </a:t>
                      </a:r>
                      <a:r>
                        <a:rPr lang="nl-NL" sz="1100" b="1" dirty="0" err="1"/>
                        <a:t>years</a:t>
                      </a:r>
                      <a:endParaRPr lang="nl-NL" sz="1100" b="1" dirty="0"/>
                    </a:p>
                  </a:txBody>
                  <a:tcPr/>
                </a:tc>
                <a:tc>
                  <a:txBody>
                    <a:bodyPr/>
                    <a:lstStyle/>
                    <a:p>
                      <a:pPr algn="ctr"/>
                      <a:r>
                        <a:rPr lang="nl-NL" sz="1100" dirty="0"/>
                        <a:t>65.8±12.5</a:t>
                      </a:r>
                    </a:p>
                  </a:txBody>
                  <a:tcPr/>
                </a:tc>
                <a:tc>
                  <a:txBody>
                    <a:bodyPr/>
                    <a:lstStyle/>
                    <a:p>
                      <a:pPr algn="ctr"/>
                      <a:r>
                        <a:rPr lang="nl-NL" sz="1100" dirty="0"/>
                        <a:t>65.0±12.2</a:t>
                      </a:r>
                    </a:p>
                  </a:txBody>
                  <a:tcPr/>
                </a:tc>
                <a:extLst>
                  <a:ext uri="{0D108BD9-81ED-4DB2-BD59-A6C34878D82A}">
                    <a16:rowId xmlns:a16="http://schemas.microsoft.com/office/drawing/2014/main" val="1321214259"/>
                  </a:ext>
                </a:extLst>
              </a:tr>
              <a:tr h="158048">
                <a:tc>
                  <a:txBody>
                    <a:bodyPr/>
                    <a:lstStyle/>
                    <a:p>
                      <a:r>
                        <a:rPr lang="nl-NL" sz="1100" b="1" dirty="0"/>
                        <a:t>Male</a:t>
                      </a:r>
                      <a:r>
                        <a:rPr lang="nl-NL" sz="1100" b="1" baseline="0" dirty="0"/>
                        <a:t> </a:t>
                      </a:r>
                      <a:r>
                        <a:rPr lang="nl-NL" sz="1100" b="1" baseline="0" dirty="0" err="1"/>
                        <a:t>sex</a:t>
                      </a:r>
                      <a:r>
                        <a:rPr lang="nl-NL" sz="1100" b="1" baseline="0" dirty="0"/>
                        <a:t> – no. (%)</a:t>
                      </a:r>
                      <a:endParaRPr lang="nl-NL" sz="1100" b="1" dirty="0"/>
                    </a:p>
                  </a:txBody>
                  <a:tcPr/>
                </a:tc>
                <a:tc>
                  <a:txBody>
                    <a:bodyPr/>
                    <a:lstStyle/>
                    <a:p>
                      <a:pPr algn="ctr"/>
                      <a:r>
                        <a:rPr lang="nl-NL" sz="1100" dirty="0"/>
                        <a:t>215 (81.4%)</a:t>
                      </a:r>
                    </a:p>
                  </a:txBody>
                  <a:tcPr/>
                </a:tc>
                <a:tc>
                  <a:txBody>
                    <a:bodyPr/>
                    <a:lstStyle/>
                    <a:p>
                      <a:pPr algn="ctr"/>
                      <a:r>
                        <a:rPr lang="nl-NL" sz="1100" dirty="0"/>
                        <a:t>198 (76.7%)</a:t>
                      </a:r>
                    </a:p>
                  </a:txBody>
                  <a:tcPr/>
                </a:tc>
                <a:extLst>
                  <a:ext uri="{0D108BD9-81ED-4DB2-BD59-A6C34878D82A}">
                    <a16:rowId xmlns:a16="http://schemas.microsoft.com/office/drawing/2014/main" val="1266933066"/>
                  </a:ext>
                </a:extLst>
              </a:tr>
              <a:tr h="158048">
                <a:tc>
                  <a:txBody>
                    <a:bodyPr/>
                    <a:lstStyle/>
                    <a:p>
                      <a:r>
                        <a:rPr lang="nl-NL" sz="1100" b="1" dirty="0" err="1"/>
                        <a:t>Hypertension</a:t>
                      </a:r>
                      <a:r>
                        <a:rPr lang="nl-NL" sz="1100" b="1" dirty="0"/>
                        <a:t> – no./</a:t>
                      </a:r>
                      <a:r>
                        <a:rPr lang="nl-NL" sz="1100" b="1" dirty="0" err="1"/>
                        <a:t>total</a:t>
                      </a:r>
                      <a:r>
                        <a:rPr lang="nl-NL" sz="1100" b="1" dirty="0"/>
                        <a:t> no. (%)</a:t>
                      </a:r>
                    </a:p>
                  </a:txBody>
                  <a:tcPr/>
                </a:tc>
                <a:tc>
                  <a:txBody>
                    <a:bodyPr/>
                    <a:lstStyle/>
                    <a:p>
                      <a:pPr algn="ctr"/>
                      <a:r>
                        <a:rPr lang="nl-NL" sz="1100" dirty="0"/>
                        <a:t>128/260 (49.2%)</a:t>
                      </a:r>
                    </a:p>
                  </a:txBody>
                  <a:tcPr/>
                </a:tc>
                <a:tc>
                  <a:txBody>
                    <a:bodyPr/>
                    <a:lstStyle/>
                    <a:p>
                      <a:pPr algn="ctr"/>
                      <a:r>
                        <a:rPr lang="nl-NL" sz="1100" dirty="0"/>
                        <a:t>124/258 (48.1%)</a:t>
                      </a:r>
                    </a:p>
                  </a:txBody>
                  <a:tcPr/>
                </a:tc>
                <a:extLst>
                  <a:ext uri="{0D108BD9-81ED-4DB2-BD59-A6C34878D82A}">
                    <a16:rowId xmlns:a16="http://schemas.microsoft.com/office/drawing/2014/main" val="217831763"/>
                  </a:ext>
                </a:extLst>
              </a:tr>
              <a:tr h="158048">
                <a:tc>
                  <a:txBody>
                    <a:bodyPr/>
                    <a:lstStyle/>
                    <a:p>
                      <a:r>
                        <a:rPr lang="nl-NL" sz="1100" b="1" dirty="0" err="1"/>
                        <a:t>Previous</a:t>
                      </a:r>
                      <a:r>
                        <a:rPr lang="nl-NL" sz="1100" b="1" dirty="0"/>
                        <a:t> </a:t>
                      </a:r>
                      <a:r>
                        <a:rPr lang="nl-NL" sz="1100" b="1" dirty="0" err="1"/>
                        <a:t>myocardial</a:t>
                      </a:r>
                      <a:r>
                        <a:rPr lang="nl-NL" sz="1100" b="1" dirty="0"/>
                        <a:t> </a:t>
                      </a:r>
                      <a:r>
                        <a:rPr lang="nl-NL" sz="1100" b="1" dirty="0" err="1"/>
                        <a:t>infarction</a:t>
                      </a:r>
                      <a:r>
                        <a:rPr lang="nl-NL" sz="1100" b="1" baseline="0" dirty="0"/>
                        <a:t> – no. (%)</a:t>
                      </a:r>
                      <a:endParaRPr lang="nl-NL" sz="1100" b="1" dirty="0"/>
                    </a:p>
                  </a:txBody>
                  <a:tcPr/>
                </a:tc>
                <a:tc>
                  <a:txBody>
                    <a:bodyPr/>
                    <a:lstStyle/>
                    <a:p>
                      <a:pPr algn="ctr"/>
                      <a:r>
                        <a:rPr lang="nl-NL" sz="1100" dirty="0"/>
                        <a:t>70 (26.5%)</a:t>
                      </a:r>
                    </a:p>
                  </a:txBody>
                  <a:tcPr/>
                </a:tc>
                <a:tc>
                  <a:txBody>
                    <a:bodyPr/>
                    <a:lstStyle/>
                    <a:p>
                      <a:pPr algn="ctr"/>
                      <a:r>
                        <a:rPr lang="nl-NL" sz="1100" dirty="0"/>
                        <a:t>74 (28.7%)</a:t>
                      </a:r>
                    </a:p>
                  </a:txBody>
                  <a:tcPr/>
                </a:tc>
                <a:extLst>
                  <a:ext uri="{0D108BD9-81ED-4DB2-BD59-A6C34878D82A}">
                    <a16:rowId xmlns:a16="http://schemas.microsoft.com/office/drawing/2014/main" val="724225822"/>
                  </a:ext>
                </a:extLst>
              </a:tr>
              <a:tr h="158048">
                <a:tc>
                  <a:txBody>
                    <a:bodyPr/>
                    <a:lstStyle/>
                    <a:p>
                      <a:r>
                        <a:rPr lang="nl-NL" sz="1100" b="1" dirty="0" err="1"/>
                        <a:t>Previous</a:t>
                      </a:r>
                      <a:r>
                        <a:rPr lang="nl-NL" sz="1100" b="1" dirty="0"/>
                        <a:t> CABG - no./</a:t>
                      </a:r>
                      <a:r>
                        <a:rPr lang="nl-NL" sz="1100" b="1" dirty="0" err="1"/>
                        <a:t>total</a:t>
                      </a:r>
                      <a:r>
                        <a:rPr lang="nl-NL" sz="1100" b="1" dirty="0"/>
                        <a:t> no. (%)</a:t>
                      </a:r>
                    </a:p>
                  </a:txBody>
                  <a:tcPr/>
                </a:tc>
                <a:tc>
                  <a:txBody>
                    <a:bodyPr/>
                    <a:lstStyle/>
                    <a:p>
                      <a:pPr algn="ctr"/>
                      <a:r>
                        <a:rPr lang="nl-NL" sz="1100" dirty="0"/>
                        <a:t>41/263 (15.6%)</a:t>
                      </a:r>
                    </a:p>
                  </a:txBody>
                  <a:tcPr/>
                </a:tc>
                <a:tc>
                  <a:txBody>
                    <a:bodyPr/>
                    <a:lstStyle/>
                    <a:p>
                      <a:pPr algn="ctr"/>
                      <a:r>
                        <a:rPr lang="nl-NL" sz="1100" dirty="0"/>
                        <a:t>24/258 (9.3%)</a:t>
                      </a:r>
                    </a:p>
                  </a:txBody>
                  <a:tcPr/>
                </a:tc>
                <a:extLst>
                  <a:ext uri="{0D108BD9-81ED-4DB2-BD59-A6C34878D82A}">
                    <a16:rowId xmlns:a16="http://schemas.microsoft.com/office/drawing/2014/main" val="1525676420"/>
                  </a:ext>
                </a:extLst>
              </a:tr>
              <a:tr h="158048">
                <a:tc>
                  <a:txBody>
                    <a:bodyPr/>
                    <a:lstStyle/>
                    <a:p>
                      <a:r>
                        <a:rPr lang="nl-NL" sz="1100" b="1" dirty="0" err="1"/>
                        <a:t>Previous</a:t>
                      </a:r>
                      <a:r>
                        <a:rPr lang="nl-NL" sz="1100" b="1" dirty="0"/>
                        <a:t> PCI -  no./</a:t>
                      </a:r>
                      <a:r>
                        <a:rPr lang="nl-NL" sz="1100" b="1" dirty="0" err="1"/>
                        <a:t>total</a:t>
                      </a:r>
                      <a:r>
                        <a:rPr lang="nl-NL" sz="1100" b="1" dirty="0"/>
                        <a:t> no. (%)</a:t>
                      </a:r>
                    </a:p>
                  </a:txBody>
                  <a:tcPr/>
                </a:tc>
                <a:tc>
                  <a:txBody>
                    <a:bodyPr/>
                    <a:lstStyle/>
                    <a:p>
                      <a:pPr algn="ctr"/>
                      <a:r>
                        <a:rPr lang="nl-NL" sz="1100" dirty="0"/>
                        <a:t>44/263 (16.7%)</a:t>
                      </a:r>
                    </a:p>
                  </a:txBody>
                  <a:tcPr/>
                </a:tc>
                <a:tc>
                  <a:txBody>
                    <a:bodyPr/>
                    <a:lstStyle/>
                    <a:p>
                      <a:pPr algn="ctr"/>
                      <a:r>
                        <a:rPr lang="nl-NL" sz="1100" dirty="0"/>
                        <a:t>59/257 (23.0%)</a:t>
                      </a:r>
                    </a:p>
                  </a:txBody>
                  <a:tcPr/>
                </a:tc>
                <a:extLst>
                  <a:ext uri="{0D108BD9-81ED-4DB2-BD59-A6C34878D82A}">
                    <a16:rowId xmlns:a16="http://schemas.microsoft.com/office/drawing/2014/main" val="837569171"/>
                  </a:ext>
                </a:extLst>
              </a:tr>
              <a:tr h="158048">
                <a:tc>
                  <a:txBody>
                    <a:bodyPr/>
                    <a:lstStyle/>
                    <a:p>
                      <a:r>
                        <a:rPr lang="en-US" sz="1100" b="1" dirty="0"/>
                        <a:t>Previous coronary artery disease -  no. (%)</a:t>
                      </a:r>
                      <a:endParaRPr lang="nl-NL" sz="1100" b="1" dirty="0"/>
                    </a:p>
                  </a:txBody>
                  <a:tcPr/>
                </a:tc>
                <a:tc>
                  <a:txBody>
                    <a:bodyPr/>
                    <a:lstStyle/>
                    <a:p>
                      <a:pPr algn="ctr"/>
                      <a:r>
                        <a:rPr lang="nl-NL" sz="1100" dirty="0"/>
                        <a:t>94 (35.6%)</a:t>
                      </a:r>
                    </a:p>
                  </a:txBody>
                  <a:tcPr/>
                </a:tc>
                <a:tc>
                  <a:txBody>
                    <a:bodyPr/>
                    <a:lstStyle/>
                    <a:p>
                      <a:pPr algn="ctr"/>
                      <a:r>
                        <a:rPr lang="nl-NL" sz="1100" dirty="0"/>
                        <a:t>94 (36.4%)</a:t>
                      </a:r>
                    </a:p>
                  </a:txBody>
                  <a:tcPr/>
                </a:tc>
                <a:extLst>
                  <a:ext uri="{0D108BD9-81ED-4DB2-BD59-A6C34878D82A}">
                    <a16:rowId xmlns:a16="http://schemas.microsoft.com/office/drawing/2014/main" val="2380145129"/>
                  </a:ext>
                </a:extLst>
              </a:tr>
              <a:tr h="158048">
                <a:tc>
                  <a:txBody>
                    <a:bodyPr/>
                    <a:lstStyle/>
                    <a:p>
                      <a:r>
                        <a:rPr lang="nl-NL" sz="1100" b="1" dirty="0" err="1"/>
                        <a:t>Previous</a:t>
                      </a:r>
                      <a:r>
                        <a:rPr lang="nl-NL" sz="1100" b="1" dirty="0"/>
                        <a:t> </a:t>
                      </a:r>
                      <a:r>
                        <a:rPr lang="nl-NL" sz="1100" b="1" dirty="0" err="1"/>
                        <a:t>cerebrovascular</a:t>
                      </a:r>
                      <a:r>
                        <a:rPr lang="nl-NL" sz="1100" b="1" dirty="0"/>
                        <a:t> accident - no./</a:t>
                      </a:r>
                      <a:r>
                        <a:rPr lang="nl-NL" sz="1100" b="1" dirty="0" err="1"/>
                        <a:t>total</a:t>
                      </a:r>
                      <a:r>
                        <a:rPr lang="nl-NL" sz="1100" b="1" dirty="0"/>
                        <a:t> no. (%)</a:t>
                      </a:r>
                    </a:p>
                  </a:txBody>
                  <a:tcPr/>
                </a:tc>
                <a:tc>
                  <a:txBody>
                    <a:bodyPr/>
                    <a:lstStyle/>
                    <a:p>
                      <a:pPr algn="ctr"/>
                      <a:r>
                        <a:rPr lang="nl-NL" sz="1100" dirty="0"/>
                        <a:t>19/263 (7.2%)</a:t>
                      </a:r>
                    </a:p>
                  </a:txBody>
                  <a:tcPr/>
                </a:tc>
                <a:tc>
                  <a:txBody>
                    <a:bodyPr/>
                    <a:lstStyle/>
                    <a:p>
                      <a:pPr algn="ctr"/>
                      <a:r>
                        <a:rPr lang="nl-NL" sz="1100" dirty="0"/>
                        <a:t>15/258 (5.8%)</a:t>
                      </a:r>
                    </a:p>
                  </a:txBody>
                  <a:tcPr/>
                </a:tc>
                <a:extLst>
                  <a:ext uri="{0D108BD9-81ED-4DB2-BD59-A6C34878D82A}">
                    <a16:rowId xmlns:a16="http://schemas.microsoft.com/office/drawing/2014/main" val="1795436097"/>
                  </a:ext>
                </a:extLst>
              </a:tr>
              <a:tr h="158048">
                <a:tc>
                  <a:txBody>
                    <a:bodyPr/>
                    <a:lstStyle/>
                    <a:p>
                      <a:r>
                        <a:rPr lang="pt-BR" sz="1100" b="1" dirty="0"/>
                        <a:t>Diabetes mellitus - no./total no. (%)</a:t>
                      </a:r>
                      <a:endParaRPr lang="nl-NL" sz="1100" b="1" dirty="0"/>
                    </a:p>
                  </a:txBody>
                  <a:tcPr/>
                </a:tc>
                <a:tc>
                  <a:txBody>
                    <a:bodyPr/>
                    <a:lstStyle/>
                    <a:p>
                      <a:pPr algn="ctr"/>
                      <a:r>
                        <a:rPr lang="nl-NL" sz="1100" dirty="0"/>
                        <a:t>54/263 (20.5%)</a:t>
                      </a:r>
                    </a:p>
                  </a:txBody>
                  <a:tcPr/>
                </a:tc>
                <a:tc>
                  <a:txBody>
                    <a:bodyPr/>
                    <a:lstStyle/>
                    <a:p>
                      <a:pPr algn="ctr"/>
                      <a:r>
                        <a:rPr lang="nl-NL" sz="1100" dirty="0"/>
                        <a:t>42/258 (16.3%)</a:t>
                      </a:r>
                    </a:p>
                  </a:txBody>
                  <a:tcPr/>
                </a:tc>
                <a:extLst>
                  <a:ext uri="{0D108BD9-81ED-4DB2-BD59-A6C34878D82A}">
                    <a16:rowId xmlns:a16="http://schemas.microsoft.com/office/drawing/2014/main" val="1213771146"/>
                  </a:ext>
                </a:extLst>
              </a:tr>
              <a:tr h="158048">
                <a:tc>
                  <a:txBody>
                    <a:bodyPr/>
                    <a:lstStyle/>
                    <a:p>
                      <a:r>
                        <a:rPr lang="en-US" sz="1100" b="1" dirty="0"/>
                        <a:t>Current smoker -  no./total no. (%)</a:t>
                      </a:r>
                      <a:endParaRPr lang="nl-NL" sz="1100" b="1" dirty="0"/>
                    </a:p>
                  </a:txBody>
                  <a:tcPr/>
                </a:tc>
                <a:tc>
                  <a:txBody>
                    <a:bodyPr/>
                    <a:lstStyle/>
                    <a:p>
                      <a:pPr algn="ctr"/>
                      <a:r>
                        <a:rPr lang="nl-NL" sz="1100" dirty="0"/>
                        <a:t>47/240 (19.6%)</a:t>
                      </a:r>
                    </a:p>
                  </a:txBody>
                  <a:tcPr/>
                </a:tc>
                <a:tc>
                  <a:txBody>
                    <a:bodyPr/>
                    <a:lstStyle/>
                    <a:p>
                      <a:pPr algn="ctr"/>
                      <a:r>
                        <a:rPr lang="nl-NL" sz="1100" dirty="0"/>
                        <a:t>64/242 (26.4%)</a:t>
                      </a:r>
                    </a:p>
                  </a:txBody>
                  <a:tcPr/>
                </a:tc>
                <a:extLst>
                  <a:ext uri="{0D108BD9-81ED-4DB2-BD59-A6C34878D82A}">
                    <a16:rowId xmlns:a16="http://schemas.microsoft.com/office/drawing/2014/main" val="3814226057"/>
                  </a:ext>
                </a:extLst>
              </a:tr>
              <a:tr h="158048">
                <a:tc>
                  <a:txBody>
                    <a:bodyPr/>
                    <a:lstStyle/>
                    <a:p>
                      <a:r>
                        <a:rPr lang="nl-NL" sz="1100" b="1" dirty="0" err="1"/>
                        <a:t>Hypercholesterolemia</a:t>
                      </a:r>
                      <a:r>
                        <a:rPr lang="nl-NL" sz="1100" b="1" dirty="0"/>
                        <a:t> - no./</a:t>
                      </a:r>
                      <a:r>
                        <a:rPr lang="nl-NL" sz="1100" b="1" dirty="0" err="1"/>
                        <a:t>total</a:t>
                      </a:r>
                      <a:r>
                        <a:rPr lang="nl-NL" sz="1100" b="1" dirty="0"/>
                        <a:t> no. (%)</a:t>
                      </a:r>
                    </a:p>
                  </a:txBody>
                  <a:tcPr/>
                </a:tc>
                <a:tc>
                  <a:txBody>
                    <a:bodyPr/>
                    <a:lstStyle/>
                    <a:p>
                      <a:pPr algn="ctr"/>
                      <a:r>
                        <a:rPr lang="nl-NL" sz="1100" dirty="0"/>
                        <a:t>69/261 (26.4%)</a:t>
                      </a:r>
                    </a:p>
                  </a:txBody>
                  <a:tcPr/>
                </a:tc>
                <a:tc>
                  <a:txBody>
                    <a:bodyPr/>
                    <a:lstStyle/>
                    <a:p>
                      <a:pPr algn="ctr"/>
                      <a:r>
                        <a:rPr lang="nl-NL" sz="1100" dirty="0"/>
                        <a:t>76/256 (29.7%)</a:t>
                      </a:r>
                    </a:p>
                  </a:txBody>
                  <a:tcPr/>
                </a:tc>
                <a:extLst>
                  <a:ext uri="{0D108BD9-81ED-4DB2-BD59-A6C34878D82A}">
                    <a16:rowId xmlns:a16="http://schemas.microsoft.com/office/drawing/2014/main" val="4256270356"/>
                  </a:ext>
                </a:extLst>
              </a:tr>
              <a:tr h="158048">
                <a:tc>
                  <a:txBody>
                    <a:bodyPr/>
                    <a:lstStyle/>
                    <a:p>
                      <a:r>
                        <a:rPr lang="nl-NL" sz="1100" b="1" dirty="0" err="1"/>
                        <a:t>Peripheral</a:t>
                      </a:r>
                      <a:r>
                        <a:rPr lang="nl-NL" sz="1100" b="1" dirty="0"/>
                        <a:t> </a:t>
                      </a:r>
                      <a:r>
                        <a:rPr lang="nl-NL" sz="1100" b="1" dirty="0" err="1"/>
                        <a:t>artery</a:t>
                      </a:r>
                      <a:r>
                        <a:rPr lang="nl-NL" sz="1100" b="1" dirty="0"/>
                        <a:t> </a:t>
                      </a:r>
                      <a:r>
                        <a:rPr lang="nl-NL" sz="1100" b="1" dirty="0" err="1"/>
                        <a:t>disease</a:t>
                      </a:r>
                      <a:r>
                        <a:rPr lang="nl-NL" sz="1100" b="1" dirty="0"/>
                        <a:t> - no./</a:t>
                      </a:r>
                      <a:r>
                        <a:rPr lang="nl-NL" sz="1100" b="1" dirty="0" err="1"/>
                        <a:t>total</a:t>
                      </a:r>
                      <a:r>
                        <a:rPr lang="nl-NL" sz="1100" b="1" dirty="0"/>
                        <a:t> no. (%)</a:t>
                      </a:r>
                    </a:p>
                  </a:txBody>
                  <a:tcPr/>
                </a:tc>
                <a:tc>
                  <a:txBody>
                    <a:bodyPr/>
                    <a:lstStyle/>
                    <a:p>
                      <a:pPr algn="ctr"/>
                      <a:r>
                        <a:rPr lang="nl-NL" sz="1100" dirty="0"/>
                        <a:t>16/263 (6.1%)</a:t>
                      </a:r>
                    </a:p>
                  </a:txBody>
                  <a:tcPr/>
                </a:tc>
                <a:tc>
                  <a:txBody>
                    <a:bodyPr/>
                    <a:lstStyle/>
                    <a:p>
                      <a:pPr algn="ctr"/>
                      <a:r>
                        <a:rPr lang="nl-NL" sz="1100" dirty="0"/>
                        <a:t>22/258 (8.5%)</a:t>
                      </a:r>
                    </a:p>
                  </a:txBody>
                  <a:tcPr/>
                </a:tc>
                <a:extLst>
                  <a:ext uri="{0D108BD9-81ED-4DB2-BD59-A6C34878D82A}">
                    <a16:rowId xmlns:a16="http://schemas.microsoft.com/office/drawing/2014/main" val="311388703"/>
                  </a:ext>
                </a:extLst>
              </a:tr>
              <a:tr h="158048">
                <a:tc>
                  <a:txBody>
                    <a:bodyPr/>
                    <a:lstStyle/>
                    <a:p>
                      <a:r>
                        <a:rPr lang="nl-NL" sz="1100" b="1" dirty="0"/>
                        <a:t>Arrest </a:t>
                      </a:r>
                      <a:r>
                        <a:rPr lang="nl-NL" sz="1100" b="1" dirty="0" err="1"/>
                        <a:t>witnessed</a:t>
                      </a:r>
                      <a:r>
                        <a:rPr lang="nl-NL" sz="1100" b="1" dirty="0"/>
                        <a:t> - no. (%)</a:t>
                      </a:r>
                    </a:p>
                  </a:txBody>
                  <a:tcPr/>
                </a:tc>
                <a:tc>
                  <a:txBody>
                    <a:bodyPr/>
                    <a:lstStyle/>
                    <a:p>
                      <a:pPr algn="ctr"/>
                      <a:r>
                        <a:rPr lang="nl-NL" sz="1100" dirty="0"/>
                        <a:t>210 (79.5%)</a:t>
                      </a:r>
                    </a:p>
                  </a:txBody>
                  <a:tcPr/>
                </a:tc>
                <a:tc>
                  <a:txBody>
                    <a:bodyPr/>
                    <a:lstStyle/>
                    <a:p>
                      <a:pPr algn="ctr"/>
                      <a:r>
                        <a:rPr lang="nl-NL" sz="1100" dirty="0"/>
                        <a:t>198 (76.7%)</a:t>
                      </a:r>
                    </a:p>
                  </a:txBody>
                  <a:tcPr/>
                </a:tc>
                <a:extLst>
                  <a:ext uri="{0D108BD9-81ED-4DB2-BD59-A6C34878D82A}">
                    <a16:rowId xmlns:a16="http://schemas.microsoft.com/office/drawing/2014/main" val="2906358545"/>
                  </a:ext>
                </a:extLst>
              </a:tr>
              <a:tr h="158048">
                <a:tc>
                  <a:txBody>
                    <a:bodyPr/>
                    <a:lstStyle/>
                    <a:p>
                      <a:r>
                        <a:rPr lang="en-US" sz="1100" b="1" dirty="0"/>
                        <a:t>Median time from arrest to basic life support (IQR) - min</a:t>
                      </a:r>
                      <a:endParaRPr lang="nl-NL" sz="1100" b="1" dirty="0"/>
                    </a:p>
                  </a:txBody>
                  <a:tcPr/>
                </a:tc>
                <a:tc>
                  <a:txBody>
                    <a:bodyPr/>
                    <a:lstStyle/>
                    <a:p>
                      <a:pPr algn="ctr"/>
                      <a:r>
                        <a:rPr lang="nl-NL" sz="1100" dirty="0"/>
                        <a:t>2 (1-5)</a:t>
                      </a:r>
                    </a:p>
                  </a:txBody>
                  <a:tcPr/>
                </a:tc>
                <a:tc>
                  <a:txBody>
                    <a:bodyPr/>
                    <a:lstStyle/>
                    <a:p>
                      <a:pPr algn="ctr"/>
                      <a:r>
                        <a:rPr lang="nl-NL" sz="1100" dirty="0"/>
                        <a:t>2 (1-5)</a:t>
                      </a:r>
                    </a:p>
                  </a:txBody>
                  <a:tcPr/>
                </a:tc>
                <a:extLst>
                  <a:ext uri="{0D108BD9-81ED-4DB2-BD59-A6C34878D82A}">
                    <a16:rowId xmlns:a16="http://schemas.microsoft.com/office/drawing/2014/main" val="4139873749"/>
                  </a:ext>
                </a:extLst>
              </a:tr>
              <a:tr h="158048">
                <a:tc>
                  <a:txBody>
                    <a:bodyPr/>
                    <a:lstStyle/>
                    <a:p>
                      <a:r>
                        <a:rPr lang="en-US" sz="1100" b="1" dirty="0"/>
                        <a:t>Median time from arrest to return of spontaneous circulation (IQR) - min</a:t>
                      </a:r>
                      <a:endParaRPr lang="nl-NL" sz="1100" b="1" dirty="0"/>
                    </a:p>
                  </a:txBody>
                  <a:tcPr/>
                </a:tc>
                <a:tc>
                  <a:txBody>
                    <a:bodyPr/>
                    <a:lstStyle/>
                    <a:p>
                      <a:pPr algn="ctr"/>
                      <a:r>
                        <a:rPr lang="nl-NL" sz="1100" dirty="0"/>
                        <a:t>15 (8-20)</a:t>
                      </a:r>
                    </a:p>
                  </a:txBody>
                  <a:tcPr/>
                </a:tc>
                <a:tc>
                  <a:txBody>
                    <a:bodyPr/>
                    <a:lstStyle/>
                    <a:p>
                      <a:pPr algn="ctr"/>
                      <a:r>
                        <a:rPr lang="nl-NL" sz="1100" dirty="0"/>
                        <a:t>15 (8-20)</a:t>
                      </a:r>
                    </a:p>
                  </a:txBody>
                  <a:tcPr/>
                </a:tc>
                <a:extLst>
                  <a:ext uri="{0D108BD9-81ED-4DB2-BD59-A6C34878D82A}">
                    <a16:rowId xmlns:a16="http://schemas.microsoft.com/office/drawing/2014/main" val="3477067339"/>
                  </a:ext>
                </a:extLst>
              </a:tr>
            </a:tbl>
          </a:graphicData>
        </a:graphic>
      </p:graphicFrame>
      <p:sp>
        <p:nvSpPr>
          <p:cNvPr id="3" name="Afgeronde rechthoek 2"/>
          <p:cNvSpPr/>
          <p:nvPr/>
        </p:nvSpPr>
        <p:spPr>
          <a:xfrm>
            <a:off x="6729984" y="2922814"/>
            <a:ext cx="3599077" cy="259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38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1100093"/>
            <a:ext cx="10766044" cy="744750"/>
          </a:xfrm>
        </p:spPr>
        <p:txBody>
          <a:bodyPr/>
          <a:lstStyle/>
          <a:p>
            <a:r>
              <a:rPr lang="en-US" altLang="nl-NL" dirty="0"/>
              <a:t>Baseline characteristics</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1844068302"/>
              </p:ext>
            </p:extLst>
          </p:nvPr>
        </p:nvGraphicFramePr>
        <p:xfrm>
          <a:off x="1227221" y="2029327"/>
          <a:ext cx="9398882" cy="4519729"/>
        </p:xfrm>
        <a:graphic>
          <a:graphicData uri="http://schemas.openxmlformats.org/drawingml/2006/table">
            <a:tbl>
              <a:tblPr firstRow="1" bandRow="1">
                <a:tableStyleId>{5C22544A-7EE6-4342-B048-85BDC9FD1C3A}</a:tableStyleId>
              </a:tblPr>
              <a:tblGrid>
                <a:gridCol w="5013158">
                  <a:extLst>
                    <a:ext uri="{9D8B030D-6E8A-4147-A177-3AD203B41FA5}">
                      <a16:colId xmlns:a16="http://schemas.microsoft.com/office/drawing/2014/main" val="464648968"/>
                    </a:ext>
                  </a:extLst>
                </a:gridCol>
                <a:gridCol w="2326105">
                  <a:extLst>
                    <a:ext uri="{9D8B030D-6E8A-4147-A177-3AD203B41FA5}">
                      <a16:colId xmlns:a16="http://schemas.microsoft.com/office/drawing/2014/main" val="581322337"/>
                    </a:ext>
                  </a:extLst>
                </a:gridCol>
                <a:gridCol w="2059619">
                  <a:extLst>
                    <a:ext uri="{9D8B030D-6E8A-4147-A177-3AD203B41FA5}">
                      <a16:colId xmlns:a16="http://schemas.microsoft.com/office/drawing/2014/main" val="8757020"/>
                    </a:ext>
                  </a:extLst>
                </a:gridCol>
              </a:tblGrid>
              <a:tr h="633529">
                <a:tc>
                  <a:txBody>
                    <a:bodyPr/>
                    <a:lstStyle/>
                    <a:p>
                      <a:endParaRPr lang="nl-NL" sz="1100" dirty="0"/>
                    </a:p>
                  </a:txBody>
                  <a:tcPr/>
                </a:tc>
                <a:tc>
                  <a:txBody>
                    <a:bodyPr/>
                    <a:lstStyle/>
                    <a:p>
                      <a:pPr algn="ctr"/>
                      <a:r>
                        <a:rPr lang="nl-NL" sz="1100" dirty="0" err="1"/>
                        <a:t>Immediate</a:t>
                      </a:r>
                      <a:r>
                        <a:rPr lang="nl-NL" sz="1100" dirty="0"/>
                        <a:t> </a:t>
                      </a:r>
                      <a:r>
                        <a:rPr lang="nl-NL" sz="1100" dirty="0" err="1"/>
                        <a:t>Angiography</a:t>
                      </a:r>
                      <a:r>
                        <a:rPr lang="nl-NL" sz="1100" dirty="0"/>
                        <a:t> Group</a:t>
                      </a:r>
                    </a:p>
                    <a:p>
                      <a:pPr algn="ctr"/>
                      <a:r>
                        <a:rPr lang="nl-NL" sz="1100" dirty="0"/>
                        <a:t>(N= 264)</a:t>
                      </a:r>
                    </a:p>
                  </a:txBody>
                  <a:tcPr/>
                </a:tc>
                <a:tc>
                  <a:txBody>
                    <a:bodyPr/>
                    <a:lstStyle/>
                    <a:p>
                      <a:pPr algn="ctr"/>
                      <a:r>
                        <a:rPr lang="nl-NL" sz="1100" dirty="0" err="1"/>
                        <a:t>Delayed</a:t>
                      </a:r>
                      <a:r>
                        <a:rPr lang="nl-NL" sz="1100" baseline="0" dirty="0"/>
                        <a:t> </a:t>
                      </a:r>
                      <a:r>
                        <a:rPr lang="nl-NL" sz="1100" baseline="0" dirty="0" err="1"/>
                        <a:t>angiography</a:t>
                      </a:r>
                      <a:r>
                        <a:rPr lang="nl-NL" sz="1100" baseline="0" dirty="0"/>
                        <a:t> Group</a:t>
                      </a:r>
                    </a:p>
                    <a:p>
                      <a:pPr algn="ctr"/>
                      <a:r>
                        <a:rPr lang="nl-NL" sz="1100" baseline="0" dirty="0"/>
                        <a:t>(N= 258)</a:t>
                      </a:r>
                      <a:endParaRPr lang="nl-NL" sz="1100" dirty="0"/>
                    </a:p>
                  </a:txBody>
                  <a:tcPr/>
                </a:tc>
                <a:extLst>
                  <a:ext uri="{0D108BD9-81ED-4DB2-BD59-A6C34878D82A}">
                    <a16:rowId xmlns:a16="http://schemas.microsoft.com/office/drawing/2014/main" val="788959528"/>
                  </a:ext>
                </a:extLst>
              </a:tr>
              <a:tr h="158048">
                <a:tc>
                  <a:txBody>
                    <a:bodyPr/>
                    <a:lstStyle/>
                    <a:p>
                      <a:r>
                        <a:rPr lang="nl-NL" sz="1100" b="1" dirty="0"/>
                        <a:t>Age - </a:t>
                      </a:r>
                      <a:r>
                        <a:rPr lang="nl-NL" sz="1100" b="1" dirty="0" err="1"/>
                        <a:t>years</a:t>
                      </a:r>
                      <a:endParaRPr lang="nl-NL" sz="1100" b="1" dirty="0"/>
                    </a:p>
                  </a:txBody>
                  <a:tcPr/>
                </a:tc>
                <a:tc>
                  <a:txBody>
                    <a:bodyPr/>
                    <a:lstStyle/>
                    <a:p>
                      <a:pPr algn="ctr"/>
                      <a:r>
                        <a:rPr lang="nl-NL" sz="1100" dirty="0"/>
                        <a:t>65.8±12.5</a:t>
                      </a:r>
                    </a:p>
                  </a:txBody>
                  <a:tcPr/>
                </a:tc>
                <a:tc>
                  <a:txBody>
                    <a:bodyPr/>
                    <a:lstStyle/>
                    <a:p>
                      <a:pPr algn="ctr"/>
                      <a:r>
                        <a:rPr lang="nl-NL" sz="1100" dirty="0"/>
                        <a:t>65.0±12.2</a:t>
                      </a:r>
                    </a:p>
                  </a:txBody>
                  <a:tcPr/>
                </a:tc>
                <a:extLst>
                  <a:ext uri="{0D108BD9-81ED-4DB2-BD59-A6C34878D82A}">
                    <a16:rowId xmlns:a16="http://schemas.microsoft.com/office/drawing/2014/main" val="1321214259"/>
                  </a:ext>
                </a:extLst>
              </a:tr>
              <a:tr h="158048">
                <a:tc>
                  <a:txBody>
                    <a:bodyPr/>
                    <a:lstStyle/>
                    <a:p>
                      <a:r>
                        <a:rPr lang="nl-NL" sz="1100" b="1" dirty="0"/>
                        <a:t>Male</a:t>
                      </a:r>
                      <a:r>
                        <a:rPr lang="nl-NL" sz="1100" b="1" baseline="0" dirty="0"/>
                        <a:t> </a:t>
                      </a:r>
                      <a:r>
                        <a:rPr lang="nl-NL" sz="1100" b="1" baseline="0" dirty="0" err="1"/>
                        <a:t>sex</a:t>
                      </a:r>
                      <a:r>
                        <a:rPr lang="nl-NL" sz="1100" b="1" baseline="0" dirty="0"/>
                        <a:t> – no. (%)</a:t>
                      </a:r>
                      <a:endParaRPr lang="nl-NL" sz="1100" b="1" dirty="0"/>
                    </a:p>
                  </a:txBody>
                  <a:tcPr/>
                </a:tc>
                <a:tc>
                  <a:txBody>
                    <a:bodyPr/>
                    <a:lstStyle/>
                    <a:p>
                      <a:pPr algn="ctr"/>
                      <a:r>
                        <a:rPr lang="nl-NL" sz="1100" dirty="0"/>
                        <a:t>215 (81.4%)</a:t>
                      </a:r>
                    </a:p>
                  </a:txBody>
                  <a:tcPr/>
                </a:tc>
                <a:tc>
                  <a:txBody>
                    <a:bodyPr/>
                    <a:lstStyle/>
                    <a:p>
                      <a:pPr algn="ctr"/>
                      <a:r>
                        <a:rPr lang="nl-NL" sz="1100" dirty="0"/>
                        <a:t>198 (76.7%)</a:t>
                      </a:r>
                    </a:p>
                  </a:txBody>
                  <a:tcPr/>
                </a:tc>
                <a:extLst>
                  <a:ext uri="{0D108BD9-81ED-4DB2-BD59-A6C34878D82A}">
                    <a16:rowId xmlns:a16="http://schemas.microsoft.com/office/drawing/2014/main" val="1266933066"/>
                  </a:ext>
                </a:extLst>
              </a:tr>
              <a:tr h="158048">
                <a:tc>
                  <a:txBody>
                    <a:bodyPr/>
                    <a:lstStyle/>
                    <a:p>
                      <a:r>
                        <a:rPr lang="nl-NL" sz="1100" b="1" dirty="0" err="1"/>
                        <a:t>Hypertension</a:t>
                      </a:r>
                      <a:r>
                        <a:rPr lang="nl-NL" sz="1100" b="1" dirty="0"/>
                        <a:t> – no./</a:t>
                      </a:r>
                      <a:r>
                        <a:rPr lang="nl-NL" sz="1100" b="1" dirty="0" err="1"/>
                        <a:t>total</a:t>
                      </a:r>
                      <a:r>
                        <a:rPr lang="nl-NL" sz="1100" b="1" dirty="0"/>
                        <a:t> no. (%)</a:t>
                      </a:r>
                    </a:p>
                  </a:txBody>
                  <a:tcPr/>
                </a:tc>
                <a:tc>
                  <a:txBody>
                    <a:bodyPr/>
                    <a:lstStyle/>
                    <a:p>
                      <a:pPr algn="ctr"/>
                      <a:r>
                        <a:rPr lang="nl-NL" sz="1100" dirty="0"/>
                        <a:t>128/260 (49.2%)</a:t>
                      </a:r>
                    </a:p>
                  </a:txBody>
                  <a:tcPr/>
                </a:tc>
                <a:tc>
                  <a:txBody>
                    <a:bodyPr/>
                    <a:lstStyle/>
                    <a:p>
                      <a:pPr algn="ctr"/>
                      <a:r>
                        <a:rPr lang="nl-NL" sz="1100" dirty="0"/>
                        <a:t>124/258 (48.1%)</a:t>
                      </a:r>
                    </a:p>
                  </a:txBody>
                  <a:tcPr/>
                </a:tc>
                <a:extLst>
                  <a:ext uri="{0D108BD9-81ED-4DB2-BD59-A6C34878D82A}">
                    <a16:rowId xmlns:a16="http://schemas.microsoft.com/office/drawing/2014/main" val="217831763"/>
                  </a:ext>
                </a:extLst>
              </a:tr>
              <a:tr h="158048">
                <a:tc>
                  <a:txBody>
                    <a:bodyPr/>
                    <a:lstStyle/>
                    <a:p>
                      <a:r>
                        <a:rPr lang="nl-NL" sz="1100" b="1" dirty="0" err="1"/>
                        <a:t>Previous</a:t>
                      </a:r>
                      <a:r>
                        <a:rPr lang="nl-NL" sz="1100" b="1" dirty="0"/>
                        <a:t> </a:t>
                      </a:r>
                      <a:r>
                        <a:rPr lang="nl-NL" sz="1100" b="1" dirty="0" err="1"/>
                        <a:t>myocardial</a:t>
                      </a:r>
                      <a:r>
                        <a:rPr lang="nl-NL" sz="1100" b="1" dirty="0"/>
                        <a:t> </a:t>
                      </a:r>
                      <a:r>
                        <a:rPr lang="nl-NL" sz="1100" b="1" dirty="0" err="1"/>
                        <a:t>infarction</a:t>
                      </a:r>
                      <a:r>
                        <a:rPr lang="nl-NL" sz="1100" b="1" baseline="0" dirty="0"/>
                        <a:t> – no. (%)</a:t>
                      </a:r>
                      <a:endParaRPr lang="nl-NL" sz="1100" b="1" dirty="0"/>
                    </a:p>
                  </a:txBody>
                  <a:tcPr/>
                </a:tc>
                <a:tc>
                  <a:txBody>
                    <a:bodyPr/>
                    <a:lstStyle/>
                    <a:p>
                      <a:pPr algn="ctr"/>
                      <a:r>
                        <a:rPr lang="nl-NL" sz="1100" dirty="0"/>
                        <a:t>70 (26.5%)</a:t>
                      </a:r>
                    </a:p>
                  </a:txBody>
                  <a:tcPr/>
                </a:tc>
                <a:tc>
                  <a:txBody>
                    <a:bodyPr/>
                    <a:lstStyle/>
                    <a:p>
                      <a:pPr algn="ctr"/>
                      <a:r>
                        <a:rPr lang="nl-NL" sz="1100" dirty="0"/>
                        <a:t>74 (28.7%)</a:t>
                      </a:r>
                    </a:p>
                  </a:txBody>
                  <a:tcPr/>
                </a:tc>
                <a:extLst>
                  <a:ext uri="{0D108BD9-81ED-4DB2-BD59-A6C34878D82A}">
                    <a16:rowId xmlns:a16="http://schemas.microsoft.com/office/drawing/2014/main" val="724225822"/>
                  </a:ext>
                </a:extLst>
              </a:tr>
              <a:tr h="158048">
                <a:tc>
                  <a:txBody>
                    <a:bodyPr/>
                    <a:lstStyle/>
                    <a:p>
                      <a:r>
                        <a:rPr lang="nl-NL" sz="1100" b="1" dirty="0" err="1"/>
                        <a:t>Previous</a:t>
                      </a:r>
                      <a:r>
                        <a:rPr lang="nl-NL" sz="1100" b="1" dirty="0"/>
                        <a:t> CABG - no./</a:t>
                      </a:r>
                      <a:r>
                        <a:rPr lang="nl-NL" sz="1100" b="1" dirty="0" err="1"/>
                        <a:t>total</a:t>
                      </a:r>
                      <a:r>
                        <a:rPr lang="nl-NL" sz="1100" b="1" dirty="0"/>
                        <a:t> no. (%)</a:t>
                      </a:r>
                    </a:p>
                  </a:txBody>
                  <a:tcPr/>
                </a:tc>
                <a:tc>
                  <a:txBody>
                    <a:bodyPr/>
                    <a:lstStyle/>
                    <a:p>
                      <a:pPr algn="ctr"/>
                      <a:r>
                        <a:rPr lang="nl-NL" sz="1100" dirty="0"/>
                        <a:t>41/263 (15.6%)</a:t>
                      </a:r>
                    </a:p>
                  </a:txBody>
                  <a:tcPr/>
                </a:tc>
                <a:tc>
                  <a:txBody>
                    <a:bodyPr/>
                    <a:lstStyle/>
                    <a:p>
                      <a:pPr algn="ctr"/>
                      <a:r>
                        <a:rPr lang="nl-NL" sz="1100" dirty="0"/>
                        <a:t>24/258 (9.3%)</a:t>
                      </a:r>
                    </a:p>
                  </a:txBody>
                  <a:tcPr/>
                </a:tc>
                <a:extLst>
                  <a:ext uri="{0D108BD9-81ED-4DB2-BD59-A6C34878D82A}">
                    <a16:rowId xmlns:a16="http://schemas.microsoft.com/office/drawing/2014/main" val="1525676420"/>
                  </a:ext>
                </a:extLst>
              </a:tr>
              <a:tr h="158048">
                <a:tc>
                  <a:txBody>
                    <a:bodyPr/>
                    <a:lstStyle/>
                    <a:p>
                      <a:r>
                        <a:rPr lang="nl-NL" sz="1100" b="1" dirty="0" err="1"/>
                        <a:t>Previous</a:t>
                      </a:r>
                      <a:r>
                        <a:rPr lang="nl-NL" sz="1100" b="1" dirty="0"/>
                        <a:t> PCI -  no./</a:t>
                      </a:r>
                      <a:r>
                        <a:rPr lang="nl-NL" sz="1100" b="1" dirty="0" err="1"/>
                        <a:t>total</a:t>
                      </a:r>
                      <a:r>
                        <a:rPr lang="nl-NL" sz="1100" b="1" dirty="0"/>
                        <a:t> no. (%)</a:t>
                      </a:r>
                    </a:p>
                  </a:txBody>
                  <a:tcPr/>
                </a:tc>
                <a:tc>
                  <a:txBody>
                    <a:bodyPr/>
                    <a:lstStyle/>
                    <a:p>
                      <a:pPr algn="ctr"/>
                      <a:r>
                        <a:rPr lang="nl-NL" sz="1100" dirty="0"/>
                        <a:t>44/263 (16.7%)</a:t>
                      </a:r>
                    </a:p>
                  </a:txBody>
                  <a:tcPr/>
                </a:tc>
                <a:tc>
                  <a:txBody>
                    <a:bodyPr/>
                    <a:lstStyle/>
                    <a:p>
                      <a:pPr algn="ctr"/>
                      <a:r>
                        <a:rPr lang="nl-NL" sz="1100" dirty="0"/>
                        <a:t>59/257 (23.0%)</a:t>
                      </a:r>
                    </a:p>
                  </a:txBody>
                  <a:tcPr/>
                </a:tc>
                <a:extLst>
                  <a:ext uri="{0D108BD9-81ED-4DB2-BD59-A6C34878D82A}">
                    <a16:rowId xmlns:a16="http://schemas.microsoft.com/office/drawing/2014/main" val="837569171"/>
                  </a:ext>
                </a:extLst>
              </a:tr>
              <a:tr h="158048">
                <a:tc>
                  <a:txBody>
                    <a:bodyPr/>
                    <a:lstStyle/>
                    <a:p>
                      <a:r>
                        <a:rPr lang="en-US" sz="1100" b="1" dirty="0"/>
                        <a:t>Previous coronary artery disease -  no. (%)</a:t>
                      </a:r>
                      <a:endParaRPr lang="nl-NL" sz="1100" b="1" dirty="0"/>
                    </a:p>
                  </a:txBody>
                  <a:tcPr/>
                </a:tc>
                <a:tc>
                  <a:txBody>
                    <a:bodyPr/>
                    <a:lstStyle/>
                    <a:p>
                      <a:pPr algn="ctr"/>
                      <a:r>
                        <a:rPr lang="nl-NL" sz="1100" dirty="0"/>
                        <a:t>94 (35.6%)</a:t>
                      </a:r>
                    </a:p>
                  </a:txBody>
                  <a:tcPr/>
                </a:tc>
                <a:tc>
                  <a:txBody>
                    <a:bodyPr/>
                    <a:lstStyle/>
                    <a:p>
                      <a:pPr algn="ctr"/>
                      <a:r>
                        <a:rPr lang="nl-NL" sz="1100" dirty="0"/>
                        <a:t>94 (36.4%)</a:t>
                      </a:r>
                    </a:p>
                  </a:txBody>
                  <a:tcPr/>
                </a:tc>
                <a:extLst>
                  <a:ext uri="{0D108BD9-81ED-4DB2-BD59-A6C34878D82A}">
                    <a16:rowId xmlns:a16="http://schemas.microsoft.com/office/drawing/2014/main" val="2380145129"/>
                  </a:ext>
                </a:extLst>
              </a:tr>
              <a:tr h="158048">
                <a:tc>
                  <a:txBody>
                    <a:bodyPr/>
                    <a:lstStyle/>
                    <a:p>
                      <a:r>
                        <a:rPr lang="nl-NL" sz="1100" b="1" dirty="0" err="1"/>
                        <a:t>Previous</a:t>
                      </a:r>
                      <a:r>
                        <a:rPr lang="nl-NL" sz="1100" b="1" dirty="0"/>
                        <a:t> </a:t>
                      </a:r>
                      <a:r>
                        <a:rPr lang="nl-NL" sz="1100" b="1" dirty="0" err="1"/>
                        <a:t>cerebrovascular</a:t>
                      </a:r>
                      <a:r>
                        <a:rPr lang="nl-NL" sz="1100" b="1" dirty="0"/>
                        <a:t> accident - no./</a:t>
                      </a:r>
                      <a:r>
                        <a:rPr lang="nl-NL" sz="1100" b="1" dirty="0" err="1"/>
                        <a:t>total</a:t>
                      </a:r>
                      <a:r>
                        <a:rPr lang="nl-NL" sz="1100" b="1" dirty="0"/>
                        <a:t> no. (%)</a:t>
                      </a:r>
                    </a:p>
                  </a:txBody>
                  <a:tcPr/>
                </a:tc>
                <a:tc>
                  <a:txBody>
                    <a:bodyPr/>
                    <a:lstStyle/>
                    <a:p>
                      <a:pPr algn="ctr"/>
                      <a:r>
                        <a:rPr lang="nl-NL" sz="1100" dirty="0"/>
                        <a:t>19/263 (7.2%)</a:t>
                      </a:r>
                    </a:p>
                  </a:txBody>
                  <a:tcPr/>
                </a:tc>
                <a:tc>
                  <a:txBody>
                    <a:bodyPr/>
                    <a:lstStyle/>
                    <a:p>
                      <a:pPr algn="ctr"/>
                      <a:r>
                        <a:rPr lang="nl-NL" sz="1100" dirty="0"/>
                        <a:t>15/258 (5.8%)</a:t>
                      </a:r>
                    </a:p>
                  </a:txBody>
                  <a:tcPr/>
                </a:tc>
                <a:extLst>
                  <a:ext uri="{0D108BD9-81ED-4DB2-BD59-A6C34878D82A}">
                    <a16:rowId xmlns:a16="http://schemas.microsoft.com/office/drawing/2014/main" val="1795436097"/>
                  </a:ext>
                </a:extLst>
              </a:tr>
              <a:tr h="158048">
                <a:tc>
                  <a:txBody>
                    <a:bodyPr/>
                    <a:lstStyle/>
                    <a:p>
                      <a:r>
                        <a:rPr lang="pt-BR" sz="1100" b="1" dirty="0"/>
                        <a:t>Diabetes mellitus - no./total no. (%)</a:t>
                      </a:r>
                      <a:endParaRPr lang="nl-NL" sz="1100" b="1" dirty="0"/>
                    </a:p>
                  </a:txBody>
                  <a:tcPr/>
                </a:tc>
                <a:tc>
                  <a:txBody>
                    <a:bodyPr/>
                    <a:lstStyle/>
                    <a:p>
                      <a:pPr algn="ctr"/>
                      <a:r>
                        <a:rPr lang="nl-NL" sz="1100" dirty="0"/>
                        <a:t>54/263 (20.5%)</a:t>
                      </a:r>
                    </a:p>
                  </a:txBody>
                  <a:tcPr/>
                </a:tc>
                <a:tc>
                  <a:txBody>
                    <a:bodyPr/>
                    <a:lstStyle/>
                    <a:p>
                      <a:pPr algn="ctr"/>
                      <a:r>
                        <a:rPr lang="nl-NL" sz="1100" dirty="0"/>
                        <a:t>42/258 (16.3%)</a:t>
                      </a:r>
                    </a:p>
                  </a:txBody>
                  <a:tcPr/>
                </a:tc>
                <a:extLst>
                  <a:ext uri="{0D108BD9-81ED-4DB2-BD59-A6C34878D82A}">
                    <a16:rowId xmlns:a16="http://schemas.microsoft.com/office/drawing/2014/main" val="1213771146"/>
                  </a:ext>
                </a:extLst>
              </a:tr>
              <a:tr h="158048">
                <a:tc>
                  <a:txBody>
                    <a:bodyPr/>
                    <a:lstStyle/>
                    <a:p>
                      <a:r>
                        <a:rPr lang="en-US" sz="1100" b="1" dirty="0"/>
                        <a:t>Current smoker -  no./total no. (%)</a:t>
                      </a:r>
                      <a:endParaRPr lang="nl-NL" sz="1100" b="1" dirty="0"/>
                    </a:p>
                  </a:txBody>
                  <a:tcPr/>
                </a:tc>
                <a:tc>
                  <a:txBody>
                    <a:bodyPr/>
                    <a:lstStyle/>
                    <a:p>
                      <a:pPr algn="ctr"/>
                      <a:r>
                        <a:rPr lang="nl-NL" sz="1100" dirty="0"/>
                        <a:t>47/240 (19.6%)</a:t>
                      </a:r>
                    </a:p>
                  </a:txBody>
                  <a:tcPr/>
                </a:tc>
                <a:tc>
                  <a:txBody>
                    <a:bodyPr/>
                    <a:lstStyle/>
                    <a:p>
                      <a:pPr algn="ctr"/>
                      <a:r>
                        <a:rPr lang="nl-NL" sz="1100" dirty="0"/>
                        <a:t>64/242 (26.4%)</a:t>
                      </a:r>
                    </a:p>
                  </a:txBody>
                  <a:tcPr/>
                </a:tc>
                <a:extLst>
                  <a:ext uri="{0D108BD9-81ED-4DB2-BD59-A6C34878D82A}">
                    <a16:rowId xmlns:a16="http://schemas.microsoft.com/office/drawing/2014/main" val="3814226057"/>
                  </a:ext>
                </a:extLst>
              </a:tr>
              <a:tr h="158048">
                <a:tc>
                  <a:txBody>
                    <a:bodyPr/>
                    <a:lstStyle/>
                    <a:p>
                      <a:r>
                        <a:rPr lang="nl-NL" sz="1100" b="1" dirty="0" err="1"/>
                        <a:t>Hypercholesterolemia</a:t>
                      </a:r>
                      <a:r>
                        <a:rPr lang="nl-NL" sz="1100" b="1" dirty="0"/>
                        <a:t> - no./</a:t>
                      </a:r>
                      <a:r>
                        <a:rPr lang="nl-NL" sz="1100" b="1" dirty="0" err="1"/>
                        <a:t>total</a:t>
                      </a:r>
                      <a:r>
                        <a:rPr lang="nl-NL" sz="1100" b="1" dirty="0"/>
                        <a:t> no. (%)</a:t>
                      </a:r>
                    </a:p>
                  </a:txBody>
                  <a:tcPr/>
                </a:tc>
                <a:tc>
                  <a:txBody>
                    <a:bodyPr/>
                    <a:lstStyle/>
                    <a:p>
                      <a:pPr algn="ctr"/>
                      <a:r>
                        <a:rPr lang="nl-NL" sz="1100" dirty="0"/>
                        <a:t>69/261 (26.4%)</a:t>
                      </a:r>
                    </a:p>
                  </a:txBody>
                  <a:tcPr/>
                </a:tc>
                <a:tc>
                  <a:txBody>
                    <a:bodyPr/>
                    <a:lstStyle/>
                    <a:p>
                      <a:pPr algn="ctr"/>
                      <a:r>
                        <a:rPr lang="nl-NL" sz="1100" dirty="0"/>
                        <a:t>76/256 (29.7%)</a:t>
                      </a:r>
                    </a:p>
                  </a:txBody>
                  <a:tcPr/>
                </a:tc>
                <a:extLst>
                  <a:ext uri="{0D108BD9-81ED-4DB2-BD59-A6C34878D82A}">
                    <a16:rowId xmlns:a16="http://schemas.microsoft.com/office/drawing/2014/main" val="4256270356"/>
                  </a:ext>
                </a:extLst>
              </a:tr>
              <a:tr h="158048">
                <a:tc>
                  <a:txBody>
                    <a:bodyPr/>
                    <a:lstStyle/>
                    <a:p>
                      <a:r>
                        <a:rPr lang="nl-NL" sz="1100" b="1" dirty="0" err="1"/>
                        <a:t>Peripheral</a:t>
                      </a:r>
                      <a:r>
                        <a:rPr lang="nl-NL" sz="1100" b="1" dirty="0"/>
                        <a:t> </a:t>
                      </a:r>
                      <a:r>
                        <a:rPr lang="nl-NL" sz="1100" b="1" dirty="0" err="1"/>
                        <a:t>artery</a:t>
                      </a:r>
                      <a:r>
                        <a:rPr lang="nl-NL" sz="1100" b="1" dirty="0"/>
                        <a:t> </a:t>
                      </a:r>
                      <a:r>
                        <a:rPr lang="nl-NL" sz="1100" b="1" dirty="0" err="1"/>
                        <a:t>disease</a:t>
                      </a:r>
                      <a:r>
                        <a:rPr lang="nl-NL" sz="1100" b="1" dirty="0"/>
                        <a:t> - no./</a:t>
                      </a:r>
                      <a:r>
                        <a:rPr lang="nl-NL" sz="1100" b="1" dirty="0" err="1"/>
                        <a:t>total</a:t>
                      </a:r>
                      <a:r>
                        <a:rPr lang="nl-NL" sz="1100" b="1" dirty="0"/>
                        <a:t> no. (%)</a:t>
                      </a:r>
                    </a:p>
                  </a:txBody>
                  <a:tcPr/>
                </a:tc>
                <a:tc>
                  <a:txBody>
                    <a:bodyPr/>
                    <a:lstStyle/>
                    <a:p>
                      <a:pPr algn="ctr"/>
                      <a:r>
                        <a:rPr lang="nl-NL" sz="1100" dirty="0"/>
                        <a:t>16/263 (6.1%)</a:t>
                      </a:r>
                    </a:p>
                  </a:txBody>
                  <a:tcPr/>
                </a:tc>
                <a:tc>
                  <a:txBody>
                    <a:bodyPr/>
                    <a:lstStyle/>
                    <a:p>
                      <a:pPr algn="ctr"/>
                      <a:r>
                        <a:rPr lang="nl-NL" sz="1100" dirty="0"/>
                        <a:t>22/258 (8.5%)</a:t>
                      </a:r>
                    </a:p>
                  </a:txBody>
                  <a:tcPr/>
                </a:tc>
                <a:extLst>
                  <a:ext uri="{0D108BD9-81ED-4DB2-BD59-A6C34878D82A}">
                    <a16:rowId xmlns:a16="http://schemas.microsoft.com/office/drawing/2014/main" val="311388703"/>
                  </a:ext>
                </a:extLst>
              </a:tr>
              <a:tr h="158048">
                <a:tc>
                  <a:txBody>
                    <a:bodyPr/>
                    <a:lstStyle/>
                    <a:p>
                      <a:r>
                        <a:rPr lang="nl-NL" sz="1100" b="1" dirty="0"/>
                        <a:t>Arrest </a:t>
                      </a:r>
                      <a:r>
                        <a:rPr lang="nl-NL" sz="1100" b="1" dirty="0" err="1"/>
                        <a:t>witnessed</a:t>
                      </a:r>
                      <a:r>
                        <a:rPr lang="nl-NL" sz="1100" b="1" dirty="0"/>
                        <a:t> - no. (%)</a:t>
                      </a:r>
                    </a:p>
                  </a:txBody>
                  <a:tcPr/>
                </a:tc>
                <a:tc>
                  <a:txBody>
                    <a:bodyPr/>
                    <a:lstStyle/>
                    <a:p>
                      <a:pPr algn="ctr"/>
                      <a:r>
                        <a:rPr lang="nl-NL" sz="1100" dirty="0"/>
                        <a:t>210 (79.5%)</a:t>
                      </a:r>
                    </a:p>
                  </a:txBody>
                  <a:tcPr/>
                </a:tc>
                <a:tc>
                  <a:txBody>
                    <a:bodyPr/>
                    <a:lstStyle/>
                    <a:p>
                      <a:pPr algn="ctr"/>
                      <a:r>
                        <a:rPr lang="nl-NL" sz="1100" dirty="0"/>
                        <a:t>198 (76.7%)</a:t>
                      </a:r>
                    </a:p>
                  </a:txBody>
                  <a:tcPr/>
                </a:tc>
                <a:extLst>
                  <a:ext uri="{0D108BD9-81ED-4DB2-BD59-A6C34878D82A}">
                    <a16:rowId xmlns:a16="http://schemas.microsoft.com/office/drawing/2014/main" val="2906358545"/>
                  </a:ext>
                </a:extLst>
              </a:tr>
              <a:tr h="158048">
                <a:tc>
                  <a:txBody>
                    <a:bodyPr/>
                    <a:lstStyle/>
                    <a:p>
                      <a:r>
                        <a:rPr lang="en-US" sz="1100" b="1" dirty="0"/>
                        <a:t>Median time from arrest to basic life support (IQR) - min</a:t>
                      </a:r>
                      <a:endParaRPr lang="nl-NL" sz="1100" b="1" dirty="0"/>
                    </a:p>
                  </a:txBody>
                  <a:tcPr/>
                </a:tc>
                <a:tc>
                  <a:txBody>
                    <a:bodyPr/>
                    <a:lstStyle/>
                    <a:p>
                      <a:pPr algn="ctr"/>
                      <a:r>
                        <a:rPr lang="nl-NL" sz="1100" dirty="0"/>
                        <a:t>2 (1-5)</a:t>
                      </a:r>
                    </a:p>
                  </a:txBody>
                  <a:tcPr/>
                </a:tc>
                <a:tc>
                  <a:txBody>
                    <a:bodyPr/>
                    <a:lstStyle/>
                    <a:p>
                      <a:pPr algn="ctr"/>
                      <a:r>
                        <a:rPr lang="nl-NL" sz="1100" dirty="0"/>
                        <a:t>2 (1-5)</a:t>
                      </a:r>
                    </a:p>
                  </a:txBody>
                  <a:tcPr/>
                </a:tc>
                <a:extLst>
                  <a:ext uri="{0D108BD9-81ED-4DB2-BD59-A6C34878D82A}">
                    <a16:rowId xmlns:a16="http://schemas.microsoft.com/office/drawing/2014/main" val="4139873749"/>
                  </a:ext>
                </a:extLst>
              </a:tr>
              <a:tr h="158048">
                <a:tc>
                  <a:txBody>
                    <a:bodyPr/>
                    <a:lstStyle/>
                    <a:p>
                      <a:r>
                        <a:rPr lang="en-US" sz="1100" b="1" dirty="0"/>
                        <a:t>Median time from arrest to return of spontaneous circulation (IQR) - min</a:t>
                      </a:r>
                      <a:endParaRPr lang="nl-NL" sz="1100" b="1" dirty="0"/>
                    </a:p>
                  </a:txBody>
                  <a:tcPr/>
                </a:tc>
                <a:tc>
                  <a:txBody>
                    <a:bodyPr/>
                    <a:lstStyle/>
                    <a:p>
                      <a:pPr algn="ctr"/>
                      <a:r>
                        <a:rPr lang="nl-NL" sz="1100" dirty="0"/>
                        <a:t>15 (8-20)</a:t>
                      </a:r>
                    </a:p>
                  </a:txBody>
                  <a:tcPr/>
                </a:tc>
                <a:tc>
                  <a:txBody>
                    <a:bodyPr/>
                    <a:lstStyle/>
                    <a:p>
                      <a:pPr algn="ctr"/>
                      <a:r>
                        <a:rPr lang="nl-NL" sz="1100" dirty="0"/>
                        <a:t>15 (8-20)</a:t>
                      </a:r>
                    </a:p>
                  </a:txBody>
                  <a:tcPr/>
                </a:tc>
                <a:extLst>
                  <a:ext uri="{0D108BD9-81ED-4DB2-BD59-A6C34878D82A}">
                    <a16:rowId xmlns:a16="http://schemas.microsoft.com/office/drawing/2014/main" val="3477067339"/>
                  </a:ext>
                </a:extLst>
              </a:tr>
            </a:tbl>
          </a:graphicData>
        </a:graphic>
      </p:graphicFrame>
      <p:sp>
        <p:nvSpPr>
          <p:cNvPr id="8" name="Afgeronde rechthoek 7"/>
          <p:cNvSpPr/>
          <p:nvPr/>
        </p:nvSpPr>
        <p:spPr>
          <a:xfrm>
            <a:off x="6729984" y="5786323"/>
            <a:ext cx="3599077" cy="2194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7541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1100093"/>
            <a:ext cx="10766044" cy="744750"/>
          </a:xfrm>
        </p:spPr>
        <p:txBody>
          <a:bodyPr/>
          <a:lstStyle/>
          <a:p>
            <a:r>
              <a:rPr lang="en-US" altLang="nl-NL" dirty="0"/>
              <a:t>Baseline characteristics</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1844068302"/>
              </p:ext>
            </p:extLst>
          </p:nvPr>
        </p:nvGraphicFramePr>
        <p:xfrm>
          <a:off x="1227221" y="2029327"/>
          <a:ext cx="9398882" cy="4519729"/>
        </p:xfrm>
        <a:graphic>
          <a:graphicData uri="http://schemas.openxmlformats.org/drawingml/2006/table">
            <a:tbl>
              <a:tblPr firstRow="1" bandRow="1">
                <a:tableStyleId>{5C22544A-7EE6-4342-B048-85BDC9FD1C3A}</a:tableStyleId>
              </a:tblPr>
              <a:tblGrid>
                <a:gridCol w="5013158">
                  <a:extLst>
                    <a:ext uri="{9D8B030D-6E8A-4147-A177-3AD203B41FA5}">
                      <a16:colId xmlns:a16="http://schemas.microsoft.com/office/drawing/2014/main" val="464648968"/>
                    </a:ext>
                  </a:extLst>
                </a:gridCol>
                <a:gridCol w="2326105">
                  <a:extLst>
                    <a:ext uri="{9D8B030D-6E8A-4147-A177-3AD203B41FA5}">
                      <a16:colId xmlns:a16="http://schemas.microsoft.com/office/drawing/2014/main" val="581322337"/>
                    </a:ext>
                  </a:extLst>
                </a:gridCol>
                <a:gridCol w="2059619">
                  <a:extLst>
                    <a:ext uri="{9D8B030D-6E8A-4147-A177-3AD203B41FA5}">
                      <a16:colId xmlns:a16="http://schemas.microsoft.com/office/drawing/2014/main" val="8757020"/>
                    </a:ext>
                  </a:extLst>
                </a:gridCol>
              </a:tblGrid>
              <a:tr h="633529">
                <a:tc>
                  <a:txBody>
                    <a:bodyPr/>
                    <a:lstStyle/>
                    <a:p>
                      <a:endParaRPr lang="nl-NL" sz="1100" dirty="0"/>
                    </a:p>
                  </a:txBody>
                  <a:tcPr/>
                </a:tc>
                <a:tc>
                  <a:txBody>
                    <a:bodyPr/>
                    <a:lstStyle/>
                    <a:p>
                      <a:pPr algn="ctr"/>
                      <a:r>
                        <a:rPr lang="nl-NL" sz="1100" dirty="0" err="1"/>
                        <a:t>Immediate</a:t>
                      </a:r>
                      <a:r>
                        <a:rPr lang="nl-NL" sz="1100" dirty="0"/>
                        <a:t> </a:t>
                      </a:r>
                      <a:r>
                        <a:rPr lang="nl-NL" sz="1100" dirty="0" err="1"/>
                        <a:t>Angiography</a:t>
                      </a:r>
                      <a:r>
                        <a:rPr lang="nl-NL" sz="1100" dirty="0"/>
                        <a:t> Group</a:t>
                      </a:r>
                    </a:p>
                    <a:p>
                      <a:pPr algn="ctr"/>
                      <a:r>
                        <a:rPr lang="nl-NL" sz="1100" dirty="0"/>
                        <a:t>(N= 264)</a:t>
                      </a:r>
                    </a:p>
                  </a:txBody>
                  <a:tcPr/>
                </a:tc>
                <a:tc>
                  <a:txBody>
                    <a:bodyPr/>
                    <a:lstStyle/>
                    <a:p>
                      <a:pPr algn="ctr"/>
                      <a:r>
                        <a:rPr lang="nl-NL" sz="1100" dirty="0" err="1"/>
                        <a:t>Delayed</a:t>
                      </a:r>
                      <a:r>
                        <a:rPr lang="nl-NL" sz="1100" baseline="0" dirty="0"/>
                        <a:t> </a:t>
                      </a:r>
                      <a:r>
                        <a:rPr lang="nl-NL" sz="1100" baseline="0" dirty="0" err="1"/>
                        <a:t>angiography</a:t>
                      </a:r>
                      <a:r>
                        <a:rPr lang="nl-NL" sz="1100" baseline="0" dirty="0"/>
                        <a:t> Group</a:t>
                      </a:r>
                    </a:p>
                    <a:p>
                      <a:pPr algn="ctr"/>
                      <a:r>
                        <a:rPr lang="nl-NL" sz="1100" baseline="0" dirty="0"/>
                        <a:t>(N= 258)</a:t>
                      </a:r>
                      <a:endParaRPr lang="nl-NL" sz="1100" dirty="0"/>
                    </a:p>
                  </a:txBody>
                  <a:tcPr/>
                </a:tc>
                <a:extLst>
                  <a:ext uri="{0D108BD9-81ED-4DB2-BD59-A6C34878D82A}">
                    <a16:rowId xmlns:a16="http://schemas.microsoft.com/office/drawing/2014/main" val="788959528"/>
                  </a:ext>
                </a:extLst>
              </a:tr>
              <a:tr h="158048">
                <a:tc>
                  <a:txBody>
                    <a:bodyPr/>
                    <a:lstStyle/>
                    <a:p>
                      <a:r>
                        <a:rPr lang="nl-NL" sz="1100" b="1" dirty="0"/>
                        <a:t>Age - </a:t>
                      </a:r>
                      <a:r>
                        <a:rPr lang="nl-NL" sz="1100" b="1" dirty="0" err="1"/>
                        <a:t>years</a:t>
                      </a:r>
                      <a:endParaRPr lang="nl-NL" sz="1100" b="1" dirty="0"/>
                    </a:p>
                  </a:txBody>
                  <a:tcPr/>
                </a:tc>
                <a:tc>
                  <a:txBody>
                    <a:bodyPr/>
                    <a:lstStyle/>
                    <a:p>
                      <a:pPr algn="ctr"/>
                      <a:r>
                        <a:rPr lang="nl-NL" sz="1100" dirty="0"/>
                        <a:t>65.8±12.5</a:t>
                      </a:r>
                    </a:p>
                  </a:txBody>
                  <a:tcPr/>
                </a:tc>
                <a:tc>
                  <a:txBody>
                    <a:bodyPr/>
                    <a:lstStyle/>
                    <a:p>
                      <a:pPr algn="ctr"/>
                      <a:r>
                        <a:rPr lang="nl-NL" sz="1100" dirty="0"/>
                        <a:t>65.0±12.2</a:t>
                      </a:r>
                    </a:p>
                  </a:txBody>
                  <a:tcPr/>
                </a:tc>
                <a:extLst>
                  <a:ext uri="{0D108BD9-81ED-4DB2-BD59-A6C34878D82A}">
                    <a16:rowId xmlns:a16="http://schemas.microsoft.com/office/drawing/2014/main" val="1321214259"/>
                  </a:ext>
                </a:extLst>
              </a:tr>
              <a:tr h="158048">
                <a:tc>
                  <a:txBody>
                    <a:bodyPr/>
                    <a:lstStyle/>
                    <a:p>
                      <a:r>
                        <a:rPr lang="nl-NL" sz="1100" b="1" dirty="0"/>
                        <a:t>Male</a:t>
                      </a:r>
                      <a:r>
                        <a:rPr lang="nl-NL" sz="1100" b="1" baseline="0" dirty="0"/>
                        <a:t> </a:t>
                      </a:r>
                      <a:r>
                        <a:rPr lang="nl-NL" sz="1100" b="1" baseline="0" dirty="0" err="1"/>
                        <a:t>sex</a:t>
                      </a:r>
                      <a:r>
                        <a:rPr lang="nl-NL" sz="1100" b="1" baseline="0" dirty="0"/>
                        <a:t> – no. (%)</a:t>
                      </a:r>
                      <a:endParaRPr lang="nl-NL" sz="1100" b="1" dirty="0"/>
                    </a:p>
                  </a:txBody>
                  <a:tcPr/>
                </a:tc>
                <a:tc>
                  <a:txBody>
                    <a:bodyPr/>
                    <a:lstStyle/>
                    <a:p>
                      <a:pPr algn="ctr"/>
                      <a:r>
                        <a:rPr lang="nl-NL" sz="1100" dirty="0"/>
                        <a:t>215 (81.4%)</a:t>
                      </a:r>
                    </a:p>
                  </a:txBody>
                  <a:tcPr/>
                </a:tc>
                <a:tc>
                  <a:txBody>
                    <a:bodyPr/>
                    <a:lstStyle/>
                    <a:p>
                      <a:pPr algn="ctr"/>
                      <a:r>
                        <a:rPr lang="nl-NL" sz="1100" dirty="0"/>
                        <a:t>198 (76.7%)</a:t>
                      </a:r>
                    </a:p>
                  </a:txBody>
                  <a:tcPr/>
                </a:tc>
                <a:extLst>
                  <a:ext uri="{0D108BD9-81ED-4DB2-BD59-A6C34878D82A}">
                    <a16:rowId xmlns:a16="http://schemas.microsoft.com/office/drawing/2014/main" val="1266933066"/>
                  </a:ext>
                </a:extLst>
              </a:tr>
              <a:tr h="158048">
                <a:tc>
                  <a:txBody>
                    <a:bodyPr/>
                    <a:lstStyle/>
                    <a:p>
                      <a:r>
                        <a:rPr lang="nl-NL" sz="1100" b="1" dirty="0" err="1"/>
                        <a:t>Hypertension</a:t>
                      </a:r>
                      <a:r>
                        <a:rPr lang="nl-NL" sz="1100" b="1" dirty="0"/>
                        <a:t> – no./</a:t>
                      </a:r>
                      <a:r>
                        <a:rPr lang="nl-NL" sz="1100" b="1" dirty="0" err="1"/>
                        <a:t>total</a:t>
                      </a:r>
                      <a:r>
                        <a:rPr lang="nl-NL" sz="1100" b="1" dirty="0"/>
                        <a:t> no. (%)</a:t>
                      </a:r>
                    </a:p>
                  </a:txBody>
                  <a:tcPr/>
                </a:tc>
                <a:tc>
                  <a:txBody>
                    <a:bodyPr/>
                    <a:lstStyle/>
                    <a:p>
                      <a:pPr algn="ctr"/>
                      <a:r>
                        <a:rPr lang="nl-NL" sz="1100" dirty="0"/>
                        <a:t>128/260 (49.2%)</a:t>
                      </a:r>
                    </a:p>
                  </a:txBody>
                  <a:tcPr/>
                </a:tc>
                <a:tc>
                  <a:txBody>
                    <a:bodyPr/>
                    <a:lstStyle/>
                    <a:p>
                      <a:pPr algn="ctr"/>
                      <a:r>
                        <a:rPr lang="nl-NL" sz="1100" dirty="0"/>
                        <a:t>124/258 (48.1%)</a:t>
                      </a:r>
                    </a:p>
                  </a:txBody>
                  <a:tcPr/>
                </a:tc>
                <a:extLst>
                  <a:ext uri="{0D108BD9-81ED-4DB2-BD59-A6C34878D82A}">
                    <a16:rowId xmlns:a16="http://schemas.microsoft.com/office/drawing/2014/main" val="217831763"/>
                  </a:ext>
                </a:extLst>
              </a:tr>
              <a:tr h="158048">
                <a:tc>
                  <a:txBody>
                    <a:bodyPr/>
                    <a:lstStyle/>
                    <a:p>
                      <a:r>
                        <a:rPr lang="nl-NL" sz="1100" b="1" dirty="0" err="1"/>
                        <a:t>Previous</a:t>
                      </a:r>
                      <a:r>
                        <a:rPr lang="nl-NL" sz="1100" b="1" dirty="0"/>
                        <a:t> </a:t>
                      </a:r>
                      <a:r>
                        <a:rPr lang="nl-NL" sz="1100" b="1" dirty="0" err="1"/>
                        <a:t>myocardial</a:t>
                      </a:r>
                      <a:r>
                        <a:rPr lang="nl-NL" sz="1100" b="1" dirty="0"/>
                        <a:t> </a:t>
                      </a:r>
                      <a:r>
                        <a:rPr lang="nl-NL" sz="1100" b="1" dirty="0" err="1"/>
                        <a:t>infarction</a:t>
                      </a:r>
                      <a:r>
                        <a:rPr lang="nl-NL" sz="1100" b="1" baseline="0" dirty="0"/>
                        <a:t> – no. (%)</a:t>
                      </a:r>
                      <a:endParaRPr lang="nl-NL" sz="1100" b="1" dirty="0"/>
                    </a:p>
                  </a:txBody>
                  <a:tcPr/>
                </a:tc>
                <a:tc>
                  <a:txBody>
                    <a:bodyPr/>
                    <a:lstStyle/>
                    <a:p>
                      <a:pPr algn="ctr"/>
                      <a:r>
                        <a:rPr lang="nl-NL" sz="1100" dirty="0"/>
                        <a:t>70 (26.5%)</a:t>
                      </a:r>
                    </a:p>
                  </a:txBody>
                  <a:tcPr/>
                </a:tc>
                <a:tc>
                  <a:txBody>
                    <a:bodyPr/>
                    <a:lstStyle/>
                    <a:p>
                      <a:pPr algn="ctr"/>
                      <a:r>
                        <a:rPr lang="nl-NL" sz="1100" dirty="0"/>
                        <a:t>74 (28.7%)</a:t>
                      </a:r>
                    </a:p>
                  </a:txBody>
                  <a:tcPr/>
                </a:tc>
                <a:extLst>
                  <a:ext uri="{0D108BD9-81ED-4DB2-BD59-A6C34878D82A}">
                    <a16:rowId xmlns:a16="http://schemas.microsoft.com/office/drawing/2014/main" val="724225822"/>
                  </a:ext>
                </a:extLst>
              </a:tr>
              <a:tr h="158048">
                <a:tc>
                  <a:txBody>
                    <a:bodyPr/>
                    <a:lstStyle/>
                    <a:p>
                      <a:r>
                        <a:rPr lang="nl-NL" sz="1100" b="1" dirty="0" err="1"/>
                        <a:t>Previous</a:t>
                      </a:r>
                      <a:r>
                        <a:rPr lang="nl-NL" sz="1100" b="1" dirty="0"/>
                        <a:t> CABG - no./</a:t>
                      </a:r>
                      <a:r>
                        <a:rPr lang="nl-NL" sz="1100" b="1" dirty="0" err="1"/>
                        <a:t>total</a:t>
                      </a:r>
                      <a:r>
                        <a:rPr lang="nl-NL" sz="1100" b="1" dirty="0"/>
                        <a:t> no. (%)</a:t>
                      </a:r>
                    </a:p>
                  </a:txBody>
                  <a:tcPr/>
                </a:tc>
                <a:tc>
                  <a:txBody>
                    <a:bodyPr/>
                    <a:lstStyle/>
                    <a:p>
                      <a:pPr algn="ctr"/>
                      <a:r>
                        <a:rPr lang="nl-NL" sz="1100" dirty="0"/>
                        <a:t>41/263 (15.6%)</a:t>
                      </a:r>
                    </a:p>
                  </a:txBody>
                  <a:tcPr/>
                </a:tc>
                <a:tc>
                  <a:txBody>
                    <a:bodyPr/>
                    <a:lstStyle/>
                    <a:p>
                      <a:pPr algn="ctr"/>
                      <a:r>
                        <a:rPr lang="nl-NL" sz="1100" dirty="0"/>
                        <a:t>24/258 (9.3%)</a:t>
                      </a:r>
                    </a:p>
                  </a:txBody>
                  <a:tcPr/>
                </a:tc>
                <a:extLst>
                  <a:ext uri="{0D108BD9-81ED-4DB2-BD59-A6C34878D82A}">
                    <a16:rowId xmlns:a16="http://schemas.microsoft.com/office/drawing/2014/main" val="1525676420"/>
                  </a:ext>
                </a:extLst>
              </a:tr>
              <a:tr h="158048">
                <a:tc>
                  <a:txBody>
                    <a:bodyPr/>
                    <a:lstStyle/>
                    <a:p>
                      <a:r>
                        <a:rPr lang="nl-NL" sz="1100" b="1" dirty="0" err="1"/>
                        <a:t>Previous</a:t>
                      </a:r>
                      <a:r>
                        <a:rPr lang="nl-NL" sz="1100" b="1" dirty="0"/>
                        <a:t> PCI -  no./</a:t>
                      </a:r>
                      <a:r>
                        <a:rPr lang="nl-NL" sz="1100" b="1" dirty="0" err="1"/>
                        <a:t>total</a:t>
                      </a:r>
                      <a:r>
                        <a:rPr lang="nl-NL" sz="1100" b="1" dirty="0"/>
                        <a:t> no. (%)</a:t>
                      </a:r>
                    </a:p>
                  </a:txBody>
                  <a:tcPr/>
                </a:tc>
                <a:tc>
                  <a:txBody>
                    <a:bodyPr/>
                    <a:lstStyle/>
                    <a:p>
                      <a:pPr algn="ctr"/>
                      <a:r>
                        <a:rPr lang="nl-NL" sz="1100" dirty="0"/>
                        <a:t>44/263 (16.7%)</a:t>
                      </a:r>
                    </a:p>
                  </a:txBody>
                  <a:tcPr/>
                </a:tc>
                <a:tc>
                  <a:txBody>
                    <a:bodyPr/>
                    <a:lstStyle/>
                    <a:p>
                      <a:pPr algn="ctr"/>
                      <a:r>
                        <a:rPr lang="nl-NL" sz="1100" dirty="0"/>
                        <a:t>59/257 (23.0%)</a:t>
                      </a:r>
                    </a:p>
                  </a:txBody>
                  <a:tcPr/>
                </a:tc>
                <a:extLst>
                  <a:ext uri="{0D108BD9-81ED-4DB2-BD59-A6C34878D82A}">
                    <a16:rowId xmlns:a16="http://schemas.microsoft.com/office/drawing/2014/main" val="837569171"/>
                  </a:ext>
                </a:extLst>
              </a:tr>
              <a:tr h="158048">
                <a:tc>
                  <a:txBody>
                    <a:bodyPr/>
                    <a:lstStyle/>
                    <a:p>
                      <a:r>
                        <a:rPr lang="en-US" sz="1100" b="1" dirty="0"/>
                        <a:t>Previous coronary artery disease -  no. (%)</a:t>
                      </a:r>
                      <a:endParaRPr lang="nl-NL" sz="1100" b="1" dirty="0"/>
                    </a:p>
                  </a:txBody>
                  <a:tcPr/>
                </a:tc>
                <a:tc>
                  <a:txBody>
                    <a:bodyPr/>
                    <a:lstStyle/>
                    <a:p>
                      <a:pPr algn="ctr"/>
                      <a:r>
                        <a:rPr lang="nl-NL" sz="1100" dirty="0"/>
                        <a:t>94 (35.6%)</a:t>
                      </a:r>
                    </a:p>
                  </a:txBody>
                  <a:tcPr/>
                </a:tc>
                <a:tc>
                  <a:txBody>
                    <a:bodyPr/>
                    <a:lstStyle/>
                    <a:p>
                      <a:pPr algn="ctr"/>
                      <a:r>
                        <a:rPr lang="nl-NL" sz="1100" dirty="0"/>
                        <a:t>94 (36.4%)</a:t>
                      </a:r>
                    </a:p>
                  </a:txBody>
                  <a:tcPr/>
                </a:tc>
                <a:extLst>
                  <a:ext uri="{0D108BD9-81ED-4DB2-BD59-A6C34878D82A}">
                    <a16:rowId xmlns:a16="http://schemas.microsoft.com/office/drawing/2014/main" val="2380145129"/>
                  </a:ext>
                </a:extLst>
              </a:tr>
              <a:tr h="158048">
                <a:tc>
                  <a:txBody>
                    <a:bodyPr/>
                    <a:lstStyle/>
                    <a:p>
                      <a:r>
                        <a:rPr lang="nl-NL" sz="1100" b="1" dirty="0" err="1"/>
                        <a:t>Previous</a:t>
                      </a:r>
                      <a:r>
                        <a:rPr lang="nl-NL" sz="1100" b="1" dirty="0"/>
                        <a:t> </a:t>
                      </a:r>
                      <a:r>
                        <a:rPr lang="nl-NL" sz="1100" b="1" dirty="0" err="1"/>
                        <a:t>cerebrovascular</a:t>
                      </a:r>
                      <a:r>
                        <a:rPr lang="nl-NL" sz="1100" b="1" dirty="0"/>
                        <a:t> accident - no./</a:t>
                      </a:r>
                      <a:r>
                        <a:rPr lang="nl-NL" sz="1100" b="1" dirty="0" err="1"/>
                        <a:t>total</a:t>
                      </a:r>
                      <a:r>
                        <a:rPr lang="nl-NL" sz="1100" b="1" dirty="0"/>
                        <a:t> no. (%)</a:t>
                      </a:r>
                    </a:p>
                  </a:txBody>
                  <a:tcPr/>
                </a:tc>
                <a:tc>
                  <a:txBody>
                    <a:bodyPr/>
                    <a:lstStyle/>
                    <a:p>
                      <a:pPr algn="ctr"/>
                      <a:r>
                        <a:rPr lang="nl-NL" sz="1100" dirty="0"/>
                        <a:t>19/263 (7.2%)</a:t>
                      </a:r>
                    </a:p>
                  </a:txBody>
                  <a:tcPr/>
                </a:tc>
                <a:tc>
                  <a:txBody>
                    <a:bodyPr/>
                    <a:lstStyle/>
                    <a:p>
                      <a:pPr algn="ctr"/>
                      <a:r>
                        <a:rPr lang="nl-NL" sz="1100" dirty="0"/>
                        <a:t>15/258 (5.8%)</a:t>
                      </a:r>
                    </a:p>
                  </a:txBody>
                  <a:tcPr/>
                </a:tc>
                <a:extLst>
                  <a:ext uri="{0D108BD9-81ED-4DB2-BD59-A6C34878D82A}">
                    <a16:rowId xmlns:a16="http://schemas.microsoft.com/office/drawing/2014/main" val="1795436097"/>
                  </a:ext>
                </a:extLst>
              </a:tr>
              <a:tr h="158048">
                <a:tc>
                  <a:txBody>
                    <a:bodyPr/>
                    <a:lstStyle/>
                    <a:p>
                      <a:r>
                        <a:rPr lang="pt-BR" sz="1100" b="1" dirty="0"/>
                        <a:t>Diabetes mellitus - no./total no. (%)</a:t>
                      </a:r>
                      <a:endParaRPr lang="nl-NL" sz="1100" b="1" dirty="0"/>
                    </a:p>
                  </a:txBody>
                  <a:tcPr/>
                </a:tc>
                <a:tc>
                  <a:txBody>
                    <a:bodyPr/>
                    <a:lstStyle/>
                    <a:p>
                      <a:pPr algn="ctr"/>
                      <a:r>
                        <a:rPr lang="nl-NL" sz="1100" dirty="0"/>
                        <a:t>54/263 (20.5%)</a:t>
                      </a:r>
                    </a:p>
                  </a:txBody>
                  <a:tcPr/>
                </a:tc>
                <a:tc>
                  <a:txBody>
                    <a:bodyPr/>
                    <a:lstStyle/>
                    <a:p>
                      <a:pPr algn="ctr"/>
                      <a:r>
                        <a:rPr lang="nl-NL" sz="1100" dirty="0"/>
                        <a:t>42/258 (16.3%)</a:t>
                      </a:r>
                    </a:p>
                  </a:txBody>
                  <a:tcPr/>
                </a:tc>
                <a:extLst>
                  <a:ext uri="{0D108BD9-81ED-4DB2-BD59-A6C34878D82A}">
                    <a16:rowId xmlns:a16="http://schemas.microsoft.com/office/drawing/2014/main" val="1213771146"/>
                  </a:ext>
                </a:extLst>
              </a:tr>
              <a:tr h="158048">
                <a:tc>
                  <a:txBody>
                    <a:bodyPr/>
                    <a:lstStyle/>
                    <a:p>
                      <a:r>
                        <a:rPr lang="en-US" sz="1100" b="1" dirty="0"/>
                        <a:t>Current smoker -  no./total no. (%)</a:t>
                      </a:r>
                      <a:endParaRPr lang="nl-NL" sz="1100" b="1" dirty="0"/>
                    </a:p>
                  </a:txBody>
                  <a:tcPr/>
                </a:tc>
                <a:tc>
                  <a:txBody>
                    <a:bodyPr/>
                    <a:lstStyle/>
                    <a:p>
                      <a:pPr algn="ctr"/>
                      <a:r>
                        <a:rPr lang="nl-NL" sz="1100" dirty="0"/>
                        <a:t>47/240 (19.6%)</a:t>
                      </a:r>
                    </a:p>
                  </a:txBody>
                  <a:tcPr/>
                </a:tc>
                <a:tc>
                  <a:txBody>
                    <a:bodyPr/>
                    <a:lstStyle/>
                    <a:p>
                      <a:pPr algn="ctr"/>
                      <a:r>
                        <a:rPr lang="nl-NL" sz="1100" dirty="0"/>
                        <a:t>64/242 (26.4%)</a:t>
                      </a:r>
                    </a:p>
                  </a:txBody>
                  <a:tcPr/>
                </a:tc>
                <a:extLst>
                  <a:ext uri="{0D108BD9-81ED-4DB2-BD59-A6C34878D82A}">
                    <a16:rowId xmlns:a16="http://schemas.microsoft.com/office/drawing/2014/main" val="3814226057"/>
                  </a:ext>
                </a:extLst>
              </a:tr>
              <a:tr h="158048">
                <a:tc>
                  <a:txBody>
                    <a:bodyPr/>
                    <a:lstStyle/>
                    <a:p>
                      <a:r>
                        <a:rPr lang="nl-NL" sz="1100" b="1" dirty="0" err="1"/>
                        <a:t>Hypercholesterolemia</a:t>
                      </a:r>
                      <a:r>
                        <a:rPr lang="nl-NL" sz="1100" b="1" dirty="0"/>
                        <a:t> - no./</a:t>
                      </a:r>
                      <a:r>
                        <a:rPr lang="nl-NL" sz="1100" b="1" dirty="0" err="1"/>
                        <a:t>total</a:t>
                      </a:r>
                      <a:r>
                        <a:rPr lang="nl-NL" sz="1100" b="1" dirty="0"/>
                        <a:t> no. (%)</a:t>
                      </a:r>
                    </a:p>
                  </a:txBody>
                  <a:tcPr/>
                </a:tc>
                <a:tc>
                  <a:txBody>
                    <a:bodyPr/>
                    <a:lstStyle/>
                    <a:p>
                      <a:pPr algn="ctr"/>
                      <a:r>
                        <a:rPr lang="nl-NL" sz="1100" dirty="0"/>
                        <a:t>69/261 (26.4%)</a:t>
                      </a:r>
                    </a:p>
                  </a:txBody>
                  <a:tcPr/>
                </a:tc>
                <a:tc>
                  <a:txBody>
                    <a:bodyPr/>
                    <a:lstStyle/>
                    <a:p>
                      <a:pPr algn="ctr"/>
                      <a:r>
                        <a:rPr lang="nl-NL" sz="1100" dirty="0"/>
                        <a:t>76/256 (29.7%)</a:t>
                      </a:r>
                    </a:p>
                  </a:txBody>
                  <a:tcPr/>
                </a:tc>
                <a:extLst>
                  <a:ext uri="{0D108BD9-81ED-4DB2-BD59-A6C34878D82A}">
                    <a16:rowId xmlns:a16="http://schemas.microsoft.com/office/drawing/2014/main" val="4256270356"/>
                  </a:ext>
                </a:extLst>
              </a:tr>
              <a:tr h="158048">
                <a:tc>
                  <a:txBody>
                    <a:bodyPr/>
                    <a:lstStyle/>
                    <a:p>
                      <a:r>
                        <a:rPr lang="nl-NL" sz="1100" b="1" dirty="0" err="1"/>
                        <a:t>Peripheral</a:t>
                      </a:r>
                      <a:r>
                        <a:rPr lang="nl-NL" sz="1100" b="1" dirty="0"/>
                        <a:t> </a:t>
                      </a:r>
                      <a:r>
                        <a:rPr lang="nl-NL" sz="1100" b="1" dirty="0" err="1"/>
                        <a:t>artery</a:t>
                      </a:r>
                      <a:r>
                        <a:rPr lang="nl-NL" sz="1100" b="1" dirty="0"/>
                        <a:t> </a:t>
                      </a:r>
                      <a:r>
                        <a:rPr lang="nl-NL" sz="1100" b="1" dirty="0" err="1"/>
                        <a:t>disease</a:t>
                      </a:r>
                      <a:r>
                        <a:rPr lang="nl-NL" sz="1100" b="1" dirty="0"/>
                        <a:t> - no./</a:t>
                      </a:r>
                      <a:r>
                        <a:rPr lang="nl-NL" sz="1100" b="1" dirty="0" err="1"/>
                        <a:t>total</a:t>
                      </a:r>
                      <a:r>
                        <a:rPr lang="nl-NL" sz="1100" b="1" dirty="0"/>
                        <a:t> no. (%)</a:t>
                      </a:r>
                    </a:p>
                  </a:txBody>
                  <a:tcPr/>
                </a:tc>
                <a:tc>
                  <a:txBody>
                    <a:bodyPr/>
                    <a:lstStyle/>
                    <a:p>
                      <a:pPr algn="ctr"/>
                      <a:r>
                        <a:rPr lang="nl-NL" sz="1100" dirty="0"/>
                        <a:t>16/263 (6.1%)</a:t>
                      </a:r>
                    </a:p>
                  </a:txBody>
                  <a:tcPr/>
                </a:tc>
                <a:tc>
                  <a:txBody>
                    <a:bodyPr/>
                    <a:lstStyle/>
                    <a:p>
                      <a:pPr algn="ctr"/>
                      <a:r>
                        <a:rPr lang="nl-NL" sz="1100" dirty="0"/>
                        <a:t>22/258 (8.5%)</a:t>
                      </a:r>
                    </a:p>
                  </a:txBody>
                  <a:tcPr/>
                </a:tc>
                <a:extLst>
                  <a:ext uri="{0D108BD9-81ED-4DB2-BD59-A6C34878D82A}">
                    <a16:rowId xmlns:a16="http://schemas.microsoft.com/office/drawing/2014/main" val="311388703"/>
                  </a:ext>
                </a:extLst>
              </a:tr>
              <a:tr h="158048">
                <a:tc>
                  <a:txBody>
                    <a:bodyPr/>
                    <a:lstStyle/>
                    <a:p>
                      <a:r>
                        <a:rPr lang="nl-NL" sz="1100" b="1" dirty="0"/>
                        <a:t>Arrest </a:t>
                      </a:r>
                      <a:r>
                        <a:rPr lang="nl-NL" sz="1100" b="1" dirty="0" err="1"/>
                        <a:t>witnessed</a:t>
                      </a:r>
                      <a:r>
                        <a:rPr lang="nl-NL" sz="1100" b="1" dirty="0"/>
                        <a:t> - no. (%)</a:t>
                      </a:r>
                    </a:p>
                  </a:txBody>
                  <a:tcPr/>
                </a:tc>
                <a:tc>
                  <a:txBody>
                    <a:bodyPr/>
                    <a:lstStyle/>
                    <a:p>
                      <a:pPr algn="ctr"/>
                      <a:r>
                        <a:rPr lang="nl-NL" sz="1100" dirty="0"/>
                        <a:t>210 (79.5%)</a:t>
                      </a:r>
                    </a:p>
                  </a:txBody>
                  <a:tcPr/>
                </a:tc>
                <a:tc>
                  <a:txBody>
                    <a:bodyPr/>
                    <a:lstStyle/>
                    <a:p>
                      <a:pPr algn="ctr"/>
                      <a:r>
                        <a:rPr lang="nl-NL" sz="1100" dirty="0"/>
                        <a:t>198 (76.7%)</a:t>
                      </a:r>
                    </a:p>
                  </a:txBody>
                  <a:tcPr/>
                </a:tc>
                <a:extLst>
                  <a:ext uri="{0D108BD9-81ED-4DB2-BD59-A6C34878D82A}">
                    <a16:rowId xmlns:a16="http://schemas.microsoft.com/office/drawing/2014/main" val="2906358545"/>
                  </a:ext>
                </a:extLst>
              </a:tr>
              <a:tr h="158048">
                <a:tc>
                  <a:txBody>
                    <a:bodyPr/>
                    <a:lstStyle/>
                    <a:p>
                      <a:r>
                        <a:rPr lang="en-US" sz="1100" b="1" dirty="0"/>
                        <a:t>Median time from arrest to basic life support (IQR) - min</a:t>
                      </a:r>
                      <a:endParaRPr lang="nl-NL" sz="1100" b="1" dirty="0"/>
                    </a:p>
                  </a:txBody>
                  <a:tcPr/>
                </a:tc>
                <a:tc>
                  <a:txBody>
                    <a:bodyPr/>
                    <a:lstStyle/>
                    <a:p>
                      <a:pPr algn="ctr"/>
                      <a:r>
                        <a:rPr lang="nl-NL" sz="1100" dirty="0"/>
                        <a:t>2 (1-5)</a:t>
                      </a:r>
                    </a:p>
                  </a:txBody>
                  <a:tcPr/>
                </a:tc>
                <a:tc>
                  <a:txBody>
                    <a:bodyPr/>
                    <a:lstStyle/>
                    <a:p>
                      <a:pPr algn="ctr"/>
                      <a:r>
                        <a:rPr lang="nl-NL" sz="1100" dirty="0"/>
                        <a:t>2 (1-5)</a:t>
                      </a:r>
                    </a:p>
                  </a:txBody>
                  <a:tcPr/>
                </a:tc>
                <a:extLst>
                  <a:ext uri="{0D108BD9-81ED-4DB2-BD59-A6C34878D82A}">
                    <a16:rowId xmlns:a16="http://schemas.microsoft.com/office/drawing/2014/main" val="4139873749"/>
                  </a:ext>
                </a:extLst>
              </a:tr>
              <a:tr h="158048">
                <a:tc>
                  <a:txBody>
                    <a:bodyPr/>
                    <a:lstStyle/>
                    <a:p>
                      <a:r>
                        <a:rPr lang="en-US" sz="1100" b="1" dirty="0"/>
                        <a:t>Median time from arrest to return of spontaneous circulation (IQR) - min</a:t>
                      </a:r>
                      <a:endParaRPr lang="nl-NL" sz="1100" b="1" dirty="0"/>
                    </a:p>
                  </a:txBody>
                  <a:tcPr/>
                </a:tc>
                <a:tc>
                  <a:txBody>
                    <a:bodyPr/>
                    <a:lstStyle/>
                    <a:p>
                      <a:pPr algn="ctr"/>
                      <a:r>
                        <a:rPr lang="nl-NL" sz="1100" dirty="0"/>
                        <a:t>15 (8-20)</a:t>
                      </a:r>
                    </a:p>
                  </a:txBody>
                  <a:tcPr/>
                </a:tc>
                <a:tc>
                  <a:txBody>
                    <a:bodyPr/>
                    <a:lstStyle/>
                    <a:p>
                      <a:pPr algn="ctr"/>
                      <a:r>
                        <a:rPr lang="nl-NL" sz="1100" dirty="0"/>
                        <a:t>15 (8-20)</a:t>
                      </a:r>
                    </a:p>
                  </a:txBody>
                  <a:tcPr/>
                </a:tc>
                <a:extLst>
                  <a:ext uri="{0D108BD9-81ED-4DB2-BD59-A6C34878D82A}">
                    <a16:rowId xmlns:a16="http://schemas.microsoft.com/office/drawing/2014/main" val="3477067339"/>
                  </a:ext>
                </a:extLst>
              </a:tr>
            </a:tbl>
          </a:graphicData>
        </a:graphic>
      </p:graphicFrame>
      <p:sp>
        <p:nvSpPr>
          <p:cNvPr id="9" name="Afgeronde rechthoek 8"/>
          <p:cNvSpPr/>
          <p:nvPr/>
        </p:nvSpPr>
        <p:spPr>
          <a:xfrm>
            <a:off x="6729984" y="6298387"/>
            <a:ext cx="3599077" cy="2487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0170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Procedures, treatments and characteristics of coronary artery disease</a:t>
            </a:r>
            <a:endParaRPr lang="nl-NL" sz="3200"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914079242"/>
              </p:ext>
            </p:extLst>
          </p:nvPr>
        </p:nvGraphicFramePr>
        <p:xfrm>
          <a:off x="1323474" y="2396868"/>
          <a:ext cx="9336505" cy="4256204"/>
        </p:xfrm>
        <a:graphic>
          <a:graphicData uri="http://schemas.openxmlformats.org/drawingml/2006/table">
            <a:tbl>
              <a:tblPr firstRow="1" bandRow="1">
                <a:tableStyleId>{5C22544A-7EE6-4342-B048-85BDC9FD1C3A}</a:tableStyleId>
              </a:tblPr>
              <a:tblGrid>
                <a:gridCol w="4483060">
                  <a:extLst>
                    <a:ext uri="{9D8B030D-6E8A-4147-A177-3AD203B41FA5}">
                      <a16:colId xmlns:a16="http://schemas.microsoft.com/office/drawing/2014/main" val="3923189009"/>
                    </a:ext>
                  </a:extLst>
                </a:gridCol>
                <a:gridCol w="2576031">
                  <a:extLst>
                    <a:ext uri="{9D8B030D-6E8A-4147-A177-3AD203B41FA5}">
                      <a16:colId xmlns:a16="http://schemas.microsoft.com/office/drawing/2014/main" val="2702239421"/>
                    </a:ext>
                  </a:extLst>
                </a:gridCol>
                <a:gridCol w="2277414">
                  <a:extLst>
                    <a:ext uri="{9D8B030D-6E8A-4147-A177-3AD203B41FA5}">
                      <a16:colId xmlns:a16="http://schemas.microsoft.com/office/drawing/2014/main" val="2775944706"/>
                    </a:ext>
                  </a:extLst>
                </a:gridCol>
              </a:tblGrid>
              <a:tr h="370004">
                <a:tc>
                  <a:txBody>
                    <a:bodyPr/>
                    <a:lstStyle/>
                    <a:p>
                      <a:endParaRPr lang="nl-NL" sz="900" dirty="0"/>
                    </a:p>
                  </a:txBody>
                  <a:tcPr/>
                </a:tc>
                <a:tc>
                  <a:txBody>
                    <a:bodyPr/>
                    <a:lstStyle/>
                    <a:p>
                      <a:pPr algn="ctr"/>
                      <a:r>
                        <a:rPr lang="nl-NL" sz="900" dirty="0" err="1"/>
                        <a:t>Immediate</a:t>
                      </a:r>
                      <a:r>
                        <a:rPr lang="nl-NL" sz="900" dirty="0"/>
                        <a:t> </a:t>
                      </a:r>
                      <a:r>
                        <a:rPr lang="nl-NL" sz="900" dirty="0" err="1"/>
                        <a:t>Angiogrphy</a:t>
                      </a:r>
                      <a:r>
                        <a:rPr lang="nl-NL" sz="900" dirty="0"/>
                        <a:t> Group</a:t>
                      </a:r>
                    </a:p>
                    <a:p>
                      <a:pPr algn="ctr"/>
                      <a:r>
                        <a:rPr lang="nl-NL" sz="900" dirty="0"/>
                        <a:t> (N= 264)</a:t>
                      </a:r>
                    </a:p>
                  </a:txBody>
                  <a:tcPr/>
                </a:tc>
                <a:tc>
                  <a:txBody>
                    <a:bodyPr/>
                    <a:lstStyle/>
                    <a:p>
                      <a:pPr algn="ctr"/>
                      <a:r>
                        <a:rPr lang="nl-NL" sz="900" dirty="0" err="1"/>
                        <a:t>Delayed</a:t>
                      </a:r>
                      <a:r>
                        <a:rPr lang="nl-NL" sz="900" dirty="0"/>
                        <a:t> </a:t>
                      </a:r>
                      <a:r>
                        <a:rPr lang="nl-NL" sz="900" dirty="0" err="1"/>
                        <a:t>Angiography</a:t>
                      </a:r>
                      <a:r>
                        <a:rPr lang="nl-NL" sz="900" dirty="0"/>
                        <a:t> Group </a:t>
                      </a:r>
                    </a:p>
                    <a:p>
                      <a:pPr algn="ctr"/>
                      <a:r>
                        <a:rPr lang="nl-NL" sz="900" dirty="0"/>
                        <a:t>(N=</a:t>
                      </a:r>
                      <a:r>
                        <a:rPr lang="nl-NL" sz="900" baseline="0" dirty="0"/>
                        <a:t> 258)</a:t>
                      </a:r>
                      <a:endParaRPr lang="nl-NL" sz="900" dirty="0"/>
                    </a:p>
                  </a:txBody>
                  <a:tcPr/>
                </a:tc>
                <a:extLst>
                  <a:ext uri="{0D108BD9-81ED-4DB2-BD59-A6C34878D82A}">
                    <a16:rowId xmlns:a16="http://schemas.microsoft.com/office/drawing/2014/main" val="2430529226"/>
                  </a:ext>
                </a:extLst>
              </a:tr>
              <a:tr h="231252">
                <a:tc>
                  <a:txBody>
                    <a:bodyPr/>
                    <a:lstStyle/>
                    <a:p>
                      <a:r>
                        <a:rPr lang="nl-NL" sz="1100" b="1" dirty="0" err="1"/>
                        <a:t>Coronary</a:t>
                      </a:r>
                      <a:r>
                        <a:rPr lang="nl-NL" sz="1100" b="1" dirty="0"/>
                        <a:t> </a:t>
                      </a:r>
                      <a:r>
                        <a:rPr lang="nl-NL" sz="1100" b="1" dirty="0" err="1"/>
                        <a:t>angiography</a:t>
                      </a:r>
                      <a:r>
                        <a:rPr lang="nl-NL" sz="1100" b="1" dirty="0"/>
                        <a:t> </a:t>
                      </a:r>
                      <a:r>
                        <a:rPr lang="nl-NL" sz="1100" b="1" dirty="0" err="1"/>
                        <a:t>performed</a:t>
                      </a:r>
                      <a:r>
                        <a:rPr lang="nl-NL" sz="1100" b="1" dirty="0"/>
                        <a:t> - no. (%)</a:t>
                      </a:r>
                    </a:p>
                  </a:txBody>
                  <a:tcPr/>
                </a:tc>
                <a:tc>
                  <a:txBody>
                    <a:bodyPr/>
                    <a:lstStyle/>
                    <a:p>
                      <a:pPr algn="ctr"/>
                      <a:r>
                        <a:rPr lang="nl-NL" sz="1100" dirty="0"/>
                        <a:t>256 (97.0%)</a:t>
                      </a:r>
                    </a:p>
                  </a:txBody>
                  <a:tcPr/>
                </a:tc>
                <a:tc>
                  <a:txBody>
                    <a:bodyPr/>
                    <a:lstStyle/>
                    <a:p>
                      <a:pPr algn="ctr"/>
                      <a:r>
                        <a:rPr lang="nl-NL" sz="1100" dirty="0"/>
                        <a:t>167 (64.7%)</a:t>
                      </a:r>
                    </a:p>
                  </a:txBody>
                  <a:tcPr/>
                </a:tc>
                <a:extLst>
                  <a:ext uri="{0D108BD9-81ED-4DB2-BD59-A6C34878D82A}">
                    <a16:rowId xmlns:a16="http://schemas.microsoft.com/office/drawing/2014/main" val="680161744"/>
                  </a:ext>
                </a:extLst>
              </a:tr>
              <a:tr h="231252">
                <a:tc>
                  <a:txBody>
                    <a:bodyPr/>
                    <a:lstStyle/>
                    <a:p>
                      <a:r>
                        <a:rPr lang="en-US" sz="1100" b="1" dirty="0"/>
                        <a:t>Median time from arrest to coronary angiography (IQR) - </a:t>
                      </a:r>
                      <a:r>
                        <a:rPr lang="en-US" sz="1100" b="1" dirty="0" err="1"/>
                        <a:t>hr</a:t>
                      </a:r>
                      <a:endParaRPr lang="nl-NL" sz="1100" b="1" dirty="0"/>
                    </a:p>
                  </a:txBody>
                  <a:tcPr/>
                </a:tc>
                <a:tc>
                  <a:txBody>
                    <a:bodyPr/>
                    <a:lstStyle/>
                    <a:p>
                      <a:pPr algn="ctr"/>
                      <a:r>
                        <a:rPr lang="nl-NL" sz="1100" dirty="0"/>
                        <a:t>2.1 (1.5-2.8)</a:t>
                      </a:r>
                    </a:p>
                  </a:txBody>
                  <a:tcPr/>
                </a:tc>
                <a:tc>
                  <a:txBody>
                    <a:bodyPr/>
                    <a:lstStyle/>
                    <a:p>
                      <a:pPr algn="ctr"/>
                      <a:r>
                        <a:rPr lang="nl-NL" sz="1100" dirty="0"/>
                        <a:t>121.4 (50.4-201.4)</a:t>
                      </a:r>
                    </a:p>
                  </a:txBody>
                  <a:tcPr/>
                </a:tc>
                <a:extLst>
                  <a:ext uri="{0D108BD9-81ED-4DB2-BD59-A6C34878D82A}">
                    <a16:rowId xmlns:a16="http://schemas.microsoft.com/office/drawing/2014/main" val="1242611119"/>
                  </a:ext>
                </a:extLst>
              </a:tr>
              <a:tr h="231252">
                <a:tc>
                  <a:txBody>
                    <a:bodyPr/>
                    <a:lstStyle/>
                    <a:p>
                      <a:r>
                        <a:rPr lang="en-US" sz="1100" b="1" dirty="0"/>
                        <a:t>Median time randomization to coronary angiography (IQR) - </a:t>
                      </a:r>
                      <a:r>
                        <a:rPr lang="en-US" sz="1100" b="1" dirty="0" err="1"/>
                        <a:t>hr</a:t>
                      </a:r>
                      <a:endParaRPr lang="nl-NL" sz="1100" b="1" dirty="0"/>
                    </a:p>
                  </a:txBody>
                  <a:tcPr/>
                </a:tc>
                <a:tc>
                  <a:txBody>
                    <a:bodyPr/>
                    <a:lstStyle/>
                    <a:p>
                      <a:pPr algn="ctr"/>
                      <a:r>
                        <a:rPr lang="nl-NL" sz="1100" dirty="0"/>
                        <a:t>0.9 (0.6-1.2)</a:t>
                      </a:r>
                    </a:p>
                  </a:txBody>
                  <a:tcPr/>
                </a:tc>
                <a:tc>
                  <a:txBody>
                    <a:bodyPr/>
                    <a:lstStyle/>
                    <a:p>
                      <a:pPr algn="ctr"/>
                      <a:r>
                        <a:rPr lang="nl-NL" sz="1100" dirty="0"/>
                        <a:t>119.9 (47.7-200.2)</a:t>
                      </a:r>
                    </a:p>
                  </a:txBody>
                  <a:tcPr/>
                </a:tc>
                <a:extLst>
                  <a:ext uri="{0D108BD9-81ED-4DB2-BD59-A6C34878D82A}">
                    <a16:rowId xmlns:a16="http://schemas.microsoft.com/office/drawing/2014/main" val="2028210913"/>
                  </a:ext>
                </a:extLst>
              </a:tr>
              <a:tr h="231252">
                <a:tc>
                  <a:txBody>
                    <a:bodyPr/>
                    <a:lstStyle/>
                    <a:p>
                      <a:r>
                        <a:rPr lang="en-US" sz="1100" b="1" dirty="0"/>
                        <a:t>Coronary artery disease severity - no./total no. (%)</a:t>
                      </a:r>
                      <a:endParaRPr lang="nl-NL" sz="1100" b="1" dirty="0"/>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016700006"/>
                  </a:ext>
                </a:extLst>
              </a:tr>
              <a:tr h="231252">
                <a:tc>
                  <a:txBody>
                    <a:bodyPr/>
                    <a:lstStyle/>
                    <a:p>
                      <a:r>
                        <a:rPr lang="nl-NL" sz="1100" b="1" dirty="0"/>
                        <a:t>No significant </a:t>
                      </a:r>
                      <a:r>
                        <a:rPr lang="nl-NL" sz="1100" b="1" dirty="0" err="1"/>
                        <a:t>disease</a:t>
                      </a:r>
                      <a:endParaRPr lang="nl-NL" sz="1100" b="1" dirty="0"/>
                    </a:p>
                  </a:txBody>
                  <a:tcPr/>
                </a:tc>
                <a:tc>
                  <a:txBody>
                    <a:bodyPr/>
                    <a:lstStyle/>
                    <a:p>
                      <a:pPr algn="ctr"/>
                      <a:r>
                        <a:rPr lang="nl-NL" sz="1100" dirty="0"/>
                        <a:t>92/256 (35.9%)</a:t>
                      </a:r>
                    </a:p>
                  </a:txBody>
                  <a:tcPr/>
                </a:tc>
                <a:tc>
                  <a:txBody>
                    <a:bodyPr/>
                    <a:lstStyle/>
                    <a:p>
                      <a:pPr algn="ctr"/>
                      <a:r>
                        <a:rPr lang="nl-NL" sz="1100" dirty="0"/>
                        <a:t>57/167 (34.1%)</a:t>
                      </a:r>
                    </a:p>
                  </a:txBody>
                  <a:tcPr/>
                </a:tc>
                <a:extLst>
                  <a:ext uri="{0D108BD9-81ED-4DB2-BD59-A6C34878D82A}">
                    <a16:rowId xmlns:a16="http://schemas.microsoft.com/office/drawing/2014/main" val="3728356146"/>
                  </a:ext>
                </a:extLst>
              </a:tr>
              <a:tr h="231252">
                <a:tc>
                  <a:txBody>
                    <a:bodyPr/>
                    <a:lstStyle/>
                    <a:p>
                      <a:r>
                        <a:rPr lang="nl-NL" sz="1100" b="1" dirty="0" err="1"/>
                        <a:t>One-vessel</a:t>
                      </a:r>
                      <a:r>
                        <a:rPr lang="nl-NL" sz="1100" b="1" dirty="0"/>
                        <a:t> </a:t>
                      </a:r>
                      <a:r>
                        <a:rPr lang="nl-NL" sz="1100" b="1" dirty="0" err="1"/>
                        <a:t>disease</a:t>
                      </a:r>
                      <a:endParaRPr lang="nl-NL" sz="1100" b="1" dirty="0"/>
                    </a:p>
                  </a:txBody>
                  <a:tcPr/>
                </a:tc>
                <a:tc>
                  <a:txBody>
                    <a:bodyPr/>
                    <a:lstStyle/>
                    <a:p>
                      <a:pPr algn="ctr"/>
                      <a:r>
                        <a:rPr lang="nl-NL" sz="1100" dirty="0"/>
                        <a:t>69/256 (27.0%)</a:t>
                      </a:r>
                    </a:p>
                  </a:txBody>
                  <a:tcPr/>
                </a:tc>
                <a:tc>
                  <a:txBody>
                    <a:bodyPr/>
                    <a:lstStyle/>
                    <a:p>
                      <a:pPr algn="ctr"/>
                      <a:r>
                        <a:rPr lang="nl-NL" sz="1100" dirty="0"/>
                        <a:t>48/167 (28.7%)</a:t>
                      </a:r>
                    </a:p>
                  </a:txBody>
                  <a:tcPr/>
                </a:tc>
                <a:extLst>
                  <a:ext uri="{0D108BD9-81ED-4DB2-BD59-A6C34878D82A}">
                    <a16:rowId xmlns:a16="http://schemas.microsoft.com/office/drawing/2014/main" val="4189957534"/>
                  </a:ext>
                </a:extLst>
              </a:tr>
              <a:tr h="231252">
                <a:tc>
                  <a:txBody>
                    <a:bodyPr/>
                    <a:lstStyle/>
                    <a:p>
                      <a:r>
                        <a:rPr lang="nl-NL" sz="1100" b="1" dirty="0" err="1"/>
                        <a:t>Two-vessel</a:t>
                      </a:r>
                      <a:r>
                        <a:rPr lang="nl-NL" sz="1100" b="1" dirty="0"/>
                        <a:t> </a:t>
                      </a:r>
                      <a:r>
                        <a:rPr lang="nl-NL" sz="1100" b="1" dirty="0" err="1"/>
                        <a:t>disease</a:t>
                      </a:r>
                      <a:endParaRPr lang="nl-NL" sz="1100" b="1" dirty="0"/>
                    </a:p>
                  </a:txBody>
                  <a:tcPr/>
                </a:tc>
                <a:tc>
                  <a:txBody>
                    <a:bodyPr/>
                    <a:lstStyle/>
                    <a:p>
                      <a:pPr algn="ctr"/>
                      <a:r>
                        <a:rPr lang="nl-NL" sz="1100" dirty="0"/>
                        <a:t>53/256 (20.7%)</a:t>
                      </a:r>
                    </a:p>
                  </a:txBody>
                  <a:tcPr/>
                </a:tc>
                <a:tc>
                  <a:txBody>
                    <a:bodyPr/>
                    <a:lstStyle/>
                    <a:p>
                      <a:pPr algn="ctr"/>
                      <a:r>
                        <a:rPr lang="nl-NL" sz="1100" dirty="0"/>
                        <a:t>34/167 (20.4%)</a:t>
                      </a:r>
                    </a:p>
                  </a:txBody>
                  <a:tcPr/>
                </a:tc>
                <a:extLst>
                  <a:ext uri="{0D108BD9-81ED-4DB2-BD59-A6C34878D82A}">
                    <a16:rowId xmlns:a16="http://schemas.microsoft.com/office/drawing/2014/main" val="4102283747"/>
                  </a:ext>
                </a:extLst>
              </a:tr>
              <a:tr h="231252">
                <a:tc>
                  <a:txBody>
                    <a:bodyPr/>
                    <a:lstStyle/>
                    <a:p>
                      <a:r>
                        <a:rPr lang="nl-NL" sz="1100" b="1" dirty="0"/>
                        <a:t>Three-</a:t>
                      </a:r>
                      <a:r>
                        <a:rPr lang="nl-NL" sz="1100" b="1" dirty="0" err="1"/>
                        <a:t>vessel</a:t>
                      </a:r>
                      <a:r>
                        <a:rPr lang="nl-NL" sz="1100" b="1" dirty="0"/>
                        <a:t> </a:t>
                      </a:r>
                      <a:r>
                        <a:rPr lang="nl-NL" sz="1100" b="1" dirty="0" err="1"/>
                        <a:t>disease</a:t>
                      </a:r>
                      <a:endParaRPr lang="nl-NL" sz="1100" b="1" dirty="0"/>
                    </a:p>
                  </a:txBody>
                  <a:tcPr/>
                </a:tc>
                <a:tc>
                  <a:txBody>
                    <a:bodyPr/>
                    <a:lstStyle/>
                    <a:p>
                      <a:pPr algn="ctr"/>
                      <a:r>
                        <a:rPr lang="nl-NL" sz="1100" dirty="0"/>
                        <a:t>42/256 (16.4%)</a:t>
                      </a:r>
                    </a:p>
                  </a:txBody>
                  <a:tcPr/>
                </a:tc>
                <a:tc>
                  <a:txBody>
                    <a:bodyPr/>
                    <a:lstStyle/>
                    <a:p>
                      <a:pPr algn="ctr"/>
                      <a:r>
                        <a:rPr lang="nl-NL" sz="1100" dirty="0"/>
                        <a:t>28/167 (16.8%)</a:t>
                      </a:r>
                    </a:p>
                  </a:txBody>
                  <a:tcPr/>
                </a:tc>
                <a:extLst>
                  <a:ext uri="{0D108BD9-81ED-4DB2-BD59-A6C34878D82A}">
                    <a16:rowId xmlns:a16="http://schemas.microsoft.com/office/drawing/2014/main" val="4205174072"/>
                  </a:ext>
                </a:extLst>
              </a:tr>
              <a:tr h="231252">
                <a:tc>
                  <a:txBody>
                    <a:bodyPr/>
                    <a:lstStyle/>
                    <a:p>
                      <a:r>
                        <a:rPr lang="es-ES" sz="1100" b="1" dirty="0" err="1"/>
                        <a:t>Acute</a:t>
                      </a:r>
                      <a:r>
                        <a:rPr lang="es-ES" sz="1100" b="1" dirty="0"/>
                        <a:t> </a:t>
                      </a:r>
                      <a:r>
                        <a:rPr lang="es-ES" sz="1100" b="1" dirty="0" err="1"/>
                        <a:t>unstable</a:t>
                      </a:r>
                      <a:r>
                        <a:rPr lang="es-ES" sz="1100" b="1" dirty="0"/>
                        <a:t> </a:t>
                      </a:r>
                      <a:r>
                        <a:rPr lang="es-ES" sz="1100" b="1" dirty="0" err="1"/>
                        <a:t>lesion</a:t>
                      </a:r>
                      <a:r>
                        <a:rPr lang="es-ES" sz="1100" b="1" dirty="0"/>
                        <a:t> - no./total no. (%)</a:t>
                      </a:r>
                      <a:endParaRPr lang="nl-NL" sz="1100" b="1" dirty="0"/>
                    </a:p>
                  </a:txBody>
                  <a:tcPr/>
                </a:tc>
                <a:tc>
                  <a:txBody>
                    <a:bodyPr/>
                    <a:lstStyle/>
                    <a:p>
                      <a:pPr algn="ctr"/>
                      <a:r>
                        <a:rPr lang="nl-NL" sz="1100" dirty="0"/>
                        <a:t>33/256 (12.9%)</a:t>
                      </a:r>
                    </a:p>
                  </a:txBody>
                  <a:tcPr/>
                </a:tc>
                <a:tc>
                  <a:txBody>
                    <a:bodyPr/>
                    <a:lstStyle/>
                    <a:p>
                      <a:pPr algn="ctr"/>
                      <a:r>
                        <a:rPr lang="nl-NL" sz="1100" dirty="0"/>
                        <a:t>27/167 (16.2%)</a:t>
                      </a:r>
                    </a:p>
                  </a:txBody>
                  <a:tcPr/>
                </a:tc>
                <a:extLst>
                  <a:ext uri="{0D108BD9-81ED-4DB2-BD59-A6C34878D82A}">
                    <a16:rowId xmlns:a16="http://schemas.microsoft.com/office/drawing/2014/main" val="421893957"/>
                  </a:ext>
                </a:extLst>
              </a:tr>
              <a:tr h="231252">
                <a:tc>
                  <a:txBody>
                    <a:bodyPr/>
                    <a:lstStyle/>
                    <a:p>
                      <a:r>
                        <a:rPr lang="nl-NL" sz="1100" b="1" dirty="0"/>
                        <a:t>Acute </a:t>
                      </a:r>
                      <a:r>
                        <a:rPr lang="nl-NL" sz="1100" b="1" dirty="0" err="1"/>
                        <a:t>thrombotic</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8/256 (3.1%)</a:t>
                      </a:r>
                    </a:p>
                  </a:txBody>
                  <a:tcPr/>
                </a:tc>
                <a:tc>
                  <a:txBody>
                    <a:bodyPr/>
                    <a:lstStyle/>
                    <a:p>
                      <a:pPr algn="ctr"/>
                      <a:r>
                        <a:rPr lang="nl-NL" sz="1100" dirty="0"/>
                        <a:t>13/167 (7.8%)</a:t>
                      </a:r>
                    </a:p>
                  </a:txBody>
                  <a:tcPr/>
                </a:tc>
                <a:extLst>
                  <a:ext uri="{0D108BD9-81ED-4DB2-BD59-A6C34878D82A}">
                    <a16:rowId xmlns:a16="http://schemas.microsoft.com/office/drawing/2014/main" val="7243699"/>
                  </a:ext>
                </a:extLst>
              </a:tr>
              <a:tr h="231252">
                <a:tc>
                  <a:txBody>
                    <a:bodyPr/>
                    <a:lstStyle/>
                    <a:p>
                      <a:r>
                        <a:rPr lang="nl-NL" sz="1100" b="1" dirty="0" err="1"/>
                        <a:t>Chronic</a:t>
                      </a:r>
                      <a:r>
                        <a:rPr lang="nl-NL" sz="1100" b="1" dirty="0"/>
                        <a:t> </a:t>
                      </a:r>
                      <a:r>
                        <a:rPr lang="nl-NL" sz="1100" b="1" dirty="0" err="1"/>
                        <a:t>total</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96/256 (37.5%)</a:t>
                      </a:r>
                    </a:p>
                  </a:txBody>
                  <a:tcPr/>
                </a:tc>
                <a:tc>
                  <a:txBody>
                    <a:bodyPr/>
                    <a:lstStyle/>
                    <a:p>
                      <a:pPr algn="ctr"/>
                      <a:r>
                        <a:rPr lang="nl-NL" sz="1100" dirty="0"/>
                        <a:t>58/167 (34.7%)</a:t>
                      </a:r>
                    </a:p>
                  </a:txBody>
                  <a:tcPr/>
                </a:tc>
                <a:extLst>
                  <a:ext uri="{0D108BD9-81ED-4DB2-BD59-A6C34878D82A}">
                    <a16:rowId xmlns:a16="http://schemas.microsoft.com/office/drawing/2014/main" val="1650442922"/>
                  </a:ext>
                </a:extLst>
              </a:tr>
              <a:tr h="231252">
                <a:tc>
                  <a:txBody>
                    <a:bodyPr/>
                    <a:lstStyle/>
                    <a:p>
                      <a:r>
                        <a:rPr lang="nl-NL" sz="1100" b="1" dirty="0" err="1"/>
                        <a:t>Revascularization</a:t>
                      </a:r>
                      <a:r>
                        <a:rPr lang="nl-NL" sz="1100" b="1" dirty="0"/>
                        <a:t> treatment - no. (%)</a:t>
                      </a:r>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502562490"/>
                  </a:ext>
                </a:extLst>
              </a:tr>
              <a:tr h="231252">
                <a:tc>
                  <a:txBody>
                    <a:bodyPr/>
                    <a:lstStyle/>
                    <a:p>
                      <a:r>
                        <a:rPr lang="nl-NL" sz="1100" b="1" dirty="0"/>
                        <a:t> PCI</a:t>
                      </a:r>
                    </a:p>
                  </a:txBody>
                  <a:tcPr/>
                </a:tc>
                <a:tc>
                  <a:txBody>
                    <a:bodyPr/>
                    <a:lstStyle/>
                    <a:p>
                      <a:pPr algn="ctr"/>
                      <a:r>
                        <a:rPr lang="nl-NL" sz="1100" dirty="0"/>
                        <a:t>86 (32.6%)</a:t>
                      </a:r>
                    </a:p>
                  </a:txBody>
                  <a:tcPr/>
                </a:tc>
                <a:tc>
                  <a:txBody>
                    <a:bodyPr/>
                    <a:lstStyle/>
                    <a:p>
                      <a:pPr algn="ctr"/>
                      <a:r>
                        <a:rPr lang="nl-NL" sz="1100" dirty="0"/>
                        <a:t>63 (24.4%)</a:t>
                      </a:r>
                    </a:p>
                  </a:txBody>
                  <a:tcPr/>
                </a:tc>
                <a:extLst>
                  <a:ext uri="{0D108BD9-81ED-4DB2-BD59-A6C34878D82A}">
                    <a16:rowId xmlns:a16="http://schemas.microsoft.com/office/drawing/2014/main" val="491284245"/>
                  </a:ext>
                </a:extLst>
              </a:tr>
              <a:tr h="231252">
                <a:tc>
                  <a:txBody>
                    <a:bodyPr/>
                    <a:lstStyle/>
                    <a:p>
                      <a:r>
                        <a:rPr lang="nl-NL" sz="1100" b="1" dirty="0"/>
                        <a:t> CABG</a:t>
                      </a:r>
                    </a:p>
                  </a:txBody>
                  <a:tcPr/>
                </a:tc>
                <a:tc>
                  <a:txBody>
                    <a:bodyPr/>
                    <a:lstStyle/>
                    <a:p>
                      <a:pPr algn="ctr"/>
                      <a:r>
                        <a:rPr lang="nl-NL" sz="1100" dirty="0"/>
                        <a:t>16 (6.1%)</a:t>
                      </a:r>
                    </a:p>
                  </a:txBody>
                  <a:tcPr/>
                </a:tc>
                <a:tc>
                  <a:txBody>
                    <a:bodyPr/>
                    <a:lstStyle/>
                    <a:p>
                      <a:pPr algn="ctr"/>
                      <a:r>
                        <a:rPr lang="nl-NL" sz="1100" dirty="0"/>
                        <a:t>21 (8.1%)</a:t>
                      </a:r>
                    </a:p>
                  </a:txBody>
                  <a:tcPr/>
                </a:tc>
                <a:extLst>
                  <a:ext uri="{0D108BD9-81ED-4DB2-BD59-A6C34878D82A}">
                    <a16:rowId xmlns:a16="http://schemas.microsoft.com/office/drawing/2014/main" val="2547072629"/>
                  </a:ext>
                </a:extLst>
              </a:tr>
              <a:tr h="231252">
                <a:tc>
                  <a:txBody>
                    <a:bodyPr/>
                    <a:lstStyle/>
                    <a:p>
                      <a:r>
                        <a:rPr lang="nl-NL" sz="1100" b="1" dirty="0" err="1"/>
                        <a:t>Medical</a:t>
                      </a:r>
                      <a:r>
                        <a:rPr lang="nl-NL" sz="1100" b="1" dirty="0"/>
                        <a:t> or </a:t>
                      </a:r>
                      <a:r>
                        <a:rPr lang="nl-NL" sz="1100" b="1" dirty="0" err="1"/>
                        <a:t>conservative</a:t>
                      </a:r>
                      <a:r>
                        <a:rPr lang="nl-NL" sz="1100" b="1" dirty="0"/>
                        <a:t> treatment</a:t>
                      </a:r>
                    </a:p>
                  </a:txBody>
                  <a:tcPr/>
                </a:tc>
                <a:tc>
                  <a:txBody>
                    <a:bodyPr/>
                    <a:lstStyle/>
                    <a:p>
                      <a:pPr algn="ctr"/>
                      <a:r>
                        <a:rPr lang="nl-NL" sz="1100" dirty="0"/>
                        <a:t>164 (62.1)</a:t>
                      </a:r>
                    </a:p>
                  </a:txBody>
                  <a:tcPr/>
                </a:tc>
                <a:tc>
                  <a:txBody>
                    <a:bodyPr/>
                    <a:lstStyle/>
                    <a:p>
                      <a:pPr algn="ctr"/>
                      <a:r>
                        <a:rPr lang="nl-NL" sz="1100" dirty="0"/>
                        <a:t>174 (67.4)</a:t>
                      </a:r>
                    </a:p>
                  </a:txBody>
                  <a:tcPr/>
                </a:tc>
                <a:extLst>
                  <a:ext uri="{0D108BD9-81ED-4DB2-BD59-A6C34878D82A}">
                    <a16:rowId xmlns:a16="http://schemas.microsoft.com/office/drawing/2014/main" val="3648292230"/>
                  </a:ext>
                </a:extLst>
              </a:tr>
            </a:tbl>
          </a:graphicData>
        </a:graphic>
      </p:graphicFrame>
      <p:sp>
        <p:nvSpPr>
          <p:cNvPr id="4" name="Tijdelijke aanduiding voor voettekst 3"/>
          <p:cNvSpPr>
            <a:spLocks noGrp="1"/>
          </p:cNvSpPr>
          <p:nvPr>
            <p:ph type="ftr" sz="quarter" idx="11"/>
          </p:nvPr>
        </p:nvSpPr>
        <p:spPr>
          <a:xfrm>
            <a:off x="711199" y="6381750"/>
            <a:ext cx="5729705" cy="365125"/>
          </a:xfrm>
        </p:spPr>
        <p:txBody>
          <a:bodyPr/>
          <a:lstStyle/>
          <a:p>
            <a:endParaRPr lang="nl-NL" sz="800" dirty="0"/>
          </a:p>
        </p:txBody>
      </p:sp>
      <p:sp>
        <p:nvSpPr>
          <p:cNvPr id="5" name="Tijdelijke aanduiding voor datum 4"/>
          <p:cNvSpPr>
            <a:spLocks noGrp="1"/>
          </p:cNvSpPr>
          <p:nvPr>
            <p:ph type="dt" sz="half" idx="12"/>
          </p:nvPr>
        </p:nvSpPr>
        <p:spPr/>
        <p:txBody>
          <a:bodyPr/>
          <a:lstStyle/>
          <a:p>
            <a:endParaRPr lang="nl-NL" dirty="0"/>
          </a:p>
        </p:txBody>
      </p:sp>
    </p:spTree>
    <p:extLst>
      <p:ext uri="{BB962C8B-B14F-4D97-AF65-F5344CB8AC3E}">
        <p14:creationId xmlns:p14="http://schemas.microsoft.com/office/powerpoint/2010/main" val="246157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Procedures, treatments and characteristics of coronary artery disease</a:t>
            </a:r>
            <a:endParaRPr lang="nl-NL" sz="3200"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914079242"/>
              </p:ext>
            </p:extLst>
          </p:nvPr>
        </p:nvGraphicFramePr>
        <p:xfrm>
          <a:off x="1323474" y="2396868"/>
          <a:ext cx="9336505" cy="4256204"/>
        </p:xfrm>
        <a:graphic>
          <a:graphicData uri="http://schemas.openxmlformats.org/drawingml/2006/table">
            <a:tbl>
              <a:tblPr firstRow="1" bandRow="1">
                <a:tableStyleId>{5C22544A-7EE6-4342-B048-85BDC9FD1C3A}</a:tableStyleId>
              </a:tblPr>
              <a:tblGrid>
                <a:gridCol w="4483060">
                  <a:extLst>
                    <a:ext uri="{9D8B030D-6E8A-4147-A177-3AD203B41FA5}">
                      <a16:colId xmlns:a16="http://schemas.microsoft.com/office/drawing/2014/main" val="3923189009"/>
                    </a:ext>
                  </a:extLst>
                </a:gridCol>
                <a:gridCol w="2576031">
                  <a:extLst>
                    <a:ext uri="{9D8B030D-6E8A-4147-A177-3AD203B41FA5}">
                      <a16:colId xmlns:a16="http://schemas.microsoft.com/office/drawing/2014/main" val="2702239421"/>
                    </a:ext>
                  </a:extLst>
                </a:gridCol>
                <a:gridCol w="2277414">
                  <a:extLst>
                    <a:ext uri="{9D8B030D-6E8A-4147-A177-3AD203B41FA5}">
                      <a16:colId xmlns:a16="http://schemas.microsoft.com/office/drawing/2014/main" val="2775944706"/>
                    </a:ext>
                  </a:extLst>
                </a:gridCol>
              </a:tblGrid>
              <a:tr h="370004">
                <a:tc>
                  <a:txBody>
                    <a:bodyPr/>
                    <a:lstStyle/>
                    <a:p>
                      <a:endParaRPr lang="nl-NL" sz="900" dirty="0"/>
                    </a:p>
                  </a:txBody>
                  <a:tcPr/>
                </a:tc>
                <a:tc>
                  <a:txBody>
                    <a:bodyPr/>
                    <a:lstStyle/>
                    <a:p>
                      <a:pPr algn="ctr"/>
                      <a:r>
                        <a:rPr lang="nl-NL" sz="900" dirty="0" err="1"/>
                        <a:t>Immediate</a:t>
                      </a:r>
                      <a:r>
                        <a:rPr lang="nl-NL" sz="900" dirty="0"/>
                        <a:t> </a:t>
                      </a:r>
                      <a:r>
                        <a:rPr lang="nl-NL" sz="900" dirty="0" err="1"/>
                        <a:t>Angiogrphy</a:t>
                      </a:r>
                      <a:r>
                        <a:rPr lang="nl-NL" sz="900" dirty="0"/>
                        <a:t> Group</a:t>
                      </a:r>
                    </a:p>
                    <a:p>
                      <a:pPr algn="ctr"/>
                      <a:r>
                        <a:rPr lang="nl-NL" sz="900" dirty="0"/>
                        <a:t> (N= 264)</a:t>
                      </a:r>
                    </a:p>
                  </a:txBody>
                  <a:tcPr/>
                </a:tc>
                <a:tc>
                  <a:txBody>
                    <a:bodyPr/>
                    <a:lstStyle/>
                    <a:p>
                      <a:pPr algn="ctr"/>
                      <a:r>
                        <a:rPr lang="nl-NL" sz="900" dirty="0" err="1"/>
                        <a:t>Delayed</a:t>
                      </a:r>
                      <a:r>
                        <a:rPr lang="nl-NL" sz="900" dirty="0"/>
                        <a:t> </a:t>
                      </a:r>
                      <a:r>
                        <a:rPr lang="nl-NL" sz="900" dirty="0" err="1"/>
                        <a:t>Angiography</a:t>
                      </a:r>
                      <a:r>
                        <a:rPr lang="nl-NL" sz="900" dirty="0"/>
                        <a:t> Group </a:t>
                      </a:r>
                    </a:p>
                    <a:p>
                      <a:pPr algn="ctr"/>
                      <a:r>
                        <a:rPr lang="nl-NL" sz="900" dirty="0"/>
                        <a:t>(N=</a:t>
                      </a:r>
                      <a:r>
                        <a:rPr lang="nl-NL" sz="900" baseline="0" dirty="0"/>
                        <a:t> 258)</a:t>
                      </a:r>
                      <a:endParaRPr lang="nl-NL" sz="900" dirty="0"/>
                    </a:p>
                  </a:txBody>
                  <a:tcPr/>
                </a:tc>
                <a:extLst>
                  <a:ext uri="{0D108BD9-81ED-4DB2-BD59-A6C34878D82A}">
                    <a16:rowId xmlns:a16="http://schemas.microsoft.com/office/drawing/2014/main" val="2430529226"/>
                  </a:ext>
                </a:extLst>
              </a:tr>
              <a:tr h="231252">
                <a:tc>
                  <a:txBody>
                    <a:bodyPr/>
                    <a:lstStyle/>
                    <a:p>
                      <a:r>
                        <a:rPr lang="nl-NL" sz="1100" b="1" dirty="0" err="1"/>
                        <a:t>Coronary</a:t>
                      </a:r>
                      <a:r>
                        <a:rPr lang="nl-NL" sz="1100" b="1" dirty="0"/>
                        <a:t> </a:t>
                      </a:r>
                      <a:r>
                        <a:rPr lang="nl-NL" sz="1100" b="1" dirty="0" err="1"/>
                        <a:t>angiography</a:t>
                      </a:r>
                      <a:r>
                        <a:rPr lang="nl-NL" sz="1100" b="1" dirty="0"/>
                        <a:t> </a:t>
                      </a:r>
                      <a:r>
                        <a:rPr lang="nl-NL" sz="1100" b="1" dirty="0" err="1"/>
                        <a:t>performed</a:t>
                      </a:r>
                      <a:r>
                        <a:rPr lang="nl-NL" sz="1100" b="1" dirty="0"/>
                        <a:t> - no. (%)</a:t>
                      </a:r>
                    </a:p>
                  </a:txBody>
                  <a:tcPr/>
                </a:tc>
                <a:tc>
                  <a:txBody>
                    <a:bodyPr/>
                    <a:lstStyle/>
                    <a:p>
                      <a:pPr algn="ctr"/>
                      <a:r>
                        <a:rPr lang="nl-NL" sz="1100" dirty="0"/>
                        <a:t>256 (97.0%)</a:t>
                      </a:r>
                    </a:p>
                  </a:txBody>
                  <a:tcPr/>
                </a:tc>
                <a:tc>
                  <a:txBody>
                    <a:bodyPr/>
                    <a:lstStyle/>
                    <a:p>
                      <a:pPr algn="ctr"/>
                      <a:r>
                        <a:rPr lang="nl-NL" sz="1100" dirty="0"/>
                        <a:t>167 (64.7%)</a:t>
                      </a:r>
                    </a:p>
                  </a:txBody>
                  <a:tcPr/>
                </a:tc>
                <a:extLst>
                  <a:ext uri="{0D108BD9-81ED-4DB2-BD59-A6C34878D82A}">
                    <a16:rowId xmlns:a16="http://schemas.microsoft.com/office/drawing/2014/main" val="680161744"/>
                  </a:ext>
                </a:extLst>
              </a:tr>
              <a:tr h="231252">
                <a:tc>
                  <a:txBody>
                    <a:bodyPr/>
                    <a:lstStyle/>
                    <a:p>
                      <a:r>
                        <a:rPr lang="en-US" sz="1100" b="1" dirty="0"/>
                        <a:t>Median time from arrest to coronary angiography (IQR) - </a:t>
                      </a:r>
                      <a:r>
                        <a:rPr lang="en-US" sz="1100" b="1" dirty="0" err="1"/>
                        <a:t>hr</a:t>
                      </a:r>
                      <a:endParaRPr lang="nl-NL" sz="1100" b="1" dirty="0"/>
                    </a:p>
                  </a:txBody>
                  <a:tcPr/>
                </a:tc>
                <a:tc>
                  <a:txBody>
                    <a:bodyPr/>
                    <a:lstStyle/>
                    <a:p>
                      <a:pPr algn="ctr"/>
                      <a:r>
                        <a:rPr lang="nl-NL" sz="1100" dirty="0"/>
                        <a:t>2.1 (1.5-2.8)</a:t>
                      </a:r>
                    </a:p>
                  </a:txBody>
                  <a:tcPr/>
                </a:tc>
                <a:tc>
                  <a:txBody>
                    <a:bodyPr/>
                    <a:lstStyle/>
                    <a:p>
                      <a:pPr algn="ctr"/>
                      <a:r>
                        <a:rPr lang="nl-NL" sz="1100" dirty="0"/>
                        <a:t>121.4 (50.4-201.4)</a:t>
                      </a:r>
                    </a:p>
                  </a:txBody>
                  <a:tcPr/>
                </a:tc>
                <a:extLst>
                  <a:ext uri="{0D108BD9-81ED-4DB2-BD59-A6C34878D82A}">
                    <a16:rowId xmlns:a16="http://schemas.microsoft.com/office/drawing/2014/main" val="1242611119"/>
                  </a:ext>
                </a:extLst>
              </a:tr>
              <a:tr h="231252">
                <a:tc>
                  <a:txBody>
                    <a:bodyPr/>
                    <a:lstStyle/>
                    <a:p>
                      <a:r>
                        <a:rPr lang="en-US" sz="1100" b="1" dirty="0"/>
                        <a:t>Median time randomization to coronary angiography (IQR) - </a:t>
                      </a:r>
                      <a:r>
                        <a:rPr lang="en-US" sz="1100" b="1" dirty="0" err="1"/>
                        <a:t>hr</a:t>
                      </a:r>
                      <a:endParaRPr lang="nl-NL" sz="1100" b="1" dirty="0"/>
                    </a:p>
                  </a:txBody>
                  <a:tcPr/>
                </a:tc>
                <a:tc>
                  <a:txBody>
                    <a:bodyPr/>
                    <a:lstStyle/>
                    <a:p>
                      <a:pPr algn="ctr"/>
                      <a:r>
                        <a:rPr lang="nl-NL" sz="1100" dirty="0"/>
                        <a:t>0.9 (0.6-1.2)</a:t>
                      </a:r>
                    </a:p>
                  </a:txBody>
                  <a:tcPr/>
                </a:tc>
                <a:tc>
                  <a:txBody>
                    <a:bodyPr/>
                    <a:lstStyle/>
                    <a:p>
                      <a:pPr algn="ctr"/>
                      <a:r>
                        <a:rPr lang="nl-NL" sz="1100" dirty="0"/>
                        <a:t>119.9 (47.7-200.2)</a:t>
                      </a:r>
                    </a:p>
                  </a:txBody>
                  <a:tcPr/>
                </a:tc>
                <a:extLst>
                  <a:ext uri="{0D108BD9-81ED-4DB2-BD59-A6C34878D82A}">
                    <a16:rowId xmlns:a16="http://schemas.microsoft.com/office/drawing/2014/main" val="2028210913"/>
                  </a:ext>
                </a:extLst>
              </a:tr>
              <a:tr h="231252">
                <a:tc>
                  <a:txBody>
                    <a:bodyPr/>
                    <a:lstStyle/>
                    <a:p>
                      <a:r>
                        <a:rPr lang="en-US" sz="1100" b="1" dirty="0"/>
                        <a:t>Coronary artery disease severity - no./total no. (%)</a:t>
                      </a:r>
                      <a:endParaRPr lang="nl-NL" sz="1100" b="1" dirty="0"/>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016700006"/>
                  </a:ext>
                </a:extLst>
              </a:tr>
              <a:tr h="231252">
                <a:tc>
                  <a:txBody>
                    <a:bodyPr/>
                    <a:lstStyle/>
                    <a:p>
                      <a:r>
                        <a:rPr lang="nl-NL" sz="1100" b="1" dirty="0"/>
                        <a:t>No significant </a:t>
                      </a:r>
                      <a:r>
                        <a:rPr lang="nl-NL" sz="1100" b="1" dirty="0" err="1"/>
                        <a:t>disease</a:t>
                      </a:r>
                      <a:endParaRPr lang="nl-NL" sz="1100" b="1" dirty="0"/>
                    </a:p>
                  </a:txBody>
                  <a:tcPr/>
                </a:tc>
                <a:tc>
                  <a:txBody>
                    <a:bodyPr/>
                    <a:lstStyle/>
                    <a:p>
                      <a:pPr algn="ctr"/>
                      <a:r>
                        <a:rPr lang="nl-NL" sz="1100" dirty="0"/>
                        <a:t>92/256 (35.9%)</a:t>
                      </a:r>
                    </a:p>
                  </a:txBody>
                  <a:tcPr/>
                </a:tc>
                <a:tc>
                  <a:txBody>
                    <a:bodyPr/>
                    <a:lstStyle/>
                    <a:p>
                      <a:pPr algn="ctr"/>
                      <a:r>
                        <a:rPr lang="nl-NL" sz="1100" dirty="0"/>
                        <a:t>57/167 (34.1%)</a:t>
                      </a:r>
                    </a:p>
                  </a:txBody>
                  <a:tcPr/>
                </a:tc>
                <a:extLst>
                  <a:ext uri="{0D108BD9-81ED-4DB2-BD59-A6C34878D82A}">
                    <a16:rowId xmlns:a16="http://schemas.microsoft.com/office/drawing/2014/main" val="3728356146"/>
                  </a:ext>
                </a:extLst>
              </a:tr>
              <a:tr h="231252">
                <a:tc>
                  <a:txBody>
                    <a:bodyPr/>
                    <a:lstStyle/>
                    <a:p>
                      <a:r>
                        <a:rPr lang="nl-NL" sz="1100" b="1" dirty="0" err="1"/>
                        <a:t>One-vessel</a:t>
                      </a:r>
                      <a:r>
                        <a:rPr lang="nl-NL" sz="1100" b="1" dirty="0"/>
                        <a:t> </a:t>
                      </a:r>
                      <a:r>
                        <a:rPr lang="nl-NL" sz="1100" b="1" dirty="0" err="1"/>
                        <a:t>disease</a:t>
                      </a:r>
                      <a:endParaRPr lang="nl-NL" sz="1100" b="1" dirty="0"/>
                    </a:p>
                  </a:txBody>
                  <a:tcPr/>
                </a:tc>
                <a:tc>
                  <a:txBody>
                    <a:bodyPr/>
                    <a:lstStyle/>
                    <a:p>
                      <a:pPr algn="ctr"/>
                      <a:r>
                        <a:rPr lang="nl-NL" sz="1100" dirty="0"/>
                        <a:t>69/256 (27.0%)</a:t>
                      </a:r>
                    </a:p>
                  </a:txBody>
                  <a:tcPr/>
                </a:tc>
                <a:tc>
                  <a:txBody>
                    <a:bodyPr/>
                    <a:lstStyle/>
                    <a:p>
                      <a:pPr algn="ctr"/>
                      <a:r>
                        <a:rPr lang="nl-NL" sz="1100" dirty="0"/>
                        <a:t>48/167 (28.7%)</a:t>
                      </a:r>
                    </a:p>
                  </a:txBody>
                  <a:tcPr/>
                </a:tc>
                <a:extLst>
                  <a:ext uri="{0D108BD9-81ED-4DB2-BD59-A6C34878D82A}">
                    <a16:rowId xmlns:a16="http://schemas.microsoft.com/office/drawing/2014/main" val="4189957534"/>
                  </a:ext>
                </a:extLst>
              </a:tr>
              <a:tr h="231252">
                <a:tc>
                  <a:txBody>
                    <a:bodyPr/>
                    <a:lstStyle/>
                    <a:p>
                      <a:r>
                        <a:rPr lang="nl-NL" sz="1100" b="1" dirty="0" err="1"/>
                        <a:t>Two-vessel</a:t>
                      </a:r>
                      <a:r>
                        <a:rPr lang="nl-NL" sz="1100" b="1" dirty="0"/>
                        <a:t> </a:t>
                      </a:r>
                      <a:r>
                        <a:rPr lang="nl-NL" sz="1100" b="1" dirty="0" err="1"/>
                        <a:t>disease</a:t>
                      </a:r>
                      <a:endParaRPr lang="nl-NL" sz="1100" b="1" dirty="0"/>
                    </a:p>
                  </a:txBody>
                  <a:tcPr/>
                </a:tc>
                <a:tc>
                  <a:txBody>
                    <a:bodyPr/>
                    <a:lstStyle/>
                    <a:p>
                      <a:pPr algn="ctr"/>
                      <a:r>
                        <a:rPr lang="nl-NL" sz="1100" dirty="0"/>
                        <a:t>53/256 (20.7%)</a:t>
                      </a:r>
                    </a:p>
                  </a:txBody>
                  <a:tcPr/>
                </a:tc>
                <a:tc>
                  <a:txBody>
                    <a:bodyPr/>
                    <a:lstStyle/>
                    <a:p>
                      <a:pPr algn="ctr"/>
                      <a:r>
                        <a:rPr lang="nl-NL" sz="1100" dirty="0"/>
                        <a:t>34/167 (20.4%)</a:t>
                      </a:r>
                    </a:p>
                  </a:txBody>
                  <a:tcPr/>
                </a:tc>
                <a:extLst>
                  <a:ext uri="{0D108BD9-81ED-4DB2-BD59-A6C34878D82A}">
                    <a16:rowId xmlns:a16="http://schemas.microsoft.com/office/drawing/2014/main" val="4102283747"/>
                  </a:ext>
                </a:extLst>
              </a:tr>
              <a:tr h="231252">
                <a:tc>
                  <a:txBody>
                    <a:bodyPr/>
                    <a:lstStyle/>
                    <a:p>
                      <a:r>
                        <a:rPr lang="nl-NL" sz="1100" b="1" dirty="0"/>
                        <a:t>Three-</a:t>
                      </a:r>
                      <a:r>
                        <a:rPr lang="nl-NL" sz="1100" b="1" dirty="0" err="1"/>
                        <a:t>vessel</a:t>
                      </a:r>
                      <a:r>
                        <a:rPr lang="nl-NL" sz="1100" b="1" dirty="0"/>
                        <a:t> </a:t>
                      </a:r>
                      <a:r>
                        <a:rPr lang="nl-NL" sz="1100" b="1" dirty="0" err="1"/>
                        <a:t>disease</a:t>
                      </a:r>
                      <a:endParaRPr lang="nl-NL" sz="1100" b="1" dirty="0"/>
                    </a:p>
                  </a:txBody>
                  <a:tcPr/>
                </a:tc>
                <a:tc>
                  <a:txBody>
                    <a:bodyPr/>
                    <a:lstStyle/>
                    <a:p>
                      <a:pPr algn="ctr"/>
                      <a:r>
                        <a:rPr lang="nl-NL" sz="1100" dirty="0"/>
                        <a:t>42/256 (16.4%)</a:t>
                      </a:r>
                    </a:p>
                  </a:txBody>
                  <a:tcPr/>
                </a:tc>
                <a:tc>
                  <a:txBody>
                    <a:bodyPr/>
                    <a:lstStyle/>
                    <a:p>
                      <a:pPr algn="ctr"/>
                      <a:r>
                        <a:rPr lang="nl-NL" sz="1100" dirty="0"/>
                        <a:t>28/167 (16.8%)</a:t>
                      </a:r>
                    </a:p>
                  </a:txBody>
                  <a:tcPr/>
                </a:tc>
                <a:extLst>
                  <a:ext uri="{0D108BD9-81ED-4DB2-BD59-A6C34878D82A}">
                    <a16:rowId xmlns:a16="http://schemas.microsoft.com/office/drawing/2014/main" val="4205174072"/>
                  </a:ext>
                </a:extLst>
              </a:tr>
              <a:tr h="231252">
                <a:tc>
                  <a:txBody>
                    <a:bodyPr/>
                    <a:lstStyle/>
                    <a:p>
                      <a:r>
                        <a:rPr lang="es-ES" sz="1100" b="1" dirty="0" err="1"/>
                        <a:t>Acute</a:t>
                      </a:r>
                      <a:r>
                        <a:rPr lang="es-ES" sz="1100" b="1" dirty="0"/>
                        <a:t> </a:t>
                      </a:r>
                      <a:r>
                        <a:rPr lang="es-ES" sz="1100" b="1" dirty="0" err="1"/>
                        <a:t>unstable</a:t>
                      </a:r>
                      <a:r>
                        <a:rPr lang="es-ES" sz="1100" b="1" dirty="0"/>
                        <a:t> </a:t>
                      </a:r>
                      <a:r>
                        <a:rPr lang="es-ES" sz="1100" b="1" dirty="0" err="1"/>
                        <a:t>lesion</a:t>
                      </a:r>
                      <a:r>
                        <a:rPr lang="es-ES" sz="1100" b="1" dirty="0"/>
                        <a:t> - no./total no. (%)</a:t>
                      </a:r>
                      <a:endParaRPr lang="nl-NL" sz="1100" b="1" dirty="0"/>
                    </a:p>
                  </a:txBody>
                  <a:tcPr/>
                </a:tc>
                <a:tc>
                  <a:txBody>
                    <a:bodyPr/>
                    <a:lstStyle/>
                    <a:p>
                      <a:pPr algn="ctr"/>
                      <a:r>
                        <a:rPr lang="nl-NL" sz="1100" dirty="0"/>
                        <a:t>33/256 (12.9%)</a:t>
                      </a:r>
                    </a:p>
                  </a:txBody>
                  <a:tcPr/>
                </a:tc>
                <a:tc>
                  <a:txBody>
                    <a:bodyPr/>
                    <a:lstStyle/>
                    <a:p>
                      <a:pPr algn="ctr"/>
                      <a:r>
                        <a:rPr lang="nl-NL" sz="1100" dirty="0"/>
                        <a:t>27/167 (16.2%)</a:t>
                      </a:r>
                    </a:p>
                  </a:txBody>
                  <a:tcPr/>
                </a:tc>
                <a:extLst>
                  <a:ext uri="{0D108BD9-81ED-4DB2-BD59-A6C34878D82A}">
                    <a16:rowId xmlns:a16="http://schemas.microsoft.com/office/drawing/2014/main" val="421893957"/>
                  </a:ext>
                </a:extLst>
              </a:tr>
              <a:tr h="231252">
                <a:tc>
                  <a:txBody>
                    <a:bodyPr/>
                    <a:lstStyle/>
                    <a:p>
                      <a:r>
                        <a:rPr lang="nl-NL" sz="1100" b="1" dirty="0"/>
                        <a:t>Acute </a:t>
                      </a:r>
                      <a:r>
                        <a:rPr lang="nl-NL" sz="1100" b="1" dirty="0" err="1"/>
                        <a:t>thrombotic</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8/256 (3.1%)</a:t>
                      </a:r>
                    </a:p>
                  </a:txBody>
                  <a:tcPr/>
                </a:tc>
                <a:tc>
                  <a:txBody>
                    <a:bodyPr/>
                    <a:lstStyle/>
                    <a:p>
                      <a:pPr algn="ctr"/>
                      <a:r>
                        <a:rPr lang="nl-NL" sz="1100" dirty="0"/>
                        <a:t>13/167 (7.8%)</a:t>
                      </a:r>
                    </a:p>
                  </a:txBody>
                  <a:tcPr/>
                </a:tc>
                <a:extLst>
                  <a:ext uri="{0D108BD9-81ED-4DB2-BD59-A6C34878D82A}">
                    <a16:rowId xmlns:a16="http://schemas.microsoft.com/office/drawing/2014/main" val="7243699"/>
                  </a:ext>
                </a:extLst>
              </a:tr>
              <a:tr h="231252">
                <a:tc>
                  <a:txBody>
                    <a:bodyPr/>
                    <a:lstStyle/>
                    <a:p>
                      <a:r>
                        <a:rPr lang="nl-NL" sz="1100" b="1" dirty="0" err="1"/>
                        <a:t>Chronic</a:t>
                      </a:r>
                      <a:r>
                        <a:rPr lang="nl-NL" sz="1100" b="1" dirty="0"/>
                        <a:t> </a:t>
                      </a:r>
                      <a:r>
                        <a:rPr lang="nl-NL" sz="1100" b="1" dirty="0" err="1"/>
                        <a:t>total</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96/256 (37.5%)</a:t>
                      </a:r>
                    </a:p>
                  </a:txBody>
                  <a:tcPr/>
                </a:tc>
                <a:tc>
                  <a:txBody>
                    <a:bodyPr/>
                    <a:lstStyle/>
                    <a:p>
                      <a:pPr algn="ctr"/>
                      <a:r>
                        <a:rPr lang="nl-NL" sz="1100" dirty="0"/>
                        <a:t>58/167 (34.7%)</a:t>
                      </a:r>
                    </a:p>
                  </a:txBody>
                  <a:tcPr/>
                </a:tc>
                <a:extLst>
                  <a:ext uri="{0D108BD9-81ED-4DB2-BD59-A6C34878D82A}">
                    <a16:rowId xmlns:a16="http://schemas.microsoft.com/office/drawing/2014/main" val="1650442922"/>
                  </a:ext>
                </a:extLst>
              </a:tr>
              <a:tr h="231252">
                <a:tc>
                  <a:txBody>
                    <a:bodyPr/>
                    <a:lstStyle/>
                    <a:p>
                      <a:r>
                        <a:rPr lang="nl-NL" sz="1100" b="1" dirty="0" err="1"/>
                        <a:t>Revascularization</a:t>
                      </a:r>
                      <a:r>
                        <a:rPr lang="nl-NL" sz="1100" b="1" dirty="0"/>
                        <a:t> treatment - no. (%)</a:t>
                      </a:r>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502562490"/>
                  </a:ext>
                </a:extLst>
              </a:tr>
              <a:tr h="231252">
                <a:tc>
                  <a:txBody>
                    <a:bodyPr/>
                    <a:lstStyle/>
                    <a:p>
                      <a:r>
                        <a:rPr lang="nl-NL" sz="1100" b="1" dirty="0"/>
                        <a:t> PCI</a:t>
                      </a:r>
                    </a:p>
                  </a:txBody>
                  <a:tcPr/>
                </a:tc>
                <a:tc>
                  <a:txBody>
                    <a:bodyPr/>
                    <a:lstStyle/>
                    <a:p>
                      <a:pPr algn="ctr"/>
                      <a:r>
                        <a:rPr lang="nl-NL" sz="1100" dirty="0"/>
                        <a:t>86 (32.6%)</a:t>
                      </a:r>
                    </a:p>
                  </a:txBody>
                  <a:tcPr/>
                </a:tc>
                <a:tc>
                  <a:txBody>
                    <a:bodyPr/>
                    <a:lstStyle/>
                    <a:p>
                      <a:pPr algn="ctr"/>
                      <a:r>
                        <a:rPr lang="nl-NL" sz="1100" dirty="0"/>
                        <a:t>63 (24.4%)</a:t>
                      </a:r>
                    </a:p>
                  </a:txBody>
                  <a:tcPr/>
                </a:tc>
                <a:extLst>
                  <a:ext uri="{0D108BD9-81ED-4DB2-BD59-A6C34878D82A}">
                    <a16:rowId xmlns:a16="http://schemas.microsoft.com/office/drawing/2014/main" val="491284245"/>
                  </a:ext>
                </a:extLst>
              </a:tr>
              <a:tr h="231252">
                <a:tc>
                  <a:txBody>
                    <a:bodyPr/>
                    <a:lstStyle/>
                    <a:p>
                      <a:r>
                        <a:rPr lang="nl-NL" sz="1100" b="1" dirty="0"/>
                        <a:t> CABG</a:t>
                      </a:r>
                    </a:p>
                  </a:txBody>
                  <a:tcPr/>
                </a:tc>
                <a:tc>
                  <a:txBody>
                    <a:bodyPr/>
                    <a:lstStyle/>
                    <a:p>
                      <a:pPr algn="ctr"/>
                      <a:r>
                        <a:rPr lang="nl-NL" sz="1100" dirty="0"/>
                        <a:t>16 (6.1%)</a:t>
                      </a:r>
                    </a:p>
                  </a:txBody>
                  <a:tcPr/>
                </a:tc>
                <a:tc>
                  <a:txBody>
                    <a:bodyPr/>
                    <a:lstStyle/>
                    <a:p>
                      <a:pPr algn="ctr"/>
                      <a:r>
                        <a:rPr lang="nl-NL" sz="1100" dirty="0"/>
                        <a:t>21 (8.1%)</a:t>
                      </a:r>
                    </a:p>
                  </a:txBody>
                  <a:tcPr/>
                </a:tc>
                <a:extLst>
                  <a:ext uri="{0D108BD9-81ED-4DB2-BD59-A6C34878D82A}">
                    <a16:rowId xmlns:a16="http://schemas.microsoft.com/office/drawing/2014/main" val="2547072629"/>
                  </a:ext>
                </a:extLst>
              </a:tr>
              <a:tr h="231252">
                <a:tc>
                  <a:txBody>
                    <a:bodyPr/>
                    <a:lstStyle/>
                    <a:p>
                      <a:r>
                        <a:rPr lang="nl-NL" sz="1100" b="1" dirty="0" err="1"/>
                        <a:t>Medical</a:t>
                      </a:r>
                      <a:r>
                        <a:rPr lang="nl-NL" sz="1100" b="1" dirty="0"/>
                        <a:t> or </a:t>
                      </a:r>
                      <a:r>
                        <a:rPr lang="nl-NL" sz="1100" b="1" dirty="0" err="1"/>
                        <a:t>conservative</a:t>
                      </a:r>
                      <a:r>
                        <a:rPr lang="nl-NL" sz="1100" b="1" dirty="0"/>
                        <a:t> treatment</a:t>
                      </a:r>
                    </a:p>
                  </a:txBody>
                  <a:tcPr/>
                </a:tc>
                <a:tc>
                  <a:txBody>
                    <a:bodyPr/>
                    <a:lstStyle/>
                    <a:p>
                      <a:pPr algn="ctr"/>
                      <a:r>
                        <a:rPr lang="nl-NL" sz="1100" dirty="0"/>
                        <a:t>164 (62.1)</a:t>
                      </a:r>
                    </a:p>
                  </a:txBody>
                  <a:tcPr/>
                </a:tc>
                <a:tc>
                  <a:txBody>
                    <a:bodyPr/>
                    <a:lstStyle/>
                    <a:p>
                      <a:pPr algn="ctr"/>
                      <a:r>
                        <a:rPr lang="nl-NL" sz="1100" dirty="0"/>
                        <a:t>174 (67.4)</a:t>
                      </a:r>
                    </a:p>
                  </a:txBody>
                  <a:tcPr/>
                </a:tc>
                <a:extLst>
                  <a:ext uri="{0D108BD9-81ED-4DB2-BD59-A6C34878D82A}">
                    <a16:rowId xmlns:a16="http://schemas.microsoft.com/office/drawing/2014/main" val="3648292230"/>
                  </a:ext>
                </a:extLst>
              </a:tr>
            </a:tbl>
          </a:graphicData>
        </a:graphic>
      </p:graphicFrame>
      <p:sp>
        <p:nvSpPr>
          <p:cNvPr id="4" name="Tijdelijke aanduiding voor voettekst 3"/>
          <p:cNvSpPr>
            <a:spLocks noGrp="1"/>
          </p:cNvSpPr>
          <p:nvPr>
            <p:ph type="ftr" sz="quarter" idx="11"/>
          </p:nvPr>
        </p:nvSpPr>
        <p:spPr>
          <a:xfrm>
            <a:off x="711199" y="6381750"/>
            <a:ext cx="5729705" cy="365125"/>
          </a:xfrm>
        </p:spPr>
        <p:txBody>
          <a:bodyPr/>
          <a:lstStyle/>
          <a:p>
            <a:endParaRPr lang="nl-NL" sz="800" dirty="0"/>
          </a:p>
        </p:txBody>
      </p:sp>
      <p:sp>
        <p:nvSpPr>
          <p:cNvPr id="5" name="Tijdelijke aanduiding voor datum 4"/>
          <p:cNvSpPr>
            <a:spLocks noGrp="1"/>
          </p:cNvSpPr>
          <p:nvPr>
            <p:ph type="dt" sz="half" idx="12"/>
          </p:nvPr>
        </p:nvSpPr>
        <p:spPr/>
        <p:txBody>
          <a:bodyPr/>
          <a:lstStyle/>
          <a:p>
            <a:endParaRPr lang="nl-NL" dirty="0"/>
          </a:p>
        </p:txBody>
      </p:sp>
      <p:sp>
        <p:nvSpPr>
          <p:cNvPr id="3" name="Afgeronde rechthoek 2"/>
          <p:cNvSpPr/>
          <p:nvPr/>
        </p:nvSpPr>
        <p:spPr>
          <a:xfrm>
            <a:off x="6440903" y="2775857"/>
            <a:ext cx="3821603" cy="2530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2590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latin typeface="+mn-lt"/>
              </a:rPr>
              <a:t>Disclosure</a:t>
            </a:r>
            <a:r>
              <a:rPr lang="nl-NL" dirty="0">
                <a:latin typeface="+mn-lt"/>
              </a:rPr>
              <a:t> statement of financial interest</a:t>
            </a:r>
          </a:p>
        </p:txBody>
      </p:sp>
      <p:sp>
        <p:nvSpPr>
          <p:cNvPr id="3" name="Tijdelijke aanduiding voor inhoud 2"/>
          <p:cNvSpPr>
            <a:spLocks noGrp="1"/>
          </p:cNvSpPr>
          <p:nvPr>
            <p:ph sz="half" idx="2"/>
          </p:nvPr>
        </p:nvSpPr>
        <p:spPr/>
        <p:txBody>
          <a:bodyPr/>
          <a:lstStyle/>
          <a:p>
            <a:pPr marL="0" indent="0">
              <a:buNone/>
            </a:pPr>
            <a:r>
              <a:rPr lang="en-US" altLang="nl-NL" sz="2400" dirty="0">
                <a:cs typeface="Arial" panose="020B0604020202020204" pitchFamily="34" charset="0"/>
              </a:rPr>
              <a:t>I, Jorrit Lemkes, DO NOT have a financial interest/arrangement or affiliation with one or more organizations that could be perceived as a real or apparent conflict of interest in the context of the subject of this presentation.</a:t>
            </a:r>
          </a:p>
          <a:p>
            <a:pPr marL="0" indent="0">
              <a:buNone/>
            </a:pPr>
            <a:endParaRPr lang="en-US" altLang="nl-NL" sz="2400" dirty="0">
              <a:cs typeface="Arial" panose="020B0604020202020204" pitchFamily="34" charset="0"/>
            </a:endParaRPr>
          </a:p>
          <a:p>
            <a:pPr marL="0" indent="0">
              <a:buNone/>
            </a:pPr>
            <a:r>
              <a:rPr lang="en-US" altLang="nl-NL" sz="2400" dirty="0">
                <a:cs typeface="Arial" panose="020B0604020202020204" pitchFamily="34" charset="0"/>
              </a:rPr>
              <a:t>The COACT trial was supported by unrestricted research grants from the Netherlands Heart Institute, </a:t>
            </a:r>
            <a:r>
              <a:rPr lang="en-US" altLang="nl-NL" sz="2400" dirty="0" err="1">
                <a:cs typeface="Arial" panose="020B0604020202020204" pitchFamily="34" charset="0"/>
              </a:rPr>
              <a:t>Biotronik</a:t>
            </a:r>
            <a:r>
              <a:rPr lang="en-US" altLang="nl-NL" sz="2400" dirty="0">
                <a:cs typeface="Arial" panose="020B0604020202020204" pitchFamily="34" charset="0"/>
              </a:rPr>
              <a:t>, and AstraZeneca.</a:t>
            </a:r>
          </a:p>
          <a:p>
            <a:pPr marL="0" indent="0">
              <a:buNone/>
            </a:pP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Tree>
    <p:extLst>
      <p:ext uri="{BB962C8B-B14F-4D97-AF65-F5344CB8AC3E}">
        <p14:creationId xmlns:p14="http://schemas.microsoft.com/office/powerpoint/2010/main" val="400433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Procedures, treatments and characteristics of coronary artery disease</a:t>
            </a:r>
            <a:endParaRPr lang="nl-NL" sz="3200"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914079242"/>
              </p:ext>
            </p:extLst>
          </p:nvPr>
        </p:nvGraphicFramePr>
        <p:xfrm>
          <a:off x="1323474" y="2396868"/>
          <a:ext cx="9336505" cy="4256204"/>
        </p:xfrm>
        <a:graphic>
          <a:graphicData uri="http://schemas.openxmlformats.org/drawingml/2006/table">
            <a:tbl>
              <a:tblPr firstRow="1" bandRow="1">
                <a:tableStyleId>{5C22544A-7EE6-4342-B048-85BDC9FD1C3A}</a:tableStyleId>
              </a:tblPr>
              <a:tblGrid>
                <a:gridCol w="4483060">
                  <a:extLst>
                    <a:ext uri="{9D8B030D-6E8A-4147-A177-3AD203B41FA5}">
                      <a16:colId xmlns:a16="http://schemas.microsoft.com/office/drawing/2014/main" val="3923189009"/>
                    </a:ext>
                  </a:extLst>
                </a:gridCol>
                <a:gridCol w="2576031">
                  <a:extLst>
                    <a:ext uri="{9D8B030D-6E8A-4147-A177-3AD203B41FA5}">
                      <a16:colId xmlns:a16="http://schemas.microsoft.com/office/drawing/2014/main" val="2702239421"/>
                    </a:ext>
                  </a:extLst>
                </a:gridCol>
                <a:gridCol w="2277414">
                  <a:extLst>
                    <a:ext uri="{9D8B030D-6E8A-4147-A177-3AD203B41FA5}">
                      <a16:colId xmlns:a16="http://schemas.microsoft.com/office/drawing/2014/main" val="2775944706"/>
                    </a:ext>
                  </a:extLst>
                </a:gridCol>
              </a:tblGrid>
              <a:tr h="370004">
                <a:tc>
                  <a:txBody>
                    <a:bodyPr/>
                    <a:lstStyle/>
                    <a:p>
                      <a:endParaRPr lang="nl-NL" sz="900" dirty="0"/>
                    </a:p>
                  </a:txBody>
                  <a:tcPr/>
                </a:tc>
                <a:tc>
                  <a:txBody>
                    <a:bodyPr/>
                    <a:lstStyle/>
                    <a:p>
                      <a:pPr algn="ctr"/>
                      <a:r>
                        <a:rPr lang="nl-NL" sz="900" dirty="0" err="1"/>
                        <a:t>Immediate</a:t>
                      </a:r>
                      <a:r>
                        <a:rPr lang="nl-NL" sz="900" dirty="0"/>
                        <a:t> </a:t>
                      </a:r>
                      <a:r>
                        <a:rPr lang="nl-NL" sz="900" dirty="0" err="1"/>
                        <a:t>Angiogrphy</a:t>
                      </a:r>
                      <a:r>
                        <a:rPr lang="nl-NL" sz="900" dirty="0"/>
                        <a:t> Group</a:t>
                      </a:r>
                    </a:p>
                    <a:p>
                      <a:pPr algn="ctr"/>
                      <a:r>
                        <a:rPr lang="nl-NL" sz="900" dirty="0"/>
                        <a:t> (N= 264)</a:t>
                      </a:r>
                    </a:p>
                  </a:txBody>
                  <a:tcPr/>
                </a:tc>
                <a:tc>
                  <a:txBody>
                    <a:bodyPr/>
                    <a:lstStyle/>
                    <a:p>
                      <a:pPr algn="ctr"/>
                      <a:r>
                        <a:rPr lang="nl-NL" sz="900" dirty="0" err="1"/>
                        <a:t>Delayed</a:t>
                      </a:r>
                      <a:r>
                        <a:rPr lang="nl-NL" sz="900" dirty="0"/>
                        <a:t> </a:t>
                      </a:r>
                      <a:r>
                        <a:rPr lang="nl-NL" sz="900" dirty="0" err="1"/>
                        <a:t>Angiography</a:t>
                      </a:r>
                      <a:r>
                        <a:rPr lang="nl-NL" sz="900" dirty="0"/>
                        <a:t> Group </a:t>
                      </a:r>
                    </a:p>
                    <a:p>
                      <a:pPr algn="ctr"/>
                      <a:r>
                        <a:rPr lang="nl-NL" sz="900" dirty="0"/>
                        <a:t>(N=</a:t>
                      </a:r>
                      <a:r>
                        <a:rPr lang="nl-NL" sz="900" baseline="0" dirty="0"/>
                        <a:t> 258)</a:t>
                      </a:r>
                      <a:endParaRPr lang="nl-NL" sz="900" dirty="0"/>
                    </a:p>
                  </a:txBody>
                  <a:tcPr/>
                </a:tc>
                <a:extLst>
                  <a:ext uri="{0D108BD9-81ED-4DB2-BD59-A6C34878D82A}">
                    <a16:rowId xmlns:a16="http://schemas.microsoft.com/office/drawing/2014/main" val="2430529226"/>
                  </a:ext>
                </a:extLst>
              </a:tr>
              <a:tr h="231252">
                <a:tc>
                  <a:txBody>
                    <a:bodyPr/>
                    <a:lstStyle/>
                    <a:p>
                      <a:r>
                        <a:rPr lang="nl-NL" sz="1100" b="1" dirty="0" err="1"/>
                        <a:t>Coronary</a:t>
                      </a:r>
                      <a:r>
                        <a:rPr lang="nl-NL" sz="1100" b="1" dirty="0"/>
                        <a:t> </a:t>
                      </a:r>
                      <a:r>
                        <a:rPr lang="nl-NL" sz="1100" b="1" dirty="0" err="1"/>
                        <a:t>angiography</a:t>
                      </a:r>
                      <a:r>
                        <a:rPr lang="nl-NL" sz="1100" b="1" dirty="0"/>
                        <a:t> </a:t>
                      </a:r>
                      <a:r>
                        <a:rPr lang="nl-NL" sz="1100" b="1" dirty="0" err="1"/>
                        <a:t>performed</a:t>
                      </a:r>
                      <a:r>
                        <a:rPr lang="nl-NL" sz="1100" b="1" dirty="0"/>
                        <a:t> - no. (%)</a:t>
                      </a:r>
                    </a:p>
                  </a:txBody>
                  <a:tcPr/>
                </a:tc>
                <a:tc>
                  <a:txBody>
                    <a:bodyPr/>
                    <a:lstStyle/>
                    <a:p>
                      <a:pPr algn="ctr"/>
                      <a:r>
                        <a:rPr lang="nl-NL" sz="1100" dirty="0"/>
                        <a:t>256 (97.0%)</a:t>
                      </a:r>
                    </a:p>
                  </a:txBody>
                  <a:tcPr/>
                </a:tc>
                <a:tc>
                  <a:txBody>
                    <a:bodyPr/>
                    <a:lstStyle/>
                    <a:p>
                      <a:pPr algn="ctr"/>
                      <a:r>
                        <a:rPr lang="nl-NL" sz="1100" dirty="0"/>
                        <a:t>167 (64.7%)</a:t>
                      </a:r>
                    </a:p>
                  </a:txBody>
                  <a:tcPr/>
                </a:tc>
                <a:extLst>
                  <a:ext uri="{0D108BD9-81ED-4DB2-BD59-A6C34878D82A}">
                    <a16:rowId xmlns:a16="http://schemas.microsoft.com/office/drawing/2014/main" val="680161744"/>
                  </a:ext>
                </a:extLst>
              </a:tr>
              <a:tr h="231252">
                <a:tc>
                  <a:txBody>
                    <a:bodyPr/>
                    <a:lstStyle/>
                    <a:p>
                      <a:r>
                        <a:rPr lang="en-US" sz="1100" b="1" dirty="0"/>
                        <a:t>Median time from arrest to coronary angiography (IQR) - </a:t>
                      </a:r>
                      <a:r>
                        <a:rPr lang="en-US" sz="1100" b="1" dirty="0" err="1"/>
                        <a:t>hr</a:t>
                      </a:r>
                      <a:endParaRPr lang="nl-NL" sz="1100" b="1" dirty="0"/>
                    </a:p>
                  </a:txBody>
                  <a:tcPr/>
                </a:tc>
                <a:tc>
                  <a:txBody>
                    <a:bodyPr/>
                    <a:lstStyle/>
                    <a:p>
                      <a:pPr algn="ctr"/>
                      <a:r>
                        <a:rPr lang="nl-NL" sz="1100" dirty="0"/>
                        <a:t>2.1 (1.5-2.8)</a:t>
                      </a:r>
                    </a:p>
                  </a:txBody>
                  <a:tcPr/>
                </a:tc>
                <a:tc>
                  <a:txBody>
                    <a:bodyPr/>
                    <a:lstStyle/>
                    <a:p>
                      <a:pPr algn="ctr"/>
                      <a:r>
                        <a:rPr lang="nl-NL" sz="1100" dirty="0"/>
                        <a:t>121.4 (50.4-201.4)</a:t>
                      </a:r>
                    </a:p>
                  </a:txBody>
                  <a:tcPr/>
                </a:tc>
                <a:extLst>
                  <a:ext uri="{0D108BD9-81ED-4DB2-BD59-A6C34878D82A}">
                    <a16:rowId xmlns:a16="http://schemas.microsoft.com/office/drawing/2014/main" val="1242611119"/>
                  </a:ext>
                </a:extLst>
              </a:tr>
              <a:tr h="231252">
                <a:tc>
                  <a:txBody>
                    <a:bodyPr/>
                    <a:lstStyle/>
                    <a:p>
                      <a:r>
                        <a:rPr lang="en-US" sz="1100" b="1" dirty="0"/>
                        <a:t>Median time randomization to coronary angiography (IQR) - </a:t>
                      </a:r>
                      <a:r>
                        <a:rPr lang="en-US" sz="1100" b="1" dirty="0" err="1"/>
                        <a:t>hr</a:t>
                      </a:r>
                      <a:endParaRPr lang="nl-NL" sz="1100" b="1" dirty="0"/>
                    </a:p>
                  </a:txBody>
                  <a:tcPr/>
                </a:tc>
                <a:tc>
                  <a:txBody>
                    <a:bodyPr/>
                    <a:lstStyle/>
                    <a:p>
                      <a:pPr algn="ctr"/>
                      <a:r>
                        <a:rPr lang="nl-NL" sz="1100" dirty="0"/>
                        <a:t>0.9 (0.6-1.2)</a:t>
                      </a:r>
                    </a:p>
                  </a:txBody>
                  <a:tcPr/>
                </a:tc>
                <a:tc>
                  <a:txBody>
                    <a:bodyPr/>
                    <a:lstStyle/>
                    <a:p>
                      <a:pPr algn="ctr"/>
                      <a:r>
                        <a:rPr lang="nl-NL" sz="1100" dirty="0"/>
                        <a:t>119.9 (47.7-200.2)</a:t>
                      </a:r>
                    </a:p>
                  </a:txBody>
                  <a:tcPr/>
                </a:tc>
                <a:extLst>
                  <a:ext uri="{0D108BD9-81ED-4DB2-BD59-A6C34878D82A}">
                    <a16:rowId xmlns:a16="http://schemas.microsoft.com/office/drawing/2014/main" val="2028210913"/>
                  </a:ext>
                </a:extLst>
              </a:tr>
              <a:tr h="231252">
                <a:tc>
                  <a:txBody>
                    <a:bodyPr/>
                    <a:lstStyle/>
                    <a:p>
                      <a:r>
                        <a:rPr lang="en-US" sz="1100" b="1" dirty="0"/>
                        <a:t>Coronary artery disease severity - no./total no. (%)</a:t>
                      </a:r>
                      <a:endParaRPr lang="nl-NL" sz="1100" b="1" dirty="0"/>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016700006"/>
                  </a:ext>
                </a:extLst>
              </a:tr>
              <a:tr h="231252">
                <a:tc>
                  <a:txBody>
                    <a:bodyPr/>
                    <a:lstStyle/>
                    <a:p>
                      <a:r>
                        <a:rPr lang="nl-NL" sz="1100" b="1" dirty="0"/>
                        <a:t>No significant </a:t>
                      </a:r>
                      <a:r>
                        <a:rPr lang="nl-NL" sz="1100" b="1" dirty="0" err="1"/>
                        <a:t>disease</a:t>
                      </a:r>
                      <a:endParaRPr lang="nl-NL" sz="1100" b="1" dirty="0"/>
                    </a:p>
                  </a:txBody>
                  <a:tcPr/>
                </a:tc>
                <a:tc>
                  <a:txBody>
                    <a:bodyPr/>
                    <a:lstStyle/>
                    <a:p>
                      <a:pPr algn="ctr"/>
                      <a:r>
                        <a:rPr lang="nl-NL" sz="1100" dirty="0"/>
                        <a:t>92/256 (35.9%)</a:t>
                      </a:r>
                    </a:p>
                  </a:txBody>
                  <a:tcPr/>
                </a:tc>
                <a:tc>
                  <a:txBody>
                    <a:bodyPr/>
                    <a:lstStyle/>
                    <a:p>
                      <a:pPr algn="ctr"/>
                      <a:r>
                        <a:rPr lang="nl-NL" sz="1100" dirty="0"/>
                        <a:t>57/167 (34.1%)</a:t>
                      </a:r>
                    </a:p>
                  </a:txBody>
                  <a:tcPr/>
                </a:tc>
                <a:extLst>
                  <a:ext uri="{0D108BD9-81ED-4DB2-BD59-A6C34878D82A}">
                    <a16:rowId xmlns:a16="http://schemas.microsoft.com/office/drawing/2014/main" val="3728356146"/>
                  </a:ext>
                </a:extLst>
              </a:tr>
              <a:tr h="231252">
                <a:tc>
                  <a:txBody>
                    <a:bodyPr/>
                    <a:lstStyle/>
                    <a:p>
                      <a:r>
                        <a:rPr lang="nl-NL" sz="1100" b="1" dirty="0" err="1"/>
                        <a:t>One-vessel</a:t>
                      </a:r>
                      <a:r>
                        <a:rPr lang="nl-NL" sz="1100" b="1" dirty="0"/>
                        <a:t> </a:t>
                      </a:r>
                      <a:r>
                        <a:rPr lang="nl-NL" sz="1100" b="1" dirty="0" err="1"/>
                        <a:t>disease</a:t>
                      </a:r>
                      <a:endParaRPr lang="nl-NL" sz="1100" b="1" dirty="0"/>
                    </a:p>
                  </a:txBody>
                  <a:tcPr/>
                </a:tc>
                <a:tc>
                  <a:txBody>
                    <a:bodyPr/>
                    <a:lstStyle/>
                    <a:p>
                      <a:pPr algn="ctr"/>
                      <a:r>
                        <a:rPr lang="nl-NL" sz="1100" dirty="0"/>
                        <a:t>69/256 (27.0%)</a:t>
                      </a:r>
                    </a:p>
                  </a:txBody>
                  <a:tcPr/>
                </a:tc>
                <a:tc>
                  <a:txBody>
                    <a:bodyPr/>
                    <a:lstStyle/>
                    <a:p>
                      <a:pPr algn="ctr"/>
                      <a:r>
                        <a:rPr lang="nl-NL" sz="1100" dirty="0"/>
                        <a:t>48/167 (28.7%)</a:t>
                      </a:r>
                    </a:p>
                  </a:txBody>
                  <a:tcPr/>
                </a:tc>
                <a:extLst>
                  <a:ext uri="{0D108BD9-81ED-4DB2-BD59-A6C34878D82A}">
                    <a16:rowId xmlns:a16="http://schemas.microsoft.com/office/drawing/2014/main" val="4189957534"/>
                  </a:ext>
                </a:extLst>
              </a:tr>
              <a:tr h="231252">
                <a:tc>
                  <a:txBody>
                    <a:bodyPr/>
                    <a:lstStyle/>
                    <a:p>
                      <a:r>
                        <a:rPr lang="nl-NL" sz="1100" b="1" dirty="0" err="1"/>
                        <a:t>Two-vessel</a:t>
                      </a:r>
                      <a:r>
                        <a:rPr lang="nl-NL" sz="1100" b="1" dirty="0"/>
                        <a:t> </a:t>
                      </a:r>
                      <a:r>
                        <a:rPr lang="nl-NL" sz="1100" b="1" dirty="0" err="1"/>
                        <a:t>disease</a:t>
                      </a:r>
                      <a:endParaRPr lang="nl-NL" sz="1100" b="1" dirty="0"/>
                    </a:p>
                  </a:txBody>
                  <a:tcPr/>
                </a:tc>
                <a:tc>
                  <a:txBody>
                    <a:bodyPr/>
                    <a:lstStyle/>
                    <a:p>
                      <a:pPr algn="ctr"/>
                      <a:r>
                        <a:rPr lang="nl-NL" sz="1100" dirty="0"/>
                        <a:t>53/256 (20.7%)</a:t>
                      </a:r>
                    </a:p>
                  </a:txBody>
                  <a:tcPr/>
                </a:tc>
                <a:tc>
                  <a:txBody>
                    <a:bodyPr/>
                    <a:lstStyle/>
                    <a:p>
                      <a:pPr algn="ctr"/>
                      <a:r>
                        <a:rPr lang="nl-NL" sz="1100" dirty="0"/>
                        <a:t>34/167 (20.4%)</a:t>
                      </a:r>
                    </a:p>
                  </a:txBody>
                  <a:tcPr/>
                </a:tc>
                <a:extLst>
                  <a:ext uri="{0D108BD9-81ED-4DB2-BD59-A6C34878D82A}">
                    <a16:rowId xmlns:a16="http://schemas.microsoft.com/office/drawing/2014/main" val="4102283747"/>
                  </a:ext>
                </a:extLst>
              </a:tr>
              <a:tr h="231252">
                <a:tc>
                  <a:txBody>
                    <a:bodyPr/>
                    <a:lstStyle/>
                    <a:p>
                      <a:r>
                        <a:rPr lang="nl-NL" sz="1100" b="1" dirty="0"/>
                        <a:t>Three-</a:t>
                      </a:r>
                      <a:r>
                        <a:rPr lang="nl-NL" sz="1100" b="1" dirty="0" err="1"/>
                        <a:t>vessel</a:t>
                      </a:r>
                      <a:r>
                        <a:rPr lang="nl-NL" sz="1100" b="1" dirty="0"/>
                        <a:t> </a:t>
                      </a:r>
                      <a:r>
                        <a:rPr lang="nl-NL" sz="1100" b="1" dirty="0" err="1"/>
                        <a:t>disease</a:t>
                      </a:r>
                      <a:endParaRPr lang="nl-NL" sz="1100" b="1" dirty="0"/>
                    </a:p>
                  </a:txBody>
                  <a:tcPr/>
                </a:tc>
                <a:tc>
                  <a:txBody>
                    <a:bodyPr/>
                    <a:lstStyle/>
                    <a:p>
                      <a:pPr algn="ctr"/>
                      <a:r>
                        <a:rPr lang="nl-NL" sz="1100" dirty="0"/>
                        <a:t>42/256 (16.4%)</a:t>
                      </a:r>
                    </a:p>
                  </a:txBody>
                  <a:tcPr/>
                </a:tc>
                <a:tc>
                  <a:txBody>
                    <a:bodyPr/>
                    <a:lstStyle/>
                    <a:p>
                      <a:pPr algn="ctr"/>
                      <a:r>
                        <a:rPr lang="nl-NL" sz="1100" dirty="0"/>
                        <a:t>28/167 (16.8%)</a:t>
                      </a:r>
                    </a:p>
                  </a:txBody>
                  <a:tcPr/>
                </a:tc>
                <a:extLst>
                  <a:ext uri="{0D108BD9-81ED-4DB2-BD59-A6C34878D82A}">
                    <a16:rowId xmlns:a16="http://schemas.microsoft.com/office/drawing/2014/main" val="4205174072"/>
                  </a:ext>
                </a:extLst>
              </a:tr>
              <a:tr h="231252">
                <a:tc>
                  <a:txBody>
                    <a:bodyPr/>
                    <a:lstStyle/>
                    <a:p>
                      <a:r>
                        <a:rPr lang="es-ES" sz="1100" b="1" dirty="0" err="1"/>
                        <a:t>Acute</a:t>
                      </a:r>
                      <a:r>
                        <a:rPr lang="es-ES" sz="1100" b="1" dirty="0"/>
                        <a:t> </a:t>
                      </a:r>
                      <a:r>
                        <a:rPr lang="es-ES" sz="1100" b="1" dirty="0" err="1"/>
                        <a:t>unstable</a:t>
                      </a:r>
                      <a:r>
                        <a:rPr lang="es-ES" sz="1100" b="1" dirty="0"/>
                        <a:t> </a:t>
                      </a:r>
                      <a:r>
                        <a:rPr lang="es-ES" sz="1100" b="1" dirty="0" err="1"/>
                        <a:t>lesion</a:t>
                      </a:r>
                      <a:r>
                        <a:rPr lang="es-ES" sz="1100" b="1" dirty="0"/>
                        <a:t> - no./total no. (%)</a:t>
                      </a:r>
                      <a:endParaRPr lang="nl-NL" sz="1100" b="1" dirty="0"/>
                    </a:p>
                  </a:txBody>
                  <a:tcPr/>
                </a:tc>
                <a:tc>
                  <a:txBody>
                    <a:bodyPr/>
                    <a:lstStyle/>
                    <a:p>
                      <a:pPr algn="ctr"/>
                      <a:r>
                        <a:rPr lang="nl-NL" sz="1100" dirty="0"/>
                        <a:t>33/256 (12.9%)</a:t>
                      </a:r>
                    </a:p>
                  </a:txBody>
                  <a:tcPr/>
                </a:tc>
                <a:tc>
                  <a:txBody>
                    <a:bodyPr/>
                    <a:lstStyle/>
                    <a:p>
                      <a:pPr algn="ctr"/>
                      <a:r>
                        <a:rPr lang="nl-NL" sz="1100" dirty="0"/>
                        <a:t>27/167 (16.2%)</a:t>
                      </a:r>
                    </a:p>
                  </a:txBody>
                  <a:tcPr/>
                </a:tc>
                <a:extLst>
                  <a:ext uri="{0D108BD9-81ED-4DB2-BD59-A6C34878D82A}">
                    <a16:rowId xmlns:a16="http://schemas.microsoft.com/office/drawing/2014/main" val="421893957"/>
                  </a:ext>
                </a:extLst>
              </a:tr>
              <a:tr h="231252">
                <a:tc>
                  <a:txBody>
                    <a:bodyPr/>
                    <a:lstStyle/>
                    <a:p>
                      <a:r>
                        <a:rPr lang="nl-NL" sz="1100" b="1" dirty="0"/>
                        <a:t>Acute </a:t>
                      </a:r>
                      <a:r>
                        <a:rPr lang="nl-NL" sz="1100" b="1" dirty="0" err="1"/>
                        <a:t>thrombotic</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8/256 (3.1%)</a:t>
                      </a:r>
                    </a:p>
                  </a:txBody>
                  <a:tcPr/>
                </a:tc>
                <a:tc>
                  <a:txBody>
                    <a:bodyPr/>
                    <a:lstStyle/>
                    <a:p>
                      <a:pPr algn="ctr"/>
                      <a:r>
                        <a:rPr lang="nl-NL" sz="1100" dirty="0"/>
                        <a:t>13/167 (7.8%)</a:t>
                      </a:r>
                    </a:p>
                  </a:txBody>
                  <a:tcPr/>
                </a:tc>
                <a:extLst>
                  <a:ext uri="{0D108BD9-81ED-4DB2-BD59-A6C34878D82A}">
                    <a16:rowId xmlns:a16="http://schemas.microsoft.com/office/drawing/2014/main" val="7243699"/>
                  </a:ext>
                </a:extLst>
              </a:tr>
              <a:tr h="231252">
                <a:tc>
                  <a:txBody>
                    <a:bodyPr/>
                    <a:lstStyle/>
                    <a:p>
                      <a:r>
                        <a:rPr lang="nl-NL" sz="1100" b="1" dirty="0" err="1"/>
                        <a:t>Chronic</a:t>
                      </a:r>
                      <a:r>
                        <a:rPr lang="nl-NL" sz="1100" b="1" dirty="0"/>
                        <a:t> </a:t>
                      </a:r>
                      <a:r>
                        <a:rPr lang="nl-NL" sz="1100" b="1" dirty="0" err="1"/>
                        <a:t>total</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96/256 (37.5%)</a:t>
                      </a:r>
                    </a:p>
                  </a:txBody>
                  <a:tcPr/>
                </a:tc>
                <a:tc>
                  <a:txBody>
                    <a:bodyPr/>
                    <a:lstStyle/>
                    <a:p>
                      <a:pPr algn="ctr"/>
                      <a:r>
                        <a:rPr lang="nl-NL" sz="1100" dirty="0"/>
                        <a:t>58/167 (34.7%)</a:t>
                      </a:r>
                    </a:p>
                  </a:txBody>
                  <a:tcPr/>
                </a:tc>
                <a:extLst>
                  <a:ext uri="{0D108BD9-81ED-4DB2-BD59-A6C34878D82A}">
                    <a16:rowId xmlns:a16="http://schemas.microsoft.com/office/drawing/2014/main" val="1650442922"/>
                  </a:ext>
                </a:extLst>
              </a:tr>
              <a:tr h="231252">
                <a:tc>
                  <a:txBody>
                    <a:bodyPr/>
                    <a:lstStyle/>
                    <a:p>
                      <a:r>
                        <a:rPr lang="nl-NL" sz="1100" b="1" dirty="0" err="1"/>
                        <a:t>Revascularization</a:t>
                      </a:r>
                      <a:r>
                        <a:rPr lang="nl-NL" sz="1100" b="1" dirty="0"/>
                        <a:t> treatment - no. (%)</a:t>
                      </a:r>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502562490"/>
                  </a:ext>
                </a:extLst>
              </a:tr>
              <a:tr h="231252">
                <a:tc>
                  <a:txBody>
                    <a:bodyPr/>
                    <a:lstStyle/>
                    <a:p>
                      <a:r>
                        <a:rPr lang="nl-NL" sz="1100" b="1" dirty="0"/>
                        <a:t> PCI</a:t>
                      </a:r>
                    </a:p>
                  </a:txBody>
                  <a:tcPr/>
                </a:tc>
                <a:tc>
                  <a:txBody>
                    <a:bodyPr/>
                    <a:lstStyle/>
                    <a:p>
                      <a:pPr algn="ctr"/>
                      <a:r>
                        <a:rPr lang="nl-NL" sz="1100" dirty="0"/>
                        <a:t>86 (32.6%)</a:t>
                      </a:r>
                    </a:p>
                  </a:txBody>
                  <a:tcPr/>
                </a:tc>
                <a:tc>
                  <a:txBody>
                    <a:bodyPr/>
                    <a:lstStyle/>
                    <a:p>
                      <a:pPr algn="ctr"/>
                      <a:r>
                        <a:rPr lang="nl-NL" sz="1100" dirty="0"/>
                        <a:t>63 (24.4%)</a:t>
                      </a:r>
                    </a:p>
                  </a:txBody>
                  <a:tcPr/>
                </a:tc>
                <a:extLst>
                  <a:ext uri="{0D108BD9-81ED-4DB2-BD59-A6C34878D82A}">
                    <a16:rowId xmlns:a16="http://schemas.microsoft.com/office/drawing/2014/main" val="491284245"/>
                  </a:ext>
                </a:extLst>
              </a:tr>
              <a:tr h="231252">
                <a:tc>
                  <a:txBody>
                    <a:bodyPr/>
                    <a:lstStyle/>
                    <a:p>
                      <a:r>
                        <a:rPr lang="nl-NL" sz="1100" b="1" dirty="0"/>
                        <a:t> CABG</a:t>
                      </a:r>
                    </a:p>
                  </a:txBody>
                  <a:tcPr/>
                </a:tc>
                <a:tc>
                  <a:txBody>
                    <a:bodyPr/>
                    <a:lstStyle/>
                    <a:p>
                      <a:pPr algn="ctr"/>
                      <a:r>
                        <a:rPr lang="nl-NL" sz="1100" dirty="0"/>
                        <a:t>16 (6.1%)</a:t>
                      </a:r>
                    </a:p>
                  </a:txBody>
                  <a:tcPr/>
                </a:tc>
                <a:tc>
                  <a:txBody>
                    <a:bodyPr/>
                    <a:lstStyle/>
                    <a:p>
                      <a:pPr algn="ctr"/>
                      <a:r>
                        <a:rPr lang="nl-NL" sz="1100" dirty="0"/>
                        <a:t>21 (8.1%)</a:t>
                      </a:r>
                    </a:p>
                  </a:txBody>
                  <a:tcPr/>
                </a:tc>
                <a:extLst>
                  <a:ext uri="{0D108BD9-81ED-4DB2-BD59-A6C34878D82A}">
                    <a16:rowId xmlns:a16="http://schemas.microsoft.com/office/drawing/2014/main" val="2547072629"/>
                  </a:ext>
                </a:extLst>
              </a:tr>
              <a:tr h="231252">
                <a:tc>
                  <a:txBody>
                    <a:bodyPr/>
                    <a:lstStyle/>
                    <a:p>
                      <a:r>
                        <a:rPr lang="nl-NL" sz="1100" b="1" dirty="0" err="1"/>
                        <a:t>Medical</a:t>
                      </a:r>
                      <a:r>
                        <a:rPr lang="nl-NL" sz="1100" b="1" dirty="0"/>
                        <a:t> or </a:t>
                      </a:r>
                      <a:r>
                        <a:rPr lang="nl-NL" sz="1100" b="1" dirty="0" err="1"/>
                        <a:t>conservative</a:t>
                      </a:r>
                      <a:r>
                        <a:rPr lang="nl-NL" sz="1100" b="1" dirty="0"/>
                        <a:t> treatment</a:t>
                      </a:r>
                    </a:p>
                  </a:txBody>
                  <a:tcPr/>
                </a:tc>
                <a:tc>
                  <a:txBody>
                    <a:bodyPr/>
                    <a:lstStyle/>
                    <a:p>
                      <a:pPr algn="ctr"/>
                      <a:r>
                        <a:rPr lang="nl-NL" sz="1100" dirty="0"/>
                        <a:t>164 (62.1)</a:t>
                      </a:r>
                    </a:p>
                  </a:txBody>
                  <a:tcPr/>
                </a:tc>
                <a:tc>
                  <a:txBody>
                    <a:bodyPr/>
                    <a:lstStyle/>
                    <a:p>
                      <a:pPr algn="ctr"/>
                      <a:r>
                        <a:rPr lang="nl-NL" sz="1100" dirty="0"/>
                        <a:t>174 (67.4)</a:t>
                      </a:r>
                    </a:p>
                  </a:txBody>
                  <a:tcPr/>
                </a:tc>
                <a:extLst>
                  <a:ext uri="{0D108BD9-81ED-4DB2-BD59-A6C34878D82A}">
                    <a16:rowId xmlns:a16="http://schemas.microsoft.com/office/drawing/2014/main" val="3648292230"/>
                  </a:ext>
                </a:extLst>
              </a:tr>
            </a:tbl>
          </a:graphicData>
        </a:graphic>
      </p:graphicFrame>
      <p:sp>
        <p:nvSpPr>
          <p:cNvPr id="4" name="Tijdelijke aanduiding voor voettekst 3"/>
          <p:cNvSpPr>
            <a:spLocks noGrp="1"/>
          </p:cNvSpPr>
          <p:nvPr>
            <p:ph type="ftr" sz="quarter" idx="11"/>
          </p:nvPr>
        </p:nvSpPr>
        <p:spPr>
          <a:xfrm>
            <a:off x="711199" y="6381750"/>
            <a:ext cx="5729705" cy="365125"/>
          </a:xfrm>
        </p:spPr>
        <p:txBody>
          <a:bodyPr/>
          <a:lstStyle/>
          <a:p>
            <a:endParaRPr lang="nl-NL" sz="800" dirty="0"/>
          </a:p>
        </p:txBody>
      </p:sp>
      <p:sp>
        <p:nvSpPr>
          <p:cNvPr id="5" name="Tijdelijke aanduiding voor datum 4"/>
          <p:cNvSpPr>
            <a:spLocks noGrp="1"/>
          </p:cNvSpPr>
          <p:nvPr>
            <p:ph type="dt" sz="half" idx="12"/>
          </p:nvPr>
        </p:nvSpPr>
        <p:spPr/>
        <p:txBody>
          <a:bodyPr/>
          <a:lstStyle/>
          <a:p>
            <a:endParaRPr lang="nl-NL" dirty="0"/>
          </a:p>
        </p:txBody>
      </p:sp>
      <p:sp>
        <p:nvSpPr>
          <p:cNvPr id="6" name="Afgeronde rechthoek 5"/>
          <p:cNvSpPr/>
          <p:nvPr/>
        </p:nvSpPr>
        <p:spPr>
          <a:xfrm>
            <a:off x="6440903" y="3291840"/>
            <a:ext cx="3821603" cy="2487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3205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Procedures, treatments and characteristics of coronary artery disease</a:t>
            </a:r>
            <a:endParaRPr lang="nl-NL" sz="3200"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914079242"/>
              </p:ext>
            </p:extLst>
          </p:nvPr>
        </p:nvGraphicFramePr>
        <p:xfrm>
          <a:off x="1323474" y="2396868"/>
          <a:ext cx="9336505" cy="4256204"/>
        </p:xfrm>
        <a:graphic>
          <a:graphicData uri="http://schemas.openxmlformats.org/drawingml/2006/table">
            <a:tbl>
              <a:tblPr firstRow="1" bandRow="1">
                <a:tableStyleId>{5C22544A-7EE6-4342-B048-85BDC9FD1C3A}</a:tableStyleId>
              </a:tblPr>
              <a:tblGrid>
                <a:gridCol w="4483060">
                  <a:extLst>
                    <a:ext uri="{9D8B030D-6E8A-4147-A177-3AD203B41FA5}">
                      <a16:colId xmlns:a16="http://schemas.microsoft.com/office/drawing/2014/main" val="3923189009"/>
                    </a:ext>
                  </a:extLst>
                </a:gridCol>
                <a:gridCol w="2576031">
                  <a:extLst>
                    <a:ext uri="{9D8B030D-6E8A-4147-A177-3AD203B41FA5}">
                      <a16:colId xmlns:a16="http://schemas.microsoft.com/office/drawing/2014/main" val="2702239421"/>
                    </a:ext>
                  </a:extLst>
                </a:gridCol>
                <a:gridCol w="2277414">
                  <a:extLst>
                    <a:ext uri="{9D8B030D-6E8A-4147-A177-3AD203B41FA5}">
                      <a16:colId xmlns:a16="http://schemas.microsoft.com/office/drawing/2014/main" val="2775944706"/>
                    </a:ext>
                  </a:extLst>
                </a:gridCol>
              </a:tblGrid>
              <a:tr h="370004">
                <a:tc>
                  <a:txBody>
                    <a:bodyPr/>
                    <a:lstStyle/>
                    <a:p>
                      <a:endParaRPr lang="nl-NL" sz="900" dirty="0"/>
                    </a:p>
                  </a:txBody>
                  <a:tcPr/>
                </a:tc>
                <a:tc>
                  <a:txBody>
                    <a:bodyPr/>
                    <a:lstStyle/>
                    <a:p>
                      <a:pPr algn="ctr"/>
                      <a:r>
                        <a:rPr lang="nl-NL" sz="900" dirty="0" err="1"/>
                        <a:t>Immediate</a:t>
                      </a:r>
                      <a:r>
                        <a:rPr lang="nl-NL" sz="900" dirty="0"/>
                        <a:t> </a:t>
                      </a:r>
                      <a:r>
                        <a:rPr lang="nl-NL" sz="900" dirty="0" err="1"/>
                        <a:t>Angiogrphy</a:t>
                      </a:r>
                      <a:r>
                        <a:rPr lang="nl-NL" sz="900" dirty="0"/>
                        <a:t> Group</a:t>
                      </a:r>
                    </a:p>
                    <a:p>
                      <a:pPr algn="ctr"/>
                      <a:r>
                        <a:rPr lang="nl-NL" sz="900" dirty="0"/>
                        <a:t> (N= 264)</a:t>
                      </a:r>
                    </a:p>
                  </a:txBody>
                  <a:tcPr/>
                </a:tc>
                <a:tc>
                  <a:txBody>
                    <a:bodyPr/>
                    <a:lstStyle/>
                    <a:p>
                      <a:pPr algn="ctr"/>
                      <a:r>
                        <a:rPr lang="nl-NL" sz="900" dirty="0" err="1"/>
                        <a:t>Delayed</a:t>
                      </a:r>
                      <a:r>
                        <a:rPr lang="nl-NL" sz="900" dirty="0"/>
                        <a:t> </a:t>
                      </a:r>
                      <a:r>
                        <a:rPr lang="nl-NL" sz="900" dirty="0" err="1"/>
                        <a:t>Angiography</a:t>
                      </a:r>
                      <a:r>
                        <a:rPr lang="nl-NL" sz="900" dirty="0"/>
                        <a:t> Group </a:t>
                      </a:r>
                    </a:p>
                    <a:p>
                      <a:pPr algn="ctr"/>
                      <a:r>
                        <a:rPr lang="nl-NL" sz="900" dirty="0"/>
                        <a:t>(N=</a:t>
                      </a:r>
                      <a:r>
                        <a:rPr lang="nl-NL" sz="900" baseline="0" dirty="0"/>
                        <a:t> 258)</a:t>
                      </a:r>
                      <a:endParaRPr lang="nl-NL" sz="900" dirty="0"/>
                    </a:p>
                  </a:txBody>
                  <a:tcPr/>
                </a:tc>
                <a:extLst>
                  <a:ext uri="{0D108BD9-81ED-4DB2-BD59-A6C34878D82A}">
                    <a16:rowId xmlns:a16="http://schemas.microsoft.com/office/drawing/2014/main" val="2430529226"/>
                  </a:ext>
                </a:extLst>
              </a:tr>
              <a:tr h="231252">
                <a:tc>
                  <a:txBody>
                    <a:bodyPr/>
                    <a:lstStyle/>
                    <a:p>
                      <a:r>
                        <a:rPr lang="nl-NL" sz="1100" b="1" dirty="0" err="1"/>
                        <a:t>Coronary</a:t>
                      </a:r>
                      <a:r>
                        <a:rPr lang="nl-NL" sz="1100" b="1" dirty="0"/>
                        <a:t> </a:t>
                      </a:r>
                      <a:r>
                        <a:rPr lang="nl-NL" sz="1100" b="1" dirty="0" err="1"/>
                        <a:t>angiography</a:t>
                      </a:r>
                      <a:r>
                        <a:rPr lang="nl-NL" sz="1100" b="1" dirty="0"/>
                        <a:t> </a:t>
                      </a:r>
                      <a:r>
                        <a:rPr lang="nl-NL" sz="1100" b="1" dirty="0" err="1"/>
                        <a:t>performed</a:t>
                      </a:r>
                      <a:r>
                        <a:rPr lang="nl-NL" sz="1100" b="1" dirty="0"/>
                        <a:t> - no. (%)</a:t>
                      </a:r>
                    </a:p>
                  </a:txBody>
                  <a:tcPr/>
                </a:tc>
                <a:tc>
                  <a:txBody>
                    <a:bodyPr/>
                    <a:lstStyle/>
                    <a:p>
                      <a:pPr algn="ctr"/>
                      <a:r>
                        <a:rPr lang="nl-NL" sz="1100" dirty="0"/>
                        <a:t>256 (97.0%)</a:t>
                      </a:r>
                    </a:p>
                  </a:txBody>
                  <a:tcPr/>
                </a:tc>
                <a:tc>
                  <a:txBody>
                    <a:bodyPr/>
                    <a:lstStyle/>
                    <a:p>
                      <a:pPr algn="ctr"/>
                      <a:r>
                        <a:rPr lang="nl-NL" sz="1100" dirty="0"/>
                        <a:t>167 (64.7%)</a:t>
                      </a:r>
                    </a:p>
                  </a:txBody>
                  <a:tcPr/>
                </a:tc>
                <a:extLst>
                  <a:ext uri="{0D108BD9-81ED-4DB2-BD59-A6C34878D82A}">
                    <a16:rowId xmlns:a16="http://schemas.microsoft.com/office/drawing/2014/main" val="680161744"/>
                  </a:ext>
                </a:extLst>
              </a:tr>
              <a:tr h="231252">
                <a:tc>
                  <a:txBody>
                    <a:bodyPr/>
                    <a:lstStyle/>
                    <a:p>
                      <a:r>
                        <a:rPr lang="en-US" sz="1100" b="1" dirty="0"/>
                        <a:t>Median time from arrest to coronary angiography (IQR) - </a:t>
                      </a:r>
                      <a:r>
                        <a:rPr lang="en-US" sz="1100" b="1" dirty="0" err="1"/>
                        <a:t>hr</a:t>
                      </a:r>
                      <a:endParaRPr lang="nl-NL" sz="1100" b="1" dirty="0"/>
                    </a:p>
                  </a:txBody>
                  <a:tcPr/>
                </a:tc>
                <a:tc>
                  <a:txBody>
                    <a:bodyPr/>
                    <a:lstStyle/>
                    <a:p>
                      <a:pPr algn="ctr"/>
                      <a:r>
                        <a:rPr lang="nl-NL" sz="1100" dirty="0"/>
                        <a:t>2.1 (1.5-2.8)</a:t>
                      </a:r>
                    </a:p>
                  </a:txBody>
                  <a:tcPr/>
                </a:tc>
                <a:tc>
                  <a:txBody>
                    <a:bodyPr/>
                    <a:lstStyle/>
                    <a:p>
                      <a:pPr algn="ctr"/>
                      <a:r>
                        <a:rPr lang="nl-NL" sz="1100" dirty="0"/>
                        <a:t>121.4 (50.4-201.4)</a:t>
                      </a:r>
                    </a:p>
                  </a:txBody>
                  <a:tcPr/>
                </a:tc>
                <a:extLst>
                  <a:ext uri="{0D108BD9-81ED-4DB2-BD59-A6C34878D82A}">
                    <a16:rowId xmlns:a16="http://schemas.microsoft.com/office/drawing/2014/main" val="1242611119"/>
                  </a:ext>
                </a:extLst>
              </a:tr>
              <a:tr h="231252">
                <a:tc>
                  <a:txBody>
                    <a:bodyPr/>
                    <a:lstStyle/>
                    <a:p>
                      <a:r>
                        <a:rPr lang="en-US" sz="1100" b="1" dirty="0"/>
                        <a:t>Median time randomization to coronary angiography (IQR) - </a:t>
                      </a:r>
                      <a:r>
                        <a:rPr lang="en-US" sz="1100" b="1" dirty="0" err="1"/>
                        <a:t>hr</a:t>
                      </a:r>
                      <a:endParaRPr lang="nl-NL" sz="1100" b="1" dirty="0"/>
                    </a:p>
                  </a:txBody>
                  <a:tcPr/>
                </a:tc>
                <a:tc>
                  <a:txBody>
                    <a:bodyPr/>
                    <a:lstStyle/>
                    <a:p>
                      <a:pPr algn="ctr"/>
                      <a:r>
                        <a:rPr lang="nl-NL" sz="1100" dirty="0"/>
                        <a:t>0.9 (0.6-1.2)</a:t>
                      </a:r>
                    </a:p>
                  </a:txBody>
                  <a:tcPr/>
                </a:tc>
                <a:tc>
                  <a:txBody>
                    <a:bodyPr/>
                    <a:lstStyle/>
                    <a:p>
                      <a:pPr algn="ctr"/>
                      <a:r>
                        <a:rPr lang="nl-NL" sz="1100" dirty="0"/>
                        <a:t>119.9 (47.7-200.2)</a:t>
                      </a:r>
                    </a:p>
                  </a:txBody>
                  <a:tcPr/>
                </a:tc>
                <a:extLst>
                  <a:ext uri="{0D108BD9-81ED-4DB2-BD59-A6C34878D82A}">
                    <a16:rowId xmlns:a16="http://schemas.microsoft.com/office/drawing/2014/main" val="2028210913"/>
                  </a:ext>
                </a:extLst>
              </a:tr>
              <a:tr h="231252">
                <a:tc>
                  <a:txBody>
                    <a:bodyPr/>
                    <a:lstStyle/>
                    <a:p>
                      <a:r>
                        <a:rPr lang="en-US" sz="1100" b="1" dirty="0"/>
                        <a:t>Coronary artery disease severity - no./total no. (%)</a:t>
                      </a:r>
                      <a:endParaRPr lang="nl-NL" sz="1100" b="1" dirty="0"/>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016700006"/>
                  </a:ext>
                </a:extLst>
              </a:tr>
              <a:tr h="231252">
                <a:tc>
                  <a:txBody>
                    <a:bodyPr/>
                    <a:lstStyle/>
                    <a:p>
                      <a:r>
                        <a:rPr lang="nl-NL" sz="1100" b="1" dirty="0"/>
                        <a:t>No significant </a:t>
                      </a:r>
                      <a:r>
                        <a:rPr lang="nl-NL" sz="1100" b="1" dirty="0" err="1"/>
                        <a:t>disease</a:t>
                      </a:r>
                      <a:endParaRPr lang="nl-NL" sz="1100" b="1" dirty="0"/>
                    </a:p>
                  </a:txBody>
                  <a:tcPr/>
                </a:tc>
                <a:tc>
                  <a:txBody>
                    <a:bodyPr/>
                    <a:lstStyle/>
                    <a:p>
                      <a:pPr algn="ctr"/>
                      <a:r>
                        <a:rPr lang="nl-NL" sz="1100" dirty="0"/>
                        <a:t>92/256 (35.9%)</a:t>
                      </a:r>
                    </a:p>
                  </a:txBody>
                  <a:tcPr/>
                </a:tc>
                <a:tc>
                  <a:txBody>
                    <a:bodyPr/>
                    <a:lstStyle/>
                    <a:p>
                      <a:pPr algn="ctr"/>
                      <a:r>
                        <a:rPr lang="nl-NL" sz="1100" dirty="0"/>
                        <a:t>57/167 (34.1%)</a:t>
                      </a:r>
                    </a:p>
                  </a:txBody>
                  <a:tcPr/>
                </a:tc>
                <a:extLst>
                  <a:ext uri="{0D108BD9-81ED-4DB2-BD59-A6C34878D82A}">
                    <a16:rowId xmlns:a16="http://schemas.microsoft.com/office/drawing/2014/main" val="3728356146"/>
                  </a:ext>
                </a:extLst>
              </a:tr>
              <a:tr h="231252">
                <a:tc>
                  <a:txBody>
                    <a:bodyPr/>
                    <a:lstStyle/>
                    <a:p>
                      <a:r>
                        <a:rPr lang="nl-NL" sz="1100" b="1" dirty="0" err="1"/>
                        <a:t>One-vessel</a:t>
                      </a:r>
                      <a:r>
                        <a:rPr lang="nl-NL" sz="1100" b="1" dirty="0"/>
                        <a:t> </a:t>
                      </a:r>
                      <a:r>
                        <a:rPr lang="nl-NL" sz="1100" b="1" dirty="0" err="1"/>
                        <a:t>disease</a:t>
                      </a:r>
                      <a:endParaRPr lang="nl-NL" sz="1100" b="1" dirty="0"/>
                    </a:p>
                  </a:txBody>
                  <a:tcPr/>
                </a:tc>
                <a:tc>
                  <a:txBody>
                    <a:bodyPr/>
                    <a:lstStyle/>
                    <a:p>
                      <a:pPr algn="ctr"/>
                      <a:r>
                        <a:rPr lang="nl-NL" sz="1100" dirty="0"/>
                        <a:t>69/256 (27.0%)</a:t>
                      </a:r>
                    </a:p>
                  </a:txBody>
                  <a:tcPr/>
                </a:tc>
                <a:tc>
                  <a:txBody>
                    <a:bodyPr/>
                    <a:lstStyle/>
                    <a:p>
                      <a:pPr algn="ctr"/>
                      <a:r>
                        <a:rPr lang="nl-NL" sz="1100" dirty="0"/>
                        <a:t>48/167 (28.7%)</a:t>
                      </a:r>
                    </a:p>
                  </a:txBody>
                  <a:tcPr/>
                </a:tc>
                <a:extLst>
                  <a:ext uri="{0D108BD9-81ED-4DB2-BD59-A6C34878D82A}">
                    <a16:rowId xmlns:a16="http://schemas.microsoft.com/office/drawing/2014/main" val="4189957534"/>
                  </a:ext>
                </a:extLst>
              </a:tr>
              <a:tr h="231252">
                <a:tc>
                  <a:txBody>
                    <a:bodyPr/>
                    <a:lstStyle/>
                    <a:p>
                      <a:r>
                        <a:rPr lang="nl-NL" sz="1100" b="1" dirty="0" err="1"/>
                        <a:t>Two-vessel</a:t>
                      </a:r>
                      <a:r>
                        <a:rPr lang="nl-NL" sz="1100" b="1" dirty="0"/>
                        <a:t> </a:t>
                      </a:r>
                      <a:r>
                        <a:rPr lang="nl-NL" sz="1100" b="1" dirty="0" err="1"/>
                        <a:t>disease</a:t>
                      </a:r>
                      <a:endParaRPr lang="nl-NL" sz="1100" b="1" dirty="0"/>
                    </a:p>
                  </a:txBody>
                  <a:tcPr/>
                </a:tc>
                <a:tc>
                  <a:txBody>
                    <a:bodyPr/>
                    <a:lstStyle/>
                    <a:p>
                      <a:pPr algn="ctr"/>
                      <a:r>
                        <a:rPr lang="nl-NL" sz="1100" dirty="0"/>
                        <a:t>53/256 (20.7%)</a:t>
                      </a:r>
                    </a:p>
                  </a:txBody>
                  <a:tcPr/>
                </a:tc>
                <a:tc>
                  <a:txBody>
                    <a:bodyPr/>
                    <a:lstStyle/>
                    <a:p>
                      <a:pPr algn="ctr"/>
                      <a:r>
                        <a:rPr lang="nl-NL" sz="1100" dirty="0"/>
                        <a:t>34/167 (20.4%)</a:t>
                      </a:r>
                    </a:p>
                  </a:txBody>
                  <a:tcPr/>
                </a:tc>
                <a:extLst>
                  <a:ext uri="{0D108BD9-81ED-4DB2-BD59-A6C34878D82A}">
                    <a16:rowId xmlns:a16="http://schemas.microsoft.com/office/drawing/2014/main" val="4102283747"/>
                  </a:ext>
                </a:extLst>
              </a:tr>
              <a:tr h="231252">
                <a:tc>
                  <a:txBody>
                    <a:bodyPr/>
                    <a:lstStyle/>
                    <a:p>
                      <a:r>
                        <a:rPr lang="nl-NL" sz="1100" b="1" dirty="0"/>
                        <a:t>Three-</a:t>
                      </a:r>
                      <a:r>
                        <a:rPr lang="nl-NL" sz="1100" b="1" dirty="0" err="1"/>
                        <a:t>vessel</a:t>
                      </a:r>
                      <a:r>
                        <a:rPr lang="nl-NL" sz="1100" b="1" dirty="0"/>
                        <a:t> </a:t>
                      </a:r>
                      <a:r>
                        <a:rPr lang="nl-NL" sz="1100" b="1" dirty="0" err="1"/>
                        <a:t>disease</a:t>
                      </a:r>
                      <a:endParaRPr lang="nl-NL" sz="1100" b="1" dirty="0"/>
                    </a:p>
                  </a:txBody>
                  <a:tcPr/>
                </a:tc>
                <a:tc>
                  <a:txBody>
                    <a:bodyPr/>
                    <a:lstStyle/>
                    <a:p>
                      <a:pPr algn="ctr"/>
                      <a:r>
                        <a:rPr lang="nl-NL" sz="1100" dirty="0"/>
                        <a:t>42/256 (16.4%)</a:t>
                      </a:r>
                    </a:p>
                  </a:txBody>
                  <a:tcPr/>
                </a:tc>
                <a:tc>
                  <a:txBody>
                    <a:bodyPr/>
                    <a:lstStyle/>
                    <a:p>
                      <a:pPr algn="ctr"/>
                      <a:r>
                        <a:rPr lang="nl-NL" sz="1100" dirty="0"/>
                        <a:t>28/167 (16.8%)</a:t>
                      </a:r>
                    </a:p>
                  </a:txBody>
                  <a:tcPr/>
                </a:tc>
                <a:extLst>
                  <a:ext uri="{0D108BD9-81ED-4DB2-BD59-A6C34878D82A}">
                    <a16:rowId xmlns:a16="http://schemas.microsoft.com/office/drawing/2014/main" val="4205174072"/>
                  </a:ext>
                </a:extLst>
              </a:tr>
              <a:tr h="231252">
                <a:tc>
                  <a:txBody>
                    <a:bodyPr/>
                    <a:lstStyle/>
                    <a:p>
                      <a:r>
                        <a:rPr lang="es-ES" sz="1100" b="1" dirty="0" err="1"/>
                        <a:t>Acute</a:t>
                      </a:r>
                      <a:r>
                        <a:rPr lang="es-ES" sz="1100" b="1" dirty="0"/>
                        <a:t> </a:t>
                      </a:r>
                      <a:r>
                        <a:rPr lang="es-ES" sz="1100" b="1" dirty="0" err="1"/>
                        <a:t>unstable</a:t>
                      </a:r>
                      <a:r>
                        <a:rPr lang="es-ES" sz="1100" b="1" dirty="0"/>
                        <a:t> </a:t>
                      </a:r>
                      <a:r>
                        <a:rPr lang="es-ES" sz="1100" b="1" dirty="0" err="1"/>
                        <a:t>lesion</a:t>
                      </a:r>
                      <a:r>
                        <a:rPr lang="es-ES" sz="1100" b="1" dirty="0"/>
                        <a:t> - no./total no. (%)</a:t>
                      </a:r>
                      <a:endParaRPr lang="nl-NL" sz="1100" b="1" dirty="0"/>
                    </a:p>
                  </a:txBody>
                  <a:tcPr/>
                </a:tc>
                <a:tc>
                  <a:txBody>
                    <a:bodyPr/>
                    <a:lstStyle/>
                    <a:p>
                      <a:pPr algn="ctr"/>
                      <a:r>
                        <a:rPr lang="nl-NL" sz="1100" dirty="0"/>
                        <a:t>33/256 (12.9%)</a:t>
                      </a:r>
                    </a:p>
                  </a:txBody>
                  <a:tcPr/>
                </a:tc>
                <a:tc>
                  <a:txBody>
                    <a:bodyPr/>
                    <a:lstStyle/>
                    <a:p>
                      <a:pPr algn="ctr"/>
                      <a:r>
                        <a:rPr lang="nl-NL" sz="1100" dirty="0"/>
                        <a:t>27/167 (16.2%)</a:t>
                      </a:r>
                    </a:p>
                  </a:txBody>
                  <a:tcPr/>
                </a:tc>
                <a:extLst>
                  <a:ext uri="{0D108BD9-81ED-4DB2-BD59-A6C34878D82A}">
                    <a16:rowId xmlns:a16="http://schemas.microsoft.com/office/drawing/2014/main" val="421893957"/>
                  </a:ext>
                </a:extLst>
              </a:tr>
              <a:tr h="231252">
                <a:tc>
                  <a:txBody>
                    <a:bodyPr/>
                    <a:lstStyle/>
                    <a:p>
                      <a:r>
                        <a:rPr lang="nl-NL" sz="1100" b="1" dirty="0"/>
                        <a:t>Acute </a:t>
                      </a:r>
                      <a:r>
                        <a:rPr lang="nl-NL" sz="1100" b="1" dirty="0" err="1"/>
                        <a:t>thrombotic</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8/256 (3.1%)</a:t>
                      </a:r>
                    </a:p>
                  </a:txBody>
                  <a:tcPr/>
                </a:tc>
                <a:tc>
                  <a:txBody>
                    <a:bodyPr/>
                    <a:lstStyle/>
                    <a:p>
                      <a:pPr algn="ctr"/>
                      <a:r>
                        <a:rPr lang="nl-NL" sz="1100" dirty="0"/>
                        <a:t>13/167 (7.8%)</a:t>
                      </a:r>
                    </a:p>
                  </a:txBody>
                  <a:tcPr/>
                </a:tc>
                <a:extLst>
                  <a:ext uri="{0D108BD9-81ED-4DB2-BD59-A6C34878D82A}">
                    <a16:rowId xmlns:a16="http://schemas.microsoft.com/office/drawing/2014/main" val="7243699"/>
                  </a:ext>
                </a:extLst>
              </a:tr>
              <a:tr h="231252">
                <a:tc>
                  <a:txBody>
                    <a:bodyPr/>
                    <a:lstStyle/>
                    <a:p>
                      <a:r>
                        <a:rPr lang="nl-NL" sz="1100" b="1" dirty="0" err="1"/>
                        <a:t>Chronic</a:t>
                      </a:r>
                      <a:r>
                        <a:rPr lang="nl-NL" sz="1100" b="1" dirty="0"/>
                        <a:t> </a:t>
                      </a:r>
                      <a:r>
                        <a:rPr lang="nl-NL" sz="1100" b="1" dirty="0" err="1"/>
                        <a:t>total</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96/256 (37.5%)</a:t>
                      </a:r>
                    </a:p>
                  </a:txBody>
                  <a:tcPr/>
                </a:tc>
                <a:tc>
                  <a:txBody>
                    <a:bodyPr/>
                    <a:lstStyle/>
                    <a:p>
                      <a:pPr algn="ctr"/>
                      <a:r>
                        <a:rPr lang="nl-NL" sz="1100" dirty="0"/>
                        <a:t>58/167 (34.7%)</a:t>
                      </a:r>
                    </a:p>
                  </a:txBody>
                  <a:tcPr/>
                </a:tc>
                <a:extLst>
                  <a:ext uri="{0D108BD9-81ED-4DB2-BD59-A6C34878D82A}">
                    <a16:rowId xmlns:a16="http://schemas.microsoft.com/office/drawing/2014/main" val="1650442922"/>
                  </a:ext>
                </a:extLst>
              </a:tr>
              <a:tr h="231252">
                <a:tc>
                  <a:txBody>
                    <a:bodyPr/>
                    <a:lstStyle/>
                    <a:p>
                      <a:r>
                        <a:rPr lang="nl-NL" sz="1100" b="1" dirty="0" err="1"/>
                        <a:t>Revascularization</a:t>
                      </a:r>
                      <a:r>
                        <a:rPr lang="nl-NL" sz="1100" b="1" dirty="0"/>
                        <a:t> treatment - no. (%)</a:t>
                      </a:r>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502562490"/>
                  </a:ext>
                </a:extLst>
              </a:tr>
              <a:tr h="231252">
                <a:tc>
                  <a:txBody>
                    <a:bodyPr/>
                    <a:lstStyle/>
                    <a:p>
                      <a:r>
                        <a:rPr lang="nl-NL" sz="1100" b="1" dirty="0"/>
                        <a:t> PCI</a:t>
                      </a:r>
                    </a:p>
                  </a:txBody>
                  <a:tcPr/>
                </a:tc>
                <a:tc>
                  <a:txBody>
                    <a:bodyPr/>
                    <a:lstStyle/>
                    <a:p>
                      <a:pPr algn="ctr"/>
                      <a:r>
                        <a:rPr lang="nl-NL" sz="1100" dirty="0"/>
                        <a:t>86 (32.6%)</a:t>
                      </a:r>
                    </a:p>
                  </a:txBody>
                  <a:tcPr/>
                </a:tc>
                <a:tc>
                  <a:txBody>
                    <a:bodyPr/>
                    <a:lstStyle/>
                    <a:p>
                      <a:pPr algn="ctr"/>
                      <a:r>
                        <a:rPr lang="nl-NL" sz="1100" dirty="0"/>
                        <a:t>63 (24.4%)</a:t>
                      </a:r>
                    </a:p>
                  </a:txBody>
                  <a:tcPr/>
                </a:tc>
                <a:extLst>
                  <a:ext uri="{0D108BD9-81ED-4DB2-BD59-A6C34878D82A}">
                    <a16:rowId xmlns:a16="http://schemas.microsoft.com/office/drawing/2014/main" val="491284245"/>
                  </a:ext>
                </a:extLst>
              </a:tr>
              <a:tr h="231252">
                <a:tc>
                  <a:txBody>
                    <a:bodyPr/>
                    <a:lstStyle/>
                    <a:p>
                      <a:r>
                        <a:rPr lang="nl-NL" sz="1100" b="1" dirty="0"/>
                        <a:t> CABG</a:t>
                      </a:r>
                    </a:p>
                  </a:txBody>
                  <a:tcPr/>
                </a:tc>
                <a:tc>
                  <a:txBody>
                    <a:bodyPr/>
                    <a:lstStyle/>
                    <a:p>
                      <a:pPr algn="ctr"/>
                      <a:r>
                        <a:rPr lang="nl-NL" sz="1100" dirty="0"/>
                        <a:t>16 (6.1%)</a:t>
                      </a:r>
                    </a:p>
                  </a:txBody>
                  <a:tcPr/>
                </a:tc>
                <a:tc>
                  <a:txBody>
                    <a:bodyPr/>
                    <a:lstStyle/>
                    <a:p>
                      <a:pPr algn="ctr"/>
                      <a:r>
                        <a:rPr lang="nl-NL" sz="1100" dirty="0"/>
                        <a:t>21 (8.1%)</a:t>
                      </a:r>
                    </a:p>
                  </a:txBody>
                  <a:tcPr/>
                </a:tc>
                <a:extLst>
                  <a:ext uri="{0D108BD9-81ED-4DB2-BD59-A6C34878D82A}">
                    <a16:rowId xmlns:a16="http://schemas.microsoft.com/office/drawing/2014/main" val="2547072629"/>
                  </a:ext>
                </a:extLst>
              </a:tr>
              <a:tr h="231252">
                <a:tc>
                  <a:txBody>
                    <a:bodyPr/>
                    <a:lstStyle/>
                    <a:p>
                      <a:r>
                        <a:rPr lang="nl-NL" sz="1100" b="1" dirty="0" err="1"/>
                        <a:t>Medical</a:t>
                      </a:r>
                      <a:r>
                        <a:rPr lang="nl-NL" sz="1100" b="1" dirty="0"/>
                        <a:t> or </a:t>
                      </a:r>
                      <a:r>
                        <a:rPr lang="nl-NL" sz="1100" b="1" dirty="0" err="1"/>
                        <a:t>conservative</a:t>
                      </a:r>
                      <a:r>
                        <a:rPr lang="nl-NL" sz="1100" b="1" dirty="0"/>
                        <a:t> treatment</a:t>
                      </a:r>
                    </a:p>
                  </a:txBody>
                  <a:tcPr/>
                </a:tc>
                <a:tc>
                  <a:txBody>
                    <a:bodyPr/>
                    <a:lstStyle/>
                    <a:p>
                      <a:pPr algn="ctr"/>
                      <a:r>
                        <a:rPr lang="nl-NL" sz="1100" dirty="0"/>
                        <a:t>164 (62.1)</a:t>
                      </a:r>
                    </a:p>
                  </a:txBody>
                  <a:tcPr/>
                </a:tc>
                <a:tc>
                  <a:txBody>
                    <a:bodyPr/>
                    <a:lstStyle/>
                    <a:p>
                      <a:pPr algn="ctr"/>
                      <a:r>
                        <a:rPr lang="nl-NL" sz="1100" dirty="0"/>
                        <a:t>174 (67.4)</a:t>
                      </a:r>
                    </a:p>
                  </a:txBody>
                  <a:tcPr/>
                </a:tc>
                <a:extLst>
                  <a:ext uri="{0D108BD9-81ED-4DB2-BD59-A6C34878D82A}">
                    <a16:rowId xmlns:a16="http://schemas.microsoft.com/office/drawing/2014/main" val="3648292230"/>
                  </a:ext>
                </a:extLst>
              </a:tr>
            </a:tbl>
          </a:graphicData>
        </a:graphic>
      </p:graphicFrame>
      <p:sp>
        <p:nvSpPr>
          <p:cNvPr id="4" name="Tijdelijke aanduiding voor voettekst 3"/>
          <p:cNvSpPr>
            <a:spLocks noGrp="1"/>
          </p:cNvSpPr>
          <p:nvPr>
            <p:ph type="ftr" sz="quarter" idx="11"/>
          </p:nvPr>
        </p:nvSpPr>
        <p:spPr>
          <a:xfrm>
            <a:off x="711199" y="6381750"/>
            <a:ext cx="5729705" cy="365125"/>
          </a:xfrm>
        </p:spPr>
        <p:txBody>
          <a:bodyPr/>
          <a:lstStyle/>
          <a:p>
            <a:endParaRPr lang="nl-NL" sz="800" dirty="0"/>
          </a:p>
        </p:txBody>
      </p:sp>
      <p:sp>
        <p:nvSpPr>
          <p:cNvPr id="5" name="Tijdelijke aanduiding voor datum 4"/>
          <p:cNvSpPr>
            <a:spLocks noGrp="1"/>
          </p:cNvSpPr>
          <p:nvPr>
            <p:ph type="dt" sz="half" idx="12"/>
          </p:nvPr>
        </p:nvSpPr>
        <p:spPr/>
        <p:txBody>
          <a:bodyPr/>
          <a:lstStyle/>
          <a:p>
            <a:endParaRPr lang="nl-NL" dirty="0"/>
          </a:p>
        </p:txBody>
      </p:sp>
      <p:sp>
        <p:nvSpPr>
          <p:cNvPr id="8" name="Afgeronde rechthoek 7"/>
          <p:cNvSpPr/>
          <p:nvPr/>
        </p:nvSpPr>
        <p:spPr>
          <a:xfrm>
            <a:off x="6440903" y="4067251"/>
            <a:ext cx="3821603" cy="775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4509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Procedures, treatments and characteristics of coronary artery disease</a:t>
            </a:r>
            <a:endParaRPr lang="nl-NL" sz="3200"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914079242"/>
              </p:ext>
            </p:extLst>
          </p:nvPr>
        </p:nvGraphicFramePr>
        <p:xfrm>
          <a:off x="1323474" y="2396868"/>
          <a:ext cx="9336505" cy="4256204"/>
        </p:xfrm>
        <a:graphic>
          <a:graphicData uri="http://schemas.openxmlformats.org/drawingml/2006/table">
            <a:tbl>
              <a:tblPr firstRow="1" bandRow="1">
                <a:tableStyleId>{5C22544A-7EE6-4342-B048-85BDC9FD1C3A}</a:tableStyleId>
              </a:tblPr>
              <a:tblGrid>
                <a:gridCol w="4483060">
                  <a:extLst>
                    <a:ext uri="{9D8B030D-6E8A-4147-A177-3AD203B41FA5}">
                      <a16:colId xmlns:a16="http://schemas.microsoft.com/office/drawing/2014/main" val="3923189009"/>
                    </a:ext>
                  </a:extLst>
                </a:gridCol>
                <a:gridCol w="2576031">
                  <a:extLst>
                    <a:ext uri="{9D8B030D-6E8A-4147-A177-3AD203B41FA5}">
                      <a16:colId xmlns:a16="http://schemas.microsoft.com/office/drawing/2014/main" val="2702239421"/>
                    </a:ext>
                  </a:extLst>
                </a:gridCol>
                <a:gridCol w="2277414">
                  <a:extLst>
                    <a:ext uri="{9D8B030D-6E8A-4147-A177-3AD203B41FA5}">
                      <a16:colId xmlns:a16="http://schemas.microsoft.com/office/drawing/2014/main" val="2775944706"/>
                    </a:ext>
                  </a:extLst>
                </a:gridCol>
              </a:tblGrid>
              <a:tr h="370004">
                <a:tc>
                  <a:txBody>
                    <a:bodyPr/>
                    <a:lstStyle/>
                    <a:p>
                      <a:endParaRPr lang="nl-NL" sz="900" dirty="0"/>
                    </a:p>
                  </a:txBody>
                  <a:tcPr/>
                </a:tc>
                <a:tc>
                  <a:txBody>
                    <a:bodyPr/>
                    <a:lstStyle/>
                    <a:p>
                      <a:pPr algn="ctr"/>
                      <a:r>
                        <a:rPr lang="nl-NL" sz="900" dirty="0" err="1"/>
                        <a:t>Immediate</a:t>
                      </a:r>
                      <a:r>
                        <a:rPr lang="nl-NL" sz="900" dirty="0"/>
                        <a:t> </a:t>
                      </a:r>
                      <a:r>
                        <a:rPr lang="nl-NL" sz="900" dirty="0" err="1"/>
                        <a:t>Angiogrphy</a:t>
                      </a:r>
                      <a:r>
                        <a:rPr lang="nl-NL" sz="900" dirty="0"/>
                        <a:t> Group</a:t>
                      </a:r>
                    </a:p>
                    <a:p>
                      <a:pPr algn="ctr"/>
                      <a:r>
                        <a:rPr lang="nl-NL" sz="900" dirty="0"/>
                        <a:t> (N= 264)</a:t>
                      </a:r>
                    </a:p>
                  </a:txBody>
                  <a:tcPr/>
                </a:tc>
                <a:tc>
                  <a:txBody>
                    <a:bodyPr/>
                    <a:lstStyle/>
                    <a:p>
                      <a:pPr algn="ctr"/>
                      <a:r>
                        <a:rPr lang="nl-NL" sz="900" dirty="0" err="1"/>
                        <a:t>Delayed</a:t>
                      </a:r>
                      <a:r>
                        <a:rPr lang="nl-NL" sz="900" dirty="0"/>
                        <a:t> </a:t>
                      </a:r>
                      <a:r>
                        <a:rPr lang="nl-NL" sz="900" dirty="0" err="1"/>
                        <a:t>Angiography</a:t>
                      </a:r>
                      <a:r>
                        <a:rPr lang="nl-NL" sz="900" dirty="0"/>
                        <a:t> Group </a:t>
                      </a:r>
                    </a:p>
                    <a:p>
                      <a:pPr algn="ctr"/>
                      <a:r>
                        <a:rPr lang="nl-NL" sz="900" dirty="0"/>
                        <a:t>(N=</a:t>
                      </a:r>
                      <a:r>
                        <a:rPr lang="nl-NL" sz="900" baseline="0" dirty="0"/>
                        <a:t> 258)</a:t>
                      </a:r>
                      <a:endParaRPr lang="nl-NL" sz="900" dirty="0"/>
                    </a:p>
                  </a:txBody>
                  <a:tcPr/>
                </a:tc>
                <a:extLst>
                  <a:ext uri="{0D108BD9-81ED-4DB2-BD59-A6C34878D82A}">
                    <a16:rowId xmlns:a16="http://schemas.microsoft.com/office/drawing/2014/main" val="2430529226"/>
                  </a:ext>
                </a:extLst>
              </a:tr>
              <a:tr h="231252">
                <a:tc>
                  <a:txBody>
                    <a:bodyPr/>
                    <a:lstStyle/>
                    <a:p>
                      <a:r>
                        <a:rPr lang="nl-NL" sz="1100" b="1" dirty="0" err="1"/>
                        <a:t>Coronary</a:t>
                      </a:r>
                      <a:r>
                        <a:rPr lang="nl-NL" sz="1100" b="1" dirty="0"/>
                        <a:t> </a:t>
                      </a:r>
                      <a:r>
                        <a:rPr lang="nl-NL" sz="1100" b="1" dirty="0" err="1"/>
                        <a:t>angiography</a:t>
                      </a:r>
                      <a:r>
                        <a:rPr lang="nl-NL" sz="1100" b="1" dirty="0"/>
                        <a:t> </a:t>
                      </a:r>
                      <a:r>
                        <a:rPr lang="nl-NL" sz="1100" b="1" dirty="0" err="1"/>
                        <a:t>performed</a:t>
                      </a:r>
                      <a:r>
                        <a:rPr lang="nl-NL" sz="1100" b="1" dirty="0"/>
                        <a:t> - no. (%)</a:t>
                      </a:r>
                    </a:p>
                  </a:txBody>
                  <a:tcPr/>
                </a:tc>
                <a:tc>
                  <a:txBody>
                    <a:bodyPr/>
                    <a:lstStyle/>
                    <a:p>
                      <a:pPr algn="ctr"/>
                      <a:r>
                        <a:rPr lang="nl-NL" sz="1100" dirty="0"/>
                        <a:t>256 (97.0%)</a:t>
                      </a:r>
                    </a:p>
                  </a:txBody>
                  <a:tcPr/>
                </a:tc>
                <a:tc>
                  <a:txBody>
                    <a:bodyPr/>
                    <a:lstStyle/>
                    <a:p>
                      <a:pPr algn="ctr"/>
                      <a:r>
                        <a:rPr lang="nl-NL" sz="1100" dirty="0"/>
                        <a:t>167 (64.7%)</a:t>
                      </a:r>
                    </a:p>
                  </a:txBody>
                  <a:tcPr/>
                </a:tc>
                <a:extLst>
                  <a:ext uri="{0D108BD9-81ED-4DB2-BD59-A6C34878D82A}">
                    <a16:rowId xmlns:a16="http://schemas.microsoft.com/office/drawing/2014/main" val="680161744"/>
                  </a:ext>
                </a:extLst>
              </a:tr>
              <a:tr h="231252">
                <a:tc>
                  <a:txBody>
                    <a:bodyPr/>
                    <a:lstStyle/>
                    <a:p>
                      <a:r>
                        <a:rPr lang="en-US" sz="1100" b="1" dirty="0"/>
                        <a:t>Median time from arrest to coronary angiography (IQR) - </a:t>
                      </a:r>
                      <a:r>
                        <a:rPr lang="en-US" sz="1100" b="1" dirty="0" err="1"/>
                        <a:t>hr</a:t>
                      </a:r>
                      <a:endParaRPr lang="nl-NL" sz="1100" b="1" dirty="0"/>
                    </a:p>
                  </a:txBody>
                  <a:tcPr/>
                </a:tc>
                <a:tc>
                  <a:txBody>
                    <a:bodyPr/>
                    <a:lstStyle/>
                    <a:p>
                      <a:pPr algn="ctr"/>
                      <a:r>
                        <a:rPr lang="nl-NL" sz="1100" dirty="0"/>
                        <a:t>2.1 (1.5-2.8)</a:t>
                      </a:r>
                    </a:p>
                  </a:txBody>
                  <a:tcPr/>
                </a:tc>
                <a:tc>
                  <a:txBody>
                    <a:bodyPr/>
                    <a:lstStyle/>
                    <a:p>
                      <a:pPr algn="ctr"/>
                      <a:r>
                        <a:rPr lang="nl-NL" sz="1100" dirty="0"/>
                        <a:t>121.4 (50.4-201.4)</a:t>
                      </a:r>
                    </a:p>
                  </a:txBody>
                  <a:tcPr/>
                </a:tc>
                <a:extLst>
                  <a:ext uri="{0D108BD9-81ED-4DB2-BD59-A6C34878D82A}">
                    <a16:rowId xmlns:a16="http://schemas.microsoft.com/office/drawing/2014/main" val="1242611119"/>
                  </a:ext>
                </a:extLst>
              </a:tr>
              <a:tr h="231252">
                <a:tc>
                  <a:txBody>
                    <a:bodyPr/>
                    <a:lstStyle/>
                    <a:p>
                      <a:r>
                        <a:rPr lang="en-US" sz="1100" b="1" dirty="0"/>
                        <a:t>Median time randomization to coronary angiography (IQR) - </a:t>
                      </a:r>
                      <a:r>
                        <a:rPr lang="en-US" sz="1100" b="1" dirty="0" err="1"/>
                        <a:t>hr</a:t>
                      </a:r>
                      <a:endParaRPr lang="nl-NL" sz="1100" b="1" dirty="0"/>
                    </a:p>
                  </a:txBody>
                  <a:tcPr/>
                </a:tc>
                <a:tc>
                  <a:txBody>
                    <a:bodyPr/>
                    <a:lstStyle/>
                    <a:p>
                      <a:pPr algn="ctr"/>
                      <a:r>
                        <a:rPr lang="nl-NL" sz="1100" dirty="0"/>
                        <a:t>0.9 (0.6-1.2)</a:t>
                      </a:r>
                    </a:p>
                  </a:txBody>
                  <a:tcPr/>
                </a:tc>
                <a:tc>
                  <a:txBody>
                    <a:bodyPr/>
                    <a:lstStyle/>
                    <a:p>
                      <a:pPr algn="ctr"/>
                      <a:r>
                        <a:rPr lang="nl-NL" sz="1100" dirty="0"/>
                        <a:t>119.9 (47.7-200.2)</a:t>
                      </a:r>
                    </a:p>
                  </a:txBody>
                  <a:tcPr/>
                </a:tc>
                <a:extLst>
                  <a:ext uri="{0D108BD9-81ED-4DB2-BD59-A6C34878D82A}">
                    <a16:rowId xmlns:a16="http://schemas.microsoft.com/office/drawing/2014/main" val="2028210913"/>
                  </a:ext>
                </a:extLst>
              </a:tr>
              <a:tr h="231252">
                <a:tc>
                  <a:txBody>
                    <a:bodyPr/>
                    <a:lstStyle/>
                    <a:p>
                      <a:r>
                        <a:rPr lang="en-US" sz="1100" b="1" dirty="0"/>
                        <a:t>Coronary artery disease severity - no./total no. (%)</a:t>
                      </a:r>
                      <a:endParaRPr lang="nl-NL" sz="1100" b="1" dirty="0"/>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016700006"/>
                  </a:ext>
                </a:extLst>
              </a:tr>
              <a:tr h="231252">
                <a:tc>
                  <a:txBody>
                    <a:bodyPr/>
                    <a:lstStyle/>
                    <a:p>
                      <a:r>
                        <a:rPr lang="nl-NL" sz="1100" b="1" dirty="0"/>
                        <a:t>No significant </a:t>
                      </a:r>
                      <a:r>
                        <a:rPr lang="nl-NL" sz="1100" b="1" dirty="0" err="1"/>
                        <a:t>disease</a:t>
                      </a:r>
                      <a:endParaRPr lang="nl-NL" sz="1100" b="1" dirty="0"/>
                    </a:p>
                  </a:txBody>
                  <a:tcPr/>
                </a:tc>
                <a:tc>
                  <a:txBody>
                    <a:bodyPr/>
                    <a:lstStyle/>
                    <a:p>
                      <a:pPr algn="ctr"/>
                      <a:r>
                        <a:rPr lang="nl-NL" sz="1100" dirty="0"/>
                        <a:t>92/256 (35.9%)</a:t>
                      </a:r>
                    </a:p>
                  </a:txBody>
                  <a:tcPr/>
                </a:tc>
                <a:tc>
                  <a:txBody>
                    <a:bodyPr/>
                    <a:lstStyle/>
                    <a:p>
                      <a:pPr algn="ctr"/>
                      <a:r>
                        <a:rPr lang="nl-NL" sz="1100" dirty="0"/>
                        <a:t>57/167 (34.1%)</a:t>
                      </a:r>
                    </a:p>
                  </a:txBody>
                  <a:tcPr/>
                </a:tc>
                <a:extLst>
                  <a:ext uri="{0D108BD9-81ED-4DB2-BD59-A6C34878D82A}">
                    <a16:rowId xmlns:a16="http://schemas.microsoft.com/office/drawing/2014/main" val="3728356146"/>
                  </a:ext>
                </a:extLst>
              </a:tr>
              <a:tr h="231252">
                <a:tc>
                  <a:txBody>
                    <a:bodyPr/>
                    <a:lstStyle/>
                    <a:p>
                      <a:r>
                        <a:rPr lang="nl-NL" sz="1100" b="1" dirty="0" err="1"/>
                        <a:t>One-vessel</a:t>
                      </a:r>
                      <a:r>
                        <a:rPr lang="nl-NL" sz="1100" b="1" dirty="0"/>
                        <a:t> </a:t>
                      </a:r>
                      <a:r>
                        <a:rPr lang="nl-NL" sz="1100" b="1" dirty="0" err="1"/>
                        <a:t>disease</a:t>
                      </a:r>
                      <a:endParaRPr lang="nl-NL" sz="1100" b="1" dirty="0"/>
                    </a:p>
                  </a:txBody>
                  <a:tcPr/>
                </a:tc>
                <a:tc>
                  <a:txBody>
                    <a:bodyPr/>
                    <a:lstStyle/>
                    <a:p>
                      <a:pPr algn="ctr"/>
                      <a:r>
                        <a:rPr lang="nl-NL" sz="1100" dirty="0"/>
                        <a:t>69/256 (27.0%)</a:t>
                      </a:r>
                    </a:p>
                  </a:txBody>
                  <a:tcPr/>
                </a:tc>
                <a:tc>
                  <a:txBody>
                    <a:bodyPr/>
                    <a:lstStyle/>
                    <a:p>
                      <a:pPr algn="ctr"/>
                      <a:r>
                        <a:rPr lang="nl-NL" sz="1100" dirty="0"/>
                        <a:t>48/167 (28.7%)</a:t>
                      </a:r>
                    </a:p>
                  </a:txBody>
                  <a:tcPr/>
                </a:tc>
                <a:extLst>
                  <a:ext uri="{0D108BD9-81ED-4DB2-BD59-A6C34878D82A}">
                    <a16:rowId xmlns:a16="http://schemas.microsoft.com/office/drawing/2014/main" val="4189957534"/>
                  </a:ext>
                </a:extLst>
              </a:tr>
              <a:tr h="231252">
                <a:tc>
                  <a:txBody>
                    <a:bodyPr/>
                    <a:lstStyle/>
                    <a:p>
                      <a:r>
                        <a:rPr lang="nl-NL" sz="1100" b="1" dirty="0" err="1"/>
                        <a:t>Two-vessel</a:t>
                      </a:r>
                      <a:r>
                        <a:rPr lang="nl-NL" sz="1100" b="1" dirty="0"/>
                        <a:t> </a:t>
                      </a:r>
                      <a:r>
                        <a:rPr lang="nl-NL" sz="1100" b="1" dirty="0" err="1"/>
                        <a:t>disease</a:t>
                      </a:r>
                      <a:endParaRPr lang="nl-NL" sz="1100" b="1" dirty="0"/>
                    </a:p>
                  </a:txBody>
                  <a:tcPr/>
                </a:tc>
                <a:tc>
                  <a:txBody>
                    <a:bodyPr/>
                    <a:lstStyle/>
                    <a:p>
                      <a:pPr algn="ctr"/>
                      <a:r>
                        <a:rPr lang="nl-NL" sz="1100" dirty="0"/>
                        <a:t>53/256 (20.7%)</a:t>
                      </a:r>
                    </a:p>
                  </a:txBody>
                  <a:tcPr/>
                </a:tc>
                <a:tc>
                  <a:txBody>
                    <a:bodyPr/>
                    <a:lstStyle/>
                    <a:p>
                      <a:pPr algn="ctr"/>
                      <a:r>
                        <a:rPr lang="nl-NL" sz="1100" dirty="0"/>
                        <a:t>34/167 (20.4%)</a:t>
                      </a:r>
                    </a:p>
                  </a:txBody>
                  <a:tcPr/>
                </a:tc>
                <a:extLst>
                  <a:ext uri="{0D108BD9-81ED-4DB2-BD59-A6C34878D82A}">
                    <a16:rowId xmlns:a16="http://schemas.microsoft.com/office/drawing/2014/main" val="4102283747"/>
                  </a:ext>
                </a:extLst>
              </a:tr>
              <a:tr h="231252">
                <a:tc>
                  <a:txBody>
                    <a:bodyPr/>
                    <a:lstStyle/>
                    <a:p>
                      <a:r>
                        <a:rPr lang="nl-NL" sz="1100" b="1" dirty="0"/>
                        <a:t>Three-</a:t>
                      </a:r>
                      <a:r>
                        <a:rPr lang="nl-NL" sz="1100" b="1" dirty="0" err="1"/>
                        <a:t>vessel</a:t>
                      </a:r>
                      <a:r>
                        <a:rPr lang="nl-NL" sz="1100" b="1" dirty="0"/>
                        <a:t> </a:t>
                      </a:r>
                      <a:r>
                        <a:rPr lang="nl-NL" sz="1100" b="1" dirty="0" err="1"/>
                        <a:t>disease</a:t>
                      </a:r>
                      <a:endParaRPr lang="nl-NL" sz="1100" b="1" dirty="0"/>
                    </a:p>
                  </a:txBody>
                  <a:tcPr/>
                </a:tc>
                <a:tc>
                  <a:txBody>
                    <a:bodyPr/>
                    <a:lstStyle/>
                    <a:p>
                      <a:pPr algn="ctr"/>
                      <a:r>
                        <a:rPr lang="nl-NL" sz="1100" dirty="0"/>
                        <a:t>42/256 (16.4%)</a:t>
                      </a:r>
                    </a:p>
                  </a:txBody>
                  <a:tcPr/>
                </a:tc>
                <a:tc>
                  <a:txBody>
                    <a:bodyPr/>
                    <a:lstStyle/>
                    <a:p>
                      <a:pPr algn="ctr"/>
                      <a:r>
                        <a:rPr lang="nl-NL" sz="1100" dirty="0"/>
                        <a:t>28/167 (16.8%)</a:t>
                      </a:r>
                    </a:p>
                  </a:txBody>
                  <a:tcPr/>
                </a:tc>
                <a:extLst>
                  <a:ext uri="{0D108BD9-81ED-4DB2-BD59-A6C34878D82A}">
                    <a16:rowId xmlns:a16="http://schemas.microsoft.com/office/drawing/2014/main" val="4205174072"/>
                  </a:ext>
                </a:extLst>
              </a:tr>
              <a:tr h="231252">
                <a:tc>
                  <a:txBody>
                    <a:bodyPr/>
                    <a:lstStyle/>
                    <a:p>
                      <a:r>
                        <a:rPr lang="es-ES" sz="1100" b="1" dirty="0" err="1"/>
                        <a:t>Acute</a:t>
                      </a:r>
                      <a:r>
                        <a:rPr lang="es-ES" sz="1100" b="1" dirty="0"/>
                        <a:t> </a:t>
                      </a:r>
                      <a:r>
                        <a:rPr lang="es-ES" sz="1100" b="1" dirty="0" err="1"/>
                        <a:t>unstable</a:t>
                      </a:r>
                      <a:r>
                        <a:rPr lang="es-ES" sz="1100" b="1" dirty="0"/>
                        <a:t> </a:t>
                      </a:r>
                      <a:r>
                        <a:rPr lang="es-ES" sz="1100" b="1" dirty="0" err="1"/>
                        <a:t>lesion</a:t>
                      </a:r>
                      <a:r>
                        <a:rPr lang="es-ES" sz="1100" b="1" dirty="0"/>
                        <a:t> - no./total no. (%)</a:t>
                      </a:r>
                      <a:endParaRPr lang="nl-NL" sz="1100" b="1" dirty="0"/>
                    </a:p>
                  </a:txBody>
                  <a:tcPr/>
                </a:tc>
                <a:tc>
                  <a:txBody>
                    <a:bodyPr/>
                    <a:lstStyle/>
                    <a:p>
                      <a:pPr algn="ctr"/>
                      <a:r>
                        <a:rPr lang="nl-NL" sz="1100" dirty="0"/>
                        <a:t>33/256 (12.9%)</a:t>
                      </a:r>
                    </a:p>
                  </a:txBody>
                  <a:tcPr/>
                </a:tc>
                <a:tc>
                  <a:txBody>
                    <a:bodyPr/>
                    <a:lstStyle/>
                    <a:p>
                      <a:pPr algn="ctr"/>
                      <a:r>
                        <a:rPr lang="nl-NL" sz="1100" dirty="0"/>
                        <a:t>27/167 (16.2%)</a:t>
                      </a:r>
                    </a:p>
                  </a:txBody>
                  <a:tcPr/>
                </a:tc>
                <a:extLst>
                  <a:ext uri="{0D108BD9-81ED-4DB2-BD59-A6C34878D82A}">
                    <a16:rowId xmlns:a16="http://schemas.microsoft.com/office/drawing/2014/main" val="421893957"/>
                  </a:ext>
                </a:extLst>
              </a:tr>
              <a:tr h="231252">
                <a:tc>
                  <a:txBody>
                    <a:bodyPr/>
                    <a:lstStyle/>
                    <a:p>
                      <a:r>
                        <a:rPr lang="nl-NL" sz="1100" b="1" dirty="0"/>
                        <a:t>Acute </a:t>
                      </a:r>
                      <a:r>
                        <a:rPr lang="nl-NL" sz="1100" b="1" dirty="0" err="1"/>
                        <a:t>thrombotic</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8/256 (3.1%)</a:t>
                      </a:r>
                    </a:p>
                  </a:txBody>
                  <a:tcPr/>
                </a:tc>
                <a:tc>
                  <a:txBody>
                    <a:bodyPr/>
                    <a:lstStyle/>
                    <a:p>
                      <a:pPr algn="ctr"/>
                      <a:r>
                        <a:rPr lang="nl-NL" sz="1100" dirty="0"/>
                        <a:t>13/167 (7.8%)</a:t>
                      </a:r>
                    </a:p>
                  </a:txBody>
                  <a:tcPr/>
                </a:tc>
                <a:extLst>
                  <a:ext uri="{0D108BD9-81ED-4DB2-BD59-A6C34878D82A}">
                    <a16:rowId xmlns:a16="http://schemas.microsoft.com/office/drawing/2014/main" val="7243699"/>
                  </a:ext>
                </a:extLst>
              </a:tr>
              <a:tr h="231252">
                <a:tc>
                  <a:txBody>
                    <a:bodyPr/>
                    <a:lstStyle/>
                    <a:p>
                      <a:r>
                        <a:rPr lang="nl-NL" sz="1100" b="1" dirty="0" err="1"/>
                        <a:t>Chronic</a:t>
                      </a:r>
                      <a:r>
                        <a:rPr lang="nl-NL" sz="1100" b="1" dirty="0"/>
                        <a:t> </a:t>
                      </a:r>
                      <a:r>
                        <a:rPr lang="nl-NL" sz="1100" b="1" dirty="0" err="1"/>
                        <a:t>total</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96/256 (37.5%)</a:t>
                      </a:r>
                    </a:p>
                  </a:txBody>
                  <a:tcPr/>
                </a:tc>
                <a:tc>
                  <a:txBody>
                    <a:bodyPr/>
                    <a:lstStyle/>
                    <a:p>
                      <a:pPr algn="ctr"/>
                      <a:r>
                        <a:rPr lang="nl-NL" sz="1100" dirty="0"/>
                        <a:t>58/167 (34.7%)</a:t>
                      </a:r>
                    </a:p>
                  </a:txBody>
                  <a:tcPr/>
                </a:tc>
                <a:extLst>
                  <a:ext uri="{0D108BD9-81ED-4DB2-BD59-A6C34878D82A}">
                    <a16:rowId xmlns:a16="http://schemas.microsoft.com/office/drawing/2014/main" val="1650442922"/>
                  </a:ext>
                </a:extLst>
              </a:tr>
              <a:tr h="231252">
                <a:tc>
                  <a:txBody>
                    <a:bodyPr/>
                    <a:lstStyle/>
                    <a:p>
                      <a:r>
                        <a:rPr lang="nl-NL" sz="1100" b="1" dirty="0" err="1"/>
                        <a:t>Revascularization</a:t>
                      </a:r>
                      <a:r>
                        <a:rPr lang="nl-NL" sz="1100" b="1" dirty="0"/>
                        <a:t> treatment - no. (%)</a:t>
                      </a:r>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502562490"/>
                  </a:ext>
                </a:extLst>
              </a:tr>
              <a:tr h="231252">
                <a:tc>
                  <a:txBody>
                    <a:bodyPr/>
                    <a:lstStyle/>
                    <a:p>
                      <a:r>
                        <a:rPr lang="nl-NL" sz="1100" b="1" dirty="0"/>
                        <a:t> PCI</a:t>
                      </a:r>
                    </a:p>
                  </a:txBody>
                  <a:tcPr/>
                </a:tc>
                <a:tc>
                  <a:txBody>
                    <a:bodyPr/>
                    <a:lstStyle/>
                    <a:p>
                      <a:pPr algn="ctr"/>
                      <a:r>
                        <a:rPr lang="nl-NL" sz="1100" dirty="0"/>
                        <a:t>86 (32.6%)</a:t>
                      </a:r>
                    </a:p>
                  </a:txBody>
                  <a:tcPr/>
                </a:tc>
                <a:tc>
                  <a:txBody>
                    <a:bodyPr/>
                    <a:lstStyle/>
                    <a:p>
                      <a:pPr algn="ctr"/>
                      <a:r>
                        <a:rPr lang="nl-NL" sz="1100" dirty="0"/>
                        <a:t>63 (24.4%)</a:t>
                      </a:r>
                    </a:p>
                  </a:txBody>
                  <a:tcPr/>
                </a:tc>
                <a:extLst>
                  <a:ext uri="{0D108BD9-81ED-4DB2-BD59-A6C34878D82A}">
                    <a16:rowId xmlns:a16="http://schemas.microsoft.com/office/drawing/2014/main" val="491284245"/>
                  </a:ext>
                </a:extLst>
              </a:tr>
              <a:tr h="231252">
                <a:tc>
                  <a:txBody>
                    <a:bodyPr/>
                    <a:lstStyle/>
                    <a:p>
                      <a:r>
                        <a:rPr lang="nl-NL" sz="1100" b="1" dirty="0"/>
                        <a:t> CABG</a:t>
                      </a:r>
                    </a:p>
                  </a:txBody>
                  <a:tcPr/>
                </a:tc>
                <a:tc>
                  <a:txBody>
                    <a:bodyPr/>
                    <a:lstStyle/>
                    <a:p>
                      <a:pPr algn="ctr"/>
                      <a:r>
                        <a:rPr lang="nl-NL" sz="1100" dirty="0"/>
                        <a:t>16 (6.1%)</a:t>
                      </a:r>
                    </a:p>
                  </a:txBody>
                  <a:tcPr/>
                </a:tc>
                <a:tc>
                  <a:txBody>
                    <a:bodyPr/>
                    <a:lstStyle/>
                    <a:p>
                      <a:pPr algn="ctr"/>
                      <a:r>
                        <a:rPr lang="nl-NL" sz="1100" dirty="0"/>
                        <a:t>21 (8.1%)</a:t>
                      </a:r>
                    </a:p>
                  </a:txBody>
                  <a:tcPr/>
                </a:tc>
                <a:extLst>
                  <a:ext uri="{0D108BD9-81ED-4DB2-BD59-A6C34878D82A}">
                    <a16:rowId xmlns:a16="http://schemas.microsoft.com/office/drawing/2014/main" val="2547072629"/>
                  </a:ext>
                </a:extLst>
              </a:tr>
              <a:tr h="231252">
                <a:tc>
                  <a:txBody>
                    <a:bodyPr/>
                    <a:lstStyle/>
                    <a:p>
                      <a:r>
                        <a:rPr lang="nl-NL" sz="1100" b="1" dirty="0" err="1"/>
                        <a:t>Medical</a:t>
                      </a:r>
                      <a:r>
                        <a:rPr lang="nl-NL" sz="1100" b="1" dirty="0"/>
                        <a:t> or </a:t>
                      </a:r>
                      <a:r>
                        <a:rPr lang="nl-NL" sz="1100" b="1" dirty="0" err="1"/>
                        <a:t>conservative</a:t>
                      </a:r>
                      <a:r>
                        <a:rPr lang="nl-NL" sz="1100" b="1" dirty="0"/>
                        <a:t> treatment</a:t>
                      </a:r>
                    </a:p>
                  </a:txBody>
                  <a:tcPr/>
                </a:tc>
                <a:tc>
                  <a:txBody>
                    <a:bodyPr/>
                    <a:lstStyle/>
                    <a:p>
                      <a:pPr algn="ctr"/>
                      <a:r>
                        <a:rPr lang="nl-NL" sz="1100" dirty="0"/>
                        <a:t>164 (62.1)</a:t>
                      </a:r>
                    </a:p>
                  </a:txBody>
                  <a:tcPr/>
                </a:tc>
                <a:tc>
                  <a:txBody>
                    <a:bodyPr/>
                    <a:lstStyle/>
                    <a:p>
                      <a:pPr algn="ctr"/>
                      <a:r>
                        <a:rPr lang="nl-NL" sz="1100" dirty="0"/>
                        <a:t>174 (67.4)</a:t>
                      </a:r>
                    </a:p>
                  </a:txBody>
                  <a:tcPr/>
                </a:tc>
                <a:extLst>
                  <a:ext uri="{0D108BD9-81ED-4DB2-BD59-A6C34878D82A}">
                    <a16:rowId xmlns:a16="http://schemas.microsoft.com/office/drawing/2014/main" val="3648292230"/>
                  </a:ext>
                </a:extLst>
              </a:tr>
            </a:tbl>
          </a:graphicData>
        </a:graphic>
      </p:graphicFrame>
      <p:sp>
        <p:nvSpPr>
          <p:cNvPr id="4" name="Tijdelijke aanduiding voor voettekst 3"/>
          <p:cNvSpPr>
            <a:spLocks noGrp="1"/>
          </p:cNvSpPr>
          <p:nvPr>
            <p:ph type="ftr" sz="quarter" idx="11"/>
          </p:nvPr>
        </p:nvSpPr>
        <p:spPr>
          <a:xfrm>
            <a:off x="711199" y="6381750"/>
            <a:ext cx="5729705" cy="365125"/>
          </a:xfrm>
        </p:spPr>
        <p:txBody>
          <a:bodyPr/>
          <a:lstStyle/>
          <a:p>
            <a:endParaRPr lang="nl-NL" sz="800" dirty="0"/>
          </a:p>
        </p:txBody>
      </p:sp>
      <p:sp>
        <p:nvSpPr>
          <p:cNvPr id="5" name="Tijdelijke aanduiding voor datum 4"/>
          <p:cNvSpPr>
            <a:spLocks noGrp="1"/>
          </p:cNvSpPr>
          <p:nvPr>
            <p:ph type="dt" sz="half" idx="12"/>
          </p:nvPr>
        </p:nvSpPr>
        <p:spPr/>
        <p:txBody>
          <a:bodyPr/>
          <a:lstStyle/>
          <a:p>
            <a:endParaRPr lang="nl-NL" dirty="0"/>
          </a:p>
        </p:txBody>
      </p:sp>
      <p:sp>
        <p:nvSpPr>
          <p:cNvPr id="9" name="Afgeronde rechthoek 8"/>
          <p:cNvSpPr/>
          <p:nvPr/>
        </p:nvSpPr>
        <p:spPr>
          <a:xfrm>
            <a:off x="6440903" y="4837332"/>
            <a:ext cx="3821603" cy="2613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0010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Procedures, treatments and characteristics of coronary artery disease</a:t>
            </a:r>
            <a:endParaRPr lang="nl-NL" sz="3200"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914079242"/>
              </p:ext>
            </p:extLst>
          </p:nvPr>
        </p:nvGraphicFramePr>
        <p:xfrm>
          <a:off x="1323474" y="2396868"/>
          <a:ext cx="9336505" cy="4256204"/>
        </p:xfrm>
        <a:graphic>
          <a:graphicData uri="http://schemas.openxmlformats.org/drawingml/2006/table">
            <a:tbl>
              <a:tblPr firstRow="1" bandRow="1">
                <a:tableStyleId>{5C22544A-7EE6-4342-B048-85BDC9FD1C3A}</a:tableStyleId>
              </a:tblPr>
              <a:tblGrid>
                <a:gridCol w="4483060">
                  <a:extLst>
                    <a:ext uri="{9D8B030D-6E8A-4147-A177-3AD203B41FA5}">
                      <a16:colId xmlns:a16="http://schemas.microsoft.com/office/drawing/2014/main" val="3923189009"/>
                    </a:ext>
                  </a:extLst>
                </a:gridCol>
                <a:gridCol w="2576031">
                  <a:extLst>
                    <a:ext uri="{9D8B030D-6E8A-4147-A177-3AD203B41FA5}">
                      <a16:colId xmlns:a16="http://schemas.microsoft.com/office/drawing/2014/main" val="2702239421"/>
                    </a:ext>
                  </a:extLst>
                </a:gridCol>
                <a:gridCol w="2277414">
                  <a:extLst>
                    <a:ext uri="{9D8B030D-6E8A-4147-A177-3AD203B41FA5}">
                      <a16:colId xmlns:a16="http://schemas.microsoft.com/office/drawing/2014/main" val="2775944706"/>
                    </a:ext>
                  </a:extLst>
                </a:gridCol>
              </a:tblGrid>
              <a:tr h="370004">
                <a:tc>
                  <a:txBody>
                    <a:bodyPr/>
                    <a:lstStyle/>
                    <a:p>
                      <a:endParaRPr lang="nl-NL" sz="900" dirty="0"/>
                    </a:p>
                  </a:txBody>
                  <a:tcPr/>
                </a:tc>
                <a:tc>
                  <a:txBody>
                    <a:bodyPr/>
                    <a:lstStyle/>
                    <a:p>
                      <a:pPr algn="ctr"/>
                      <a:r>
                        <a:rPr lang="nl-NL" sz="900" dirty="0" err="1"/>
                        <a:t>Immediate</a:t>
                      </a:r>
                      <a:r>
                        <a:rPr lang="nl-NL" sz="900" dirty="0"/>
                        <a:t> </a:t>
                      </a:r>
                      <a:r>
                        <a:rPr lang="nl-NL" sz="900" dirty="0" err="1"/>
                        <a:t>Angiogrphy</a:t>
                      </a:r>
                      <a:r>
                        <a:rPr lang="nl-NL" sz="900" dirty="0"/>
                        <a:t> Group</a:t>
                      </a:r>
                    </a:p>
                    <a:p>
                      <a:pPr algn="ctr"/>
                      <a:r>
                        <a:rPr lang="nl-NL" sz="900" dirty="0"/>
                        <a:t> (N= 264)</a:t>
                      </a:r>
                    </a:p>
                  </a:txBody>
                  <a:tcPr/>
                </a:tc>
                <a:tc>
                  <a:txBody>
                    <a:bodyPr/>
                    <a:lstStyle/>
                    <a:p>
                      <a:pPr algn="ctr"/>
                      <a:r>
                        <a:rPr lang="nl-NL" sz="900" dirty="0" err="1"/>
                        <a:t>Delayed</a:t>
                      </a:r>
                      <a:r>
                        <a:rPr lang="nl-NL" sz="900" dirty="0"/>
                        <a:t> </a:t>
                      </a:r>
                      <a:r>
                        <a:rPr lang="nl-NL" sz="900" dirty="0" err="1"/>
                        <a:t>Angiography</a:t>
                      </a:r>
                      <a:r>
                        <a:rPr lang="nl-NL" sz="900" dirty="0"/>
                        <a:t> Group </a:t>
                      </a:r>
                    </a:p>
                    <a:p>
                      <a:pPr algn="ctr"/>
                      <a:r>
                        <a:rPr lang="nl-NL" sz="900" dirty="0"/>
                        <a:t>(N=</a:t>
                      </a:r>
                      <a:r>
                        <a:rPr lang="nl-NL" sz="900" baseline="0" dirty="0"/>
                        <a:t> 258)</a:t>
                      </a:r>
                      <a:endParaRPr lang="nl-NL" sz="900" dirty="0"/>
                    </a:p>
                  </a:txBody>
                  <a:tcPr/>
                </a:tc>
                <a:extLst>
                  <a:ext uri="{0D108BD9-81ED-4DB2-BD59-A6C34878D82A}">
                    <a16:rowId xmlns:a16="http://schemas.microsoft.com/office/drawing/2014/main" val="2430529226"/>
                  </a:ext>
                </a:extLst>
              </a:tr>
              <a:tr h="231252">
                <a:tc>
                  <a:txBody>
                    <a:bodyPr/>
                    <a:lstStyle/>
                    <a:p>
                      <a:r>
                        <a:rPr lang="nl-NL" sz="1100" b="1" dirty="0" err="1"/>
                        <a:t>Coronary</a:t>
                      </a:r>
                      <a:r>
                        <a:rPr lang="nl-NL" sz="1100" b="1" dirty="0"/>
                        <a:t> </a:t>
                      </a:r>
                      <a:r>
                        <a:rPr lang="nl-NL" sz="1100" b="1" dirty="0" err="1"/>
                        <a:t>angiography</a:t>
                      </a:r>
                      <a:r>
                        <a:rPr lang="nl-NL" sz="1100" b="1" dirty="0"/>
                        <a:t> </a:t>
                      </a:r>
                      <a:r>
                        <a:rPr lang="nl-NL" sz="1100" b="1" dirty="0" err="1"/>
                        <a:t>performed</a:t>
                      </a:r>
                      <a:r>
                        <a:rPr lang="nl-NL" sz="1100" b="1" dirty="0"/>
                        <a:t> - no. (%)</a:t>
                      </a:r>
                    </a:p>
                  </a:txBody>
                  <a:tcPr/>
                </a:tc>
                <a:tc>
                  <a:txBody>
                    <a:bodyPr/>
                    <a:lstStyle/>
                    <a:p>
                      <a:pPr algn="ctr"/>
                      <a:r>
                        <a:rPr lang="nl-NL" sz="1100" dirty="0"/>
                        <a:t>256 (97.0%)</a:t>
                      </a:r>
                    </a:p>
                  </a:txBody>
                  <a:tcPr/>
                </a:tc>
                <a:tc>
                  <a:txBody>
                    <a:bodyPr/>
                    <a:lstStyle/>
                    <a:p>
                      <a:pPr algn="ctr"/>
                      <a:r>
                        <a:rPr lang="nl-NL" sz="1100" dirty="0"/>
                        <a:t>167 (64.7%)</a:t>
                      </a:r>
                    </a:p>
                  </a:txBody>
                  <a:tcPr/>
                </a:tc>
                <a:extLst>
                  <a:ext uri="{0D108BD9-81ED-4DB2-BD59-A6C34878D82A}">
                    <a16:rowId xmlns:a16="http://schemas.microsoft.com/office/drawing/2014/main" val="680161744"/>
                  </a:ext>
                </a:extLst>
              </a:tr>
              <a:tr h="231252">
                <a:tc>
                  <a:txBody>
                    <a:bodyPr/>
                    <a:lstStyle/>
                    <a:p>
                      <a:r>
                        <a:rPr lang="en-US" sz="1100" b="1" dirty="0"/>
                        <a:t>Median time from arrest to coronary angiography (IQR) - </a:t>
                      </a:r>
                      <a:r>
                        <a:rPr lang="en-US" sz="1100" b="1" dirty="0" err="1"/>
                        <a:t>hr</a:t>
                      </a:r>
                      <a:endParaRPr lang="nl-NL" sz="1100" b="1" dirty="0"/>
                    </a:p>
                  </a:txBody>
                  <a:tcPr/>
                </a:tc>
                <a:tc>
                  <a:txBody>
                    <a:bodyPr/>
                    <a:lstStyle/>
                    <a:p>
                      <a:pPr algn="ctr"/>
                      <a:r>
                        <a:rPr lang="nl-NL" sz="1100" dirty="0"/>
                        <a:t>2.1 (1.5-2.8)</a:t>
                      </a:r>
                    </a:p>
                  </a:txBody>
                  <a:tcPr/>
                </a:tc>
                <a:tc>
                  <a:txBody>
                    <a:bodyPr/>
                    <a:lstStyle/>
                    <a:p>
                      <a:pPr algn="ctr"/>
                      <a:r>
                        <a:rPr lang="nl-NL" sz="1100" dirty="0"/>
                        <a:t>121.4 (50.4-201.4)</a:t>
                      </a:r>
                    </a:p>
                  </a:txBody>
                  <a:tcPr/>
                </a:tc>
                <a:extLst>
                  <a:ext uri="{0D108BD9-81ED-4DB2-BD59-A6C34878D82A}">
                    <a16:rowId xmlns:a16="http://schemas.microsoft.com/office/drawing/2014/main" val="1242611119"/>
                  </a:ext>
                </a:extLst>
              </a:tr>
              <a:tr h="231252">
                <a:tc>
                  <a:txBody>
                    <a:bodyPr/>
                    <a:lstStyle/>
                    <a:p>
                      <a:r>
                        <a:rPr lang="en-US" sz="1100" b="1" dirty="0"/>
                        <a:t>Median time randomization to coronary angiography (IQR) - </a:t>
                      </a:r>
                      <a:r>
                        <a:rPr lang="en-US" sz="1100" b="1" dirty="0" err="1"/>
                        <a:t>hr</a:t>
                      </a:r>
                      <a:endParaRPr lang="nl-NL" sz="1100" b="1" dirty="0"/>
                    </a:p>
                  </a:txBody>
                  <a:tcPr/>
                </a:tc>
                <a:tc>
                  <a:txBody>
                    <a:bodyPr/>
                    <a:lstStyle/>
                    <a:p>
                      <a:pPr algn="ctr"/>
                      <a:r>
                        <a:rPr lang="nl-NL" sz="1100" dirty="0"/>
                        <a:t>0.9 (0.6-1.2)</a:t>
                      </a:r>
                    </a:p>
                  </a:txBody>
                  <a:tcPr/>
                </a:tc>
                <a:tc>
                  <a:txBody>
                    <a:bodyPr/>
                    <a:lstStyle/>
                    <a:p>
                      <a:pPr algn="ctr"/>
                      <a:r>
                        <a:rPr lang="nl-NL" sz="1100" dirty="0"/>
                        <a:t>119.9 (47.7-200.2)</a:t>
                      </a:r>
                    </a:p>
                  </a:txBody>
                  <a:tcPr/>
                </a:tc>
                <a:extLst>
                  <a:ext uri="{0D108BD9-81ED-4DB2-BD59-A6C34878D82A}">
                    <a16:rowId xmlns:a16="http://schemas.microsoft.com/office/drawing/2014/main" val="2028210913"/>
                  </a:ext>
                </a:extLst>
              </a:tr>
              <a:tr h="231252">
                <a:tc>
                  <a:txBody>
                    <a:bodyPr/>
                    <a:lstStyle/>
                    <a:p>
                      <a:r>
                        <a:rPr lang="en-US" sz="1100" b="1" dirty="0"/>
                        <a:t>Coronary artery disease severity - no./total no. (%)</a:t>
                      </a:r>
                      <a:endParaRPr lang="nl-NL" sz="1100" b="1" dirty="0"/>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016700006"/>
                  </a:ext>
                </a:extLst>
              </a:tr>
              <a:tr h="231252">
                <a:tc>
                  <a:txBody>
                    <a:bodyPr/>
                    <a:lstStyle/>
                    <a:p>
                      <a:r>
                        <a:rPr lang="nl-NL" sz="1100" b="1" dirty="0"/>
                        <a:t>No significant </a:t>
                      </a:r>
                      <a:r>
                        <a:rPr lang="nl-NL" sz="1100" b="1" dirty="0" err="1"/>
                        <a:t>disease</a:t>
                      </a:r>
                      <a:endParaRPr lang="nl-NL" sz="1100" b="1" dirty="0"/>
                    </a:p>
                  </a:txBody>
                  <a:tcPr/>
                </a:tc>
                <a:tc>
                  <a:txBody>
                    <a:bodyPr/>
                    <a:lstStyle/>
                    <a:p>
                      <a:pPr algn="ctr"/>
                      <a:r>
                        <a:rPr lang="nl-NL" sz="1100" dirty="0"/>
                        <a:t>92/256 (35.9%)</a:t>
                      </a:r>
                    </a:p>
                  </a:txBody>
                  <a:tcPr/>
                </a:tc>
                <a:tc>
                  <a:txBody>
                    <a:bodyPr/>
                    <a:lstStyle/>
                    <a:p>
                      <a:pPr algn="ctr"/>
                      <a:r>
                        <a:rPr lang="nl-NL" sz="1100" dirty="0"/>
                        <a:t>57/167 (34.1%)</a:t>
                      </a:r>
                    </a:p>
                  </a:txBody>
                  <a:tcPr/>
                </a:tc>
                <a:extLst>
                  <a:ext uri="{0D108BD9-81ED-4DB2-BD59-A6C34878D82A}">
                    <a16:rowId xmlns:a16="http://schemas.microsoft.com/office/drawing/2014/main" val="3728356146"/>
                  </a:ext>
                </a:extLst>
              </a:tr>
              <a:tr h="231252">
                <a:tc>
                  <a:txBody>
                    <a:bodyPr/>
                    <a:lstStyle/>
                    <a:p>
                      <a:r>
                        <a:rPr lang="nl-NL" sz="1100" b="1" dirty="0" err="1"/>
                        <a:t>One-vessel</a:t>
                      </a:r>
                      <a:r>
                        <a:rPr lang="nl-NL" sz="1100" b="1" dirty="0"/>
                        <a:t> </a:t>
                      </a:r>
                      <a:r>
                        <a:rPr lang="nl-NL" sz="1100" b="1" dirty="0" err="1"/>
                        <a:t>disease</a:t>
                      </a:r>
                      <a:endParaRPr lang="nl-NL" sz="1100" b="1" dirty="0"/>
                    </a:p>
                  </a:txBody>
                  <a:tcPr/>
                </a:tc>
                <a:tc>
                  <a:txBody>
                    <a:bodyPr/>
                    <a:lstStyle/>
                    <a:p>
                      <a:pPr algn="ctr"/>
                      <a:r>
                        <a:rPr lang="nl-NL" sz="1100" dirty="0"/>
                        <a:t>69/256 (27.0%)</a:t>
                      </a:r>
                    </a:p>
                  </a:txBody>
                  <a:tcPr/>
                </a:tc>
                <a:tc>
                  <a:txBody>
                    <a:bodyPr/>
                    <a:lstStyle/>
                    <a:p>
                      <a:pPr algn="ctr"/>
                      <a:r>
                        <a:rPr lang="nl-NL" sz="1100" dirty="0"/>
                        <a:t>48/167 (28.7%)</a:t>
                      </a:r>
                    </a:p>
                  </a:txBody>
                  <a:tcPr/>
                </a:tc>
                <a:extLst>
                  <a:ext uri="{0D108BD9-81ED-4DB2-BD59-A6C34878D82A}">
                    <a16:rowId xmlns:a16="http://schemas.microsoft.com/office/drawing/2014/main" val="4189957534"/>
                  </a:ext>
                </a:extLst>
              </a:tr>
              <a:tr h="231252">
                <a:tc>
                  <a:txBody>
                    <a:bodyPr/>
                    <a:lstStyle/>
                    <a:p>
                      <a:r>
                        <a:rPr lang="nl-NL" sz="1100" b="1" dirty="0" err="1"/>
                        <a:t>Two-vessel</a:t>
                      </a:r>
                      <a:r>
                        <a:rPr lang="nl-NL" sz="1100" b="1" dirty="0"/>
                        <a:t> </a:t>
                      </a:r>
                      <a:r>
                        <a:rPr lang="nl-NL" sz="1100" b="1" dirty="0" err="1"/>
                        <a:t>disease</a:t>
                      </a:r>
                      <a:endParaRPr lang="nl-NL" sz="1100" b="1" dirty="0"/>
                    </a:p>
                  </a:txBody>
                  <a:tcPr/>
                </a:tc>
                <a:tc>
                  <a:txBody>
                    <a:bodyPr/>
                    <a:lstStyle/>
                    <a:p>
                      <a:pPr algn="ctr"/>
                      <a:r>
                        <a:rPr lang="nl-NL" sz="1100" dirty="0"/>
                        <a:t>53/256 (20.7%)</a:t>
                      </a:r>
                    </a:p>
                  </a:txBody>
                  <a:tcPr/>
                </a:tc>
                <a:tc>
                  <a:txBody>
                    <a:bodyPr/>
                    <a:lstStyle/>
                    <a:p>
                      <a:pPr algn="ctr"/>
                      <a:r>
                        <a:rPr lang="nl-NL" sz="1100" dirty="0"/>
                        <a:t>34/167 (20.4%)</a:t>
                      </a:r>
                    </a:p>
                  </a:txBody>
                  <a:tcPr/>
                </a:tc>
                <a:extLst>
                  <a:ext uri="{0D108BD9-81ED-4DB2-BD59-A6C34878D82A}">
                    <a16:rowId xmlns:a16="http://schemas.microsoft.com/office/drawing/2014/main" val="4102283747"/>
                  </a:ext>
                </a:extLst>
              </a:tr>
              <a:tr h="231252">
                <a:tc>
                  <a:txBody>
                    <a:bodyPr/>
                    <a:lstStyle/>
                    <a:p>
                      <a:r>
                        <a:rPr lang="nl-NL" sz="1100" b="1" dirty="0"/>
                        <a:t>Three-</a:t>
                      </a:r>
                      <a:r>
                        <a:rPr lang="nl-NL" sz="1100" b="1" dirty="0" err="1"/>
                        <a:t>vessel</a:t>
                      </a:r>
                      <a:r>
                        <a:rPr lang="nl-NL" sz="1100" b="1" dirty="0"/>
                        <a:t> </a:t>
                      </a:r>
                      <a:r>
                        <a:rPr lang="nl-NL" sz="1100" b="1" dirty="0" err="1"/>
                        <a:t>disease</a:t>
                      </a:r>
                      <a:endParaRPr lang="nl-NL" sz="1100" b="1" dirty="0"/>
                    </a:p>
                  </a:txBody>
                  <a:tcPr/>
                </a:tc>
                <a:tc>
                  <a:txBody>
                    <a:bodyPr/>
                    <a:lstStyle/>
                    <a:p>
                      <a:pPr algn="ctr"/>
                      <a:r>
                        <a:rPr lang="nl-NL" sz="1100" dirty="0"/>
                        <a:t>42/256 (16.4%)</a:t>
                      </a:r>
                    </a:p>
                  </a:txBody>
                  <a:tcPr/>
                </a:tc>
                <a:tc>
                  <a:txBody>
                    <a:bodyPr/>
                    <a:lstStyle/>
                    <a:p>
                      <a:pPr algn="ctr"/>
                      <a:r>
                        <a:rPr lang="nl-NL" sz="1100" dirty="0"/>
                        <a:t>28/167 (16.8%)</a:t>
                      </a:r>
                    </a:p>
                  </a:txBody>
                  <a:tcPr/>
                </a:tc>
                <a:extLst>
                  <a:ext uri="{0D108BD9-81ED-4DB2-BD59-A6C34878D82A}">
                    <a16:rowId xmlns:a16="http://schemas.microsoft.com/office/drawing/2014/main" val="4205174072"/>
                  </a:ext>
                </a:extLst>
              </a:tr>
              <a:tr h="231252">
                <a:tc>
                  <a:txBody>
                    <a:bodyPr/>
                    <a:lstStyle/>
                    <a:p>
                      <a:r>
                        <a:rPr lang="es-ES" sz="1100" b="1" dirty="0" err="1"/>
                        <a:t>Acute</a:t>
                      </a:r>
                      <a:r>
                        <a:rPr lang="es-ES" sz="1100" b="1" dirty="0"/>
                        <a:t> </a:t>
                      </a:r>
                      <a:r>
                        <a:rPr lang="es-ES" sz="1100" b="1" dirty="0" err="1"/>
                        <a:t>unstable</a:t>
                      </a:r>
                      <a:r>
                        <a:rPr lang="es-ES" sz="1100" b="1" dirty="0"/>
                        <a:t> </a:t>
                      </a:r>
                      <a:r>
                        <a:rPr lang="es-ES" sz="1100" b="1" dirty="0" err="1"/>
                        <a:t>lesion</a:t>
                      </a:r>
                      <a:r>
                        <a:rPr lang="es-ES" sz="1100" b="1" dirty="0"/>
                        <a:t> - no./total no. (%)</a:t>
                      </a:r>
                      <a:endParaRPr lang="nl-NL" sz="1100" b="1" dirty="0"/>
                    </a:p>
                  </a:txBody>
                  <a:tcPr/>
                </a:tc>
                <a:tc>
                  <a:txBody>
                    <a:bodyPr/>
                    <a:lstStyle/>
                    <a:p>
                      <a:pPr algn="ctr"/>
                      <a:r>
                        <a:rPr lang="nl-NL" sz="1100" dirty="0"/>
                        <a:t>33/256 (12.9%)</a:t>
                      </a:r>
                    </a:p>
                  </a:txBody>
                  <a:tcPr/>
                </a:tc>
                <a:tc>
                  <a:txBody>
                    <a:bodyPr/>
                    <a:lstStyle/>
                    <a:p>
                      <a:pPr algn="ctr"/>
                      <a:r>
                        <a:rPr lang="nl-NL" sz="1100" dirty="0"/>
                        <a:t>27/167 (16.2%)</a:t>
                      </a:r>
                    </a:p>
                  </a:txBody>
                  <a:tcPr/>
                </a:tc>
                <a:extLst>
                  <a:ext uri="{0D108BD9-81ED-4DB2-BD59-A6C34878D82A}">
                    <a16:rowId xmlns:a16="http://schemas.microsoft.com/office/drawing/2014/main" val="421893957"/>
                  </a:ext>
                </a:extLst>
              </a:tr>
              <a:tr h="231252">
                <a:tc>
                  <a:txBody>
                    <a:bodyPr/>
                    <a:lstStyle/>
                    <a:p>
                      <a:r>
                        <a:rPr lang="nl-NL" sz="1100" b="1" dirty="0"/>
                        <a:t>Acute </a:t>
                      </a:r>
                      <a:r>
                        <a:rPr lang="nl-NL" sz="1100" b="1" dirty="0" err="1"/>
                        <a:t>thrombotic</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8/256 (3.1%)</a:t>
                      </a:r>
                    </a:p>
                  </a:txBody>
                  <a:tcPr/>
                </a:tc>
                <a:tc>
                  <a:txBody>
                    <a:bodyPr/>
                    <a:lstStyle/>
                    <a:p>
                      <a:pPr algn="ctr"/>
                      <a:r>
                        <a:rPr lang="nl-NL" sz="1100" dirty="0"/>
                        <a:t>13/167 (7.8%)</a:t>
                      </a:r>
                    </a:p>
                  </a:txBody>
                  <a:tcPr/>
                </a:tc>
                <a:extLst>
                  <a:ext uri="{0D108BD9-81ED-4DB2-BD59-A6C34878D82A}">
                    <a16:rowId xmlns:a16="http://schemas.microsoft.com/office/drawing/2014/main" val="7243699"/>
                  </a:ext>
                </a:extLst>
              </a:tr>
              <a:tr h="231252">
                <a:tc>
                  <a:txBody>
                    <a:bodyPr/>
                    <a:lstStyle/>
                    <a:p>
                      <a:r>
                        <a:rPr lang="nl-NL" sz="1100" b="1" dirty="0" err="1"/>
                        <a:t>Chronic</a:t>
                      </a:r>
                      <a:r>
                        <a:rPr lang="nl-NL" sz="1100" b="1" dirty="0"/>
                        <a:t> </a:t>
                      </a:r>
                      <a:r>
                        <a:rPr lang="nl-NL" sz="1100" b="1" dirty="0" err="1"/>
                        <a:t>total</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96/256 (37.5%)</a:t>
                      </a:r>
                    </a:p>
                  </a:txBody>
                  <a:tcPr/>
                </a:tc>
                <a:tc>
                  <a:txBody>
                    <a:bodyPr/>
                    <a:lstStyle/>
                    <a:p>
                      <a:pPr algn="ctr"/>
                      <a:r>
                        <a:rPr lang="nl-NL" sz="1100" dirty="0"/>
                        <a:t>58/167 (34.7%)</a:t>
                      </a:r>
                    </a:p>
                  </a:txBody>
                  <a:tcPr/>
                </a:tc>
                <a:extLst>
                  <a:ext uri="{0D108BD9-81ED-4DB2-BD59-A6C34878D82A}">
                    <a16:rowId xmlns:a16="http://schemas.microsoft.com/office/drawing/2014/main" val="1650442922"/>
                  </a:ext>
                </a:extLst>
              </a:tr>
              <a:tr h="231252">
                <a:tc>
                  <a:txBody>
                    <a:bodyPr/>
                    <a:lstStyle/>
                    <a:p>
                      <a:r>
                        <a:rPr lang="nl-NL" sz="1100" b="1" dirty="0" err="1"/>
                        <a:t>Revascularization</a:t>
                      </a:r>
                      <a:r>
                        <a:rPr lang="nl-NL" sz="1100" b="1" dirty="0"/>
                        <a:t> treatment - no. (%)</a:t>
                      </a:r>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502562490"/>
                  </a:ext>
                </a:extLst>
              </a:tr>
              <a:tr h="231252">
                <a:tc>
                  <a:txBody>
                    <a:bodyPr/>
                    <a:lstStyle/>
                    <a:p>
                      <a:r>
                        <a:rPr lang="nl-NL" sz="1100" b="1" dirty="0"/>
                        <a:t> PCI</a:t>
                      </a:r>
                    </a:p>
                  </a:txBody>
                  <a:tcPr/>
                </a:tc>
                <a:tc>
                  <a:txBody>
                    <a:bodyPr/>
                    <a:lstStyle/>
                    <a:p>
                      <a:pPr algn="ctr"/>
                      <a:r>
                        <a:rPr lang="nl-NL" sz="1100" dirty="0"/>
                        <a:t>86 (32.6%)</a:t>
                      </a:r>
                    </a:p>
                  </a:txBody>
                  <a:tcPr/>
                </a:tc>
                <a:tc>
                  <a:txBody>
                    <a:bodyPr/>
                    <a:lstStyle/>
                    <a:p>
                      <a:pPr algn="ctr"/>
                      <a:r>
                        <a:rPr lang="nl-NL" sz="1100" dirty="0"/>
                        <a:t>63 (24.4%)</a:t>
                      </a:r>
                    </a:p>
                  </a:txBody>
                  <a:tcPr/>
                </a:tc>
                <a:extLst>
                  <a:ext uri="{0D108BD9-81ED-4DB2-BD59-A6C34878D82A}">
                    <a16:rowId xmlns:a16="http://schemas.microsoft.com/office/drawing/2014/main" val="491284245"/>
                  </a:ext>
                </a:extLst>
              </a:tr>
              <a:tr h="231252">
                <a:tc>
                  <a:txBody>
                    <a:bodyPr/>
                    <a:lstStyle/>
                    <a:p>
                      <a:r>
                        <a:rPr lang="nl-NL" sz="1100" b="1" dirty="0"/>
                        <a:t> CABG</a:t>
                      </a:r>
                    </a:p>
                  </a:txBody>
                  <a:tcPr/>
                </a:tc>
                <a:tc>
                  <a:txBody>
                    <a:bodyPr/>
                    <a:lstStyle/>
                    <a:p>
                      <a:pPr algn="ctr"/>
                      <a:r>
                        <a:rPr lang="nl-NL" sz="1100" dirty="0"/>
                        <a:t>16 (6.1%)</a:t>
                      </a:r>
                    </a:p>
                  </a:txBody>
                  <a:tcPr/>
                </a:tc>
                <a:tc>
                  <a:txBody>
                    <a:bodyPr/>
                    <a:lstStyle/>
                    <a:p>
                      <a:pPr algn="ctr"/>
                      <a:r>
                        <a:rPr lang="nl-NL" sz="1100" dirty="0"/>
                        <a:t>21 (8.1%)</a:t>
                      </a:r>
                    </a:p>
                  </a:txBody>
                  <a:tcPr/>
                </a:tc>
                <a:extLst>
                  <a:ext uri="{0D108BD9-81ED-4DB2-BD59-A6C34878D82A}">
                    <a16:rowId xmlns:a16="http://schemas.microsoft.com/office/drawing/2014/main" val="2547072629"/>
                  </a:ext>
                </a:extLst>
              </a:tr>
              <a:tr h="231252">
                <a:tc>
                  <a:txBody>
                    <a:bodyPr/>
                    <a:lstStyle/>
                    <a:p>
                      <a:r>
                        <a:rPr lang="nl-NL" sz="1100" b="1" dirty="0" err="1"/>
                        <a:t>Medical</a:t>
                      </a:r>
                      <a:r>
                        <a:rPr lang="nl-NL" sz="1100" b="1" dirty="0"/>
                        <a:t> or </a:t>
                      </a:r>
                      <a:r>
                        <a:rPr lang="nl-NL" sz="1100" b="1" dirty="0" err="1"/>
                        <a:t>conservative</a:t>
                      </a:r>
                      <a:r>
                        <a:rPr lang="nl-NL" sz="1100" b="1" dirty="0"/>
                        <a:t> treatment</a:t>
                      </a:r>
                    </a:p>
                  </a:txBody>
                  <a:tcPr/>
                </a:tc>
                <a:tc>
                  <a:txBody>
                    <a:bodyPr/>
                    <a:lstStyle/>
                    <a:p>
                      <a:pPr algn="ctr"/>
                      <a:r>
                        <a:rPr lang="nl-NL" sz="1100" dirty="0"/>
                        <a:t>164 (62.1)</a:t>
                      </a:r>
                    </a:p>
                  </a:txBody>
                  <a:tcPr/>
                </a:tc>
                <a:tc>
                  <a:txBody>
                    <a:bodyPr/>
                    <a:lstStyle/>
                    <a:p>
                      <a:pPr algn="ctr"/>
                      <a:r>
                        <a:rPr lang="nl-NL" sz="1100" dirty="0"/>
                        <a:t>174 (67.4)</a:t>
                      </a:r>
                    </a:p>
                  </a:txBody>
                  <a:tcPr/>
                </a:tc>
                <a:extLst>
                  <a:ext uri="{0D108BD9-81ED-4DB2-BD59-A6C34878D82A}">
                    <a16:rowId xmlns:a16="http://schemas.microsoft.com/office/drawing/2014/main" val="3648292230"/>
                  </a:ext>
                </a:extLst>
              </a:tr>
            </a:tbl>
          </a:graphicData>
        </a:graphic>
      </p:graphicFrame>
      <p:sp>
        <p:nvSpPr>
          <p:cNvPr id="4" name="Tijdelijke aanduiding voor voettekst 3"/>
          <p:cNvSpPr>
            <a:spLocks noGrp="1"/>
          </p:cNvSpPr>
          <p:nvPr>
            <p:ph type="ftr" sz="quarter" idx="11"/>
          </p:nvPr>
        </p:nvSpPr>
        <p:spPr>
          <a:xfrm>
            <a:off x="711199" y="6381750"/>
            <a:ext cx="5729705" cy="365125"/>
          </a:xfrm>
        </p:spPr>
        <p:txBody>
          <a:bodyPr/>
          <a:lstStyle/>
          <a:p>
            <a:endParaRPr lang="nl-NL" sz="800" dirty="0"/>
          </a:p>
        </p:txBody>
      </p:sp>
      <p:sp>
        <p:nvSpPr>
          <p:cNvPr id="5" name="Tijdelijke aanduiding voor datum 4"/>
          <p:cNvSpPr>
            <a:spLocks noGrp="1"/>
          </p:cNvSpPr>
          <p:nvPr>
            <p:ph type="dt" sz="half" idx="12"/>
          </p:nvPr>
        </p:nvSpPr>
        <p:spPr/>
        <p:txBody>
          <a:bodyPr/>
          <a:lstStyle/>
          <a:p>
            <a:endParaRPr lang="nl-NL" dirty="0"/>
          </a:p>
        </p:txBody>
      </p:sp>
      <p:sp>
        <p:nvSpPr>
          <p:cNvPr id="10" name="Afgeronde rechthoek 9"/>
          <p:cNvSpPr/>
          <p:nvPr/>
        </p:nvSpPr>
        <p:spPr>
          <a:xfrm>
            <a:off x="6440903" y="5098693"/>
            <a:ext cx="3821603" cy="2706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816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Procedures, treatments and characteristics of coronary artery disease</a:t>
            </a:r>
            <a:endParaRPr lang="nl-NL" sz="3200"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914079242"/>
              </p:ext>
            </p:extLst>
          </p:nvPr>
        </p:nvGraphicFramePr>
        <p:xfrm>
          <a:off x="1323474" y="2396868"/>
          <a:ext cx="9336505" cy="4256204"/>
        </p:xfrm>
        <a:graphic>
          <a:graphicData uri="http://schemas.openxmlformats.org/drawingml/2006/table">
            <a:tbl>
              <a:tblPr firstRow="1" bandRow="1">
                <a:tableStyleId>{5C22544A-7EE6-4342-B048-85BDC9FD1C3A}</a:tableStyleId>
              </a:tblPr>
              <a:tblGrid>
                <a:gridCol w="4483060">
                  <a:extLst>
                    <a:ext uri="{9D8B030D-6E8A-4147-A177-3AD203B41FA5}">
                      <a16:colId xmlns:a16="http://schemas.microsoft.com/office/drawing/2014/main" val="3923189009"/>
                    </a:ext>
                  </a:extLst>
                </a:gridCol>
                <a:gridCol w="2576031">
                  <a:extLst>
                    <a:ext uri="{9D8B030D-6E8A-4147-A177-3AD203B41FA5}">
                      <a16:colId xmlns:a16="http://schemas.microsoft.com/office/drawing/2014/main" val="2702239421"/>
                    </a:ext>
                  </a:extLst>
                </a:gridCol>
                <a:gridCol w="2277414">
                  <a:extLst>
                    <a:ext uri="{9D8B030D-6E8A-4147-A177-3AD203B41FA5}">
                      <a16:colId xmlns:a16="http://schemas.microsoft.com/office/drawing/2014/main" val="2775944706"/>
                    </a:ext>
                  </a:extLst>
                </a:gridCol>
              </a:tblGrid>
              <a:tr h="370004">
                <a:tc>
                  <a:txBody>
                    <a:bodyPr/>
                    <a:lstStyle/>
                    <a:p>
                      <a:endParaRPr lang="nl-NL" sz="900" dirty="0"/>
                    </a:p>
                  </a:txBody>
                  <a:tcPr/>
                </a:tc>
                <a:tc>
                  <a:txBody>
                    <a:bodyPr/>
                    <a:lstStyle/>
                    <a:p>
                      <a:pPr algn="ctr"/>
                      <a:r>
                        <a:rPr lang="nl-NL" sz="900" dirty="0" err="1"/>
                        <a:t>Immediate</a:t>
                      </a:r>
                      <a:r>
                        <a:rPr lang="nl-NL" sz="900" dirty="0"/>
                        <a:t> </a:t>
                      </a:r>
                      <a:r>
                        <a:rPr lang="nl-NL" sz="900" dirty="0" err="1"/>
                        <a:t>Angiogrphy</a:t>
                      </a:r>
                      <a:r>
                        <a:rPr lang="nl-NL" sz="900" dirty="0"/>
                        <a:t> Group</a:t>
                      </a:r>
                    </a:p>
                    <a:p>
                      <a:pPr algn="ctr"/>
                      <a:r>
                        <a:rPr lang="nl-NL" sz="900" dirty="0"/>
                        <a:t> (N= 264)</a:t>
                      </a:r>
                    </a:p>
                  </a:txBody>
                  <a:tcPr/>
                </a:tc>
                <a:tc>
                  <a:txBody>
                    <a:bodyPr/>
                    <a:lstStyle/>
                    <a:p>
                      <a:pPr algn="ctr"/>
                      <a:r>
                        <a:rPr lang="nl-NL" sz="900" dirty="0" err="1"/>
                        <a:t>Delayed</a:t>
                      </a:r>
                      <a:r>
                        <a:rPr lang="nl-NL" sz="900" dirty="0"/>
                        <a:t> </a:t>
                      </a:r>
                      <a:r>
                        <a:rPr lang="nl-NL" sz="900" dirty="0" err="1"/>
                        <a:t>Angiography</a:t>
                      </a:r>
                      <a:r>
                        <a:rPr lang="nl-NL" sz="900" dirty="0"/>
                        <a:t> Group </a:t>
                      </a:r>
                    </a:p>
                    <a:p>
                      <a:pPr algn="ctr"/>
                      <a:r>
                        <a:rPr lang="nl-NL" sz="900" dirty="0"/>
                        <a:t>(N=</a:t>
                      </a:r>
                      <a:r>
                        <a:rPr lang="nl-NL" sz="900" baseline="0" dirty="0"/>
                        <a:t> 258)</a:t>
                      </a:r>
                      <a:endParaRPr lang="nl-NL" sz="900" dirty="0"/>
                    </a:p>
                  </a:txBody>
                  <a:tcPr/>
                </a:tc>
                <a:extLst>
                  <a:ext uri="{0D108BD9-81ED-4DB2-BD59-A6C34878D82A}">
                    <a16:rowId xmlns:a16="http://schemas.microsoft.com/office/drawing/2014/main" val="2430529226"/>
                  </a:ext>
                </a:extLst>
              </a:tr>
              <a:tr h="231252">
                <a:tc>
                  <a:txBody>
                    <a:bodyPr/>
                    <a:lstStyle/>
                    <a:p>
                      <a:r>
                        <a:rPr lang="nl-NL" sz="1100" b="1" dirty="0" err="1"/>
                        <a:t>Coronary</a:t>
                      </a:r>
                      <a:r>
                        <a:rPr lang="nl-NL" sz="1100" b="1" dirty="0"/>
                        <a:t> </a:t>
                      </a:r>
                      <a:r>
                        <a:rPr lang="nl-NL" sz="1100" b="1" dirty="0" err="1"/>
                        <a:t>angiography</a:t>
                      </a:r>
                      <a:r>
                        <a:rPr lang="nl-NL" sz="1100" b="1" dirty="0"/>
                        <a:t> </a:t>
                      </a:r>
                      <a:r>
                        <a:rPr lang="nl-NL" sz="1100" b="1" dirty="0" err="1"/>
                        <a:t>performed</a:t>
                      </a:r>
                      <a:r>
                        <a:rPr lang="nl-NL" sz="1100" b="1" dirty="0"/>
                        <a:t> - no. (%)</a:t>
                      </a:r>
                    </a:p>
                  </a:txBody>
                  <a:tcPr/>
                </a:tc>
                <a:tc>
                  <a:txBody>
                    <a:bodyPr/>
                    <a:lstStyle/>
                    <a:p>
                      <a:pPr algn="ctr"/>
                      <a:r>
                        <a:rPr lang="nl-NL" sz="1100" dirty="0"/>
                        <a:t>256 (97.0%)</a:t>
                      </a:r>
                    </a:p>
                  </a:txBody>
                  <a:tcPr/>
                </a:tc>
                <a:tc>
                  <a:txBody>
                    <a:bodyPr/>
                    <a:lstStyle/>
                    <a:p>
                      <a:pPr algn="ctr"/>
                      <a:r>
                        <a:rPr lang="nl-NL" sz="1100" dirty="0"/>
                        <a:t>167 (64.7%)</a:t>
                      </a:r>
                    </a:p>
                  </a:txBody>
                  <a:tcPr/>
                </a:tc>
                <a:extLst>
                  <a:ext uri="{0D108BD9-81ED-4DB2-BD59-A6C34878D82A}">
                    <a16:rowId xmlns:a16="http://schemas.microsoft.com/office/drawing/2014/main" val="680161744"/>
                  </a:ext>
                </a:extLst>
              </a:tr>
              <a:tr h="231252">
                <a:tc>
                  <a:txBody>
                    <a:bodyPr/>
                    <a:lstStyle/>
                    <a:p>
                      <a:r>
                        <a:rPr lang="en-US" sz="1100" b="1" dirty="0"/>
                        <a:t>Median time from arrest to coronary angiography (IQR) - </a:t>
                      </a:r>
                      <a:r>
                        <a:rPr lang="en-US" sz="1100" b="1" dirty="0" err="1"/>
                        <a:t>hr</a:t>
                      </a:r>
                      <a:endParaRPr lang="nl-NL" sz="1100" b="1" dirty="0"/>
                    </a:p>
                  </a:txBody>
                  <a:tcPr/>
                </a:tc>
                <a:tc>
                  <a:txBody>
                    <a:bodyPr/>
                    <a:lstStyle/>
                    <a:p>
                      <a:pPr algn="ctr"/>
                      <a:r>
                        <a:rPr lang="nl-NL" sz="1100" dirty="0"/>
                        <a:t>2.1 (1.5-2.8)</a:t>
                      </a:r>
                    </a:p>
                  </a:txBody>
                  <a:tcPr/>
                </a:tc>
                <a:tc>
                  <a:txBody>
                    <a:bodyPr/>
                    <a:lstStyle/>
                    <a:p>
                      <a:pPr algn="ctr"/>
                      <a:r>
                        <a:rPr lang="nl-NL" sz="1100" dirty="0"/>
                        <a:t>121.4 (50.4-201.4)</a:t>
                      </a:r>
                    </a:p>
                  </a:txBody>
                  <a:tcPr/>
                </a:tc>
                <a:extLst>
                  <a:ext uri="{0D108BD9-81ED-4DB2-BD59-A6C34878D82A}">
                    <a16:rowId xmlns:a16="http://schemas.microsoft.com/office/drawing/2014/main" val="1242611119"/>
                  </a:ext>
                </a:extLst>
              </a:tr>
              <a:tr h="231252">
                <a:tc>
                  <a:txBody>
                    <a:bodyPr/>
                    <a:lstStyle/>
                    <a:p>
                      <a:r>
                        <a:rPr lang="en-US" sz="1100" b="1" dirty="0"/>
                        <a:t>Median time randomization to coronary angiography (IQR) - </a:t>
                      </a:r>
                      <a:r>
                        <a:rPr lang="en-US" sz="1100" b="1" dirty="0" err="1"/>
                        <a:t>hr</a:t>
                      </a:r>
                      <a:endParaRPr lang="nl-NL" sz="1100" b="1" dirty="0"/>
                    </a:p>
                  </a:txBody>
                  <a:tcPr/>
                </a:tc>
                <a:tc>
                  <a:txBody>
                    <a:bodyPr/>
                    <a:lstStyle/>
                    <a:p>
                      <a:pPr algn="ctr"/>
                      <a:r>
                        <a:rPr lang="nl-NL" sz="1100" dirty="0"/>
                        <a:t>0.9 (0.6-1.2)</a:t>
                      </a:r>
                    </a:p>
                  </a:txBody>
                  <a:tcPr/>
                </a:tc>
                <a:tc>
                  <a:txBody>
                    <a:bodyPr/>
                    <a:lstStyle/>
                    <a:p>
                      <a:pPr algn="ctr"/>
                      <a:r>
                        <a:rPr lang="nl-NL" sz="1100" dirty="0"/>
                        <a:t>119.9 (47.7-200.2)</a:t>
                      </a:r>
                    </a:p>
                  </a:txBody>
                  <a:tcPr/>
                </a:tc>
                <a:extLst>
                  <a:ext uri="{0D108BD9-81ED-4DB2-BD59-A6C34878D82A}">
                    <a16:rowId xmlns:a16="http://schemas.microsoft.com/office/drawing/2014/main" val="2028210913"/>
                  </a:ext>
                </a:extLst>
              </a:tr>
              <a:tr h="231252">
                <a:tc>
                  <a:txBody>
                    <a:bodyPr/>
                    <a:lstStyle/>
                    <a:p>
                      <a:r>
                        <a:rPr lang="en-US" sz="1100" b="1" dirty="0"/>
                        <a:t>Coronary artery disease severity - no./total no. (%)</a:t>
                      </a:r>
                      <a:endParaRPr lang="nl-NL" sz="1100" b="1" dirty="0"/>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016700006"/>
                  </a:ext>
                </a:extLst>
              </a:tr>
              <a:tr h="231252">
                <a:tc>
                  <a:txBody>
                    <a:bodyPr/>
                    <a:lstStyle/>
                    <a:p>
                      <a:r>
                        <a:rPr lang="nl-NL" sz="1100" b="1" dirty="0"/>
                        <a:t>No significant </a:t>
                      </a:r>
                      <a:r>
                        <a:rPr lang="nl-NL" sz="1100" b="1" dirty="0" err="1"/>
                        <a:t>disease</a:t>
                      </a:r>
                      <a:endParaRPr lang="nl-NL" sz="1100" b="1" dirty="0"/>
                    </a:p>
                  </a:txBody>
                  <a:tcPr/>
                </a:tc>
                <a:tc>
                  <a:txBody>
                    <a:bodyPr/>
                    <a:lstStyle/>
                    <a:p>
                      <a:pPr algn="ctr"/>
                      <a:r>
                        <a:rPr lang="nl-NL" sz="1100" dirty="0"/>
                        <a:t>92/256 (35.9%)</a:t>
                      </a:r>
                    </a:p>
                  </a:txBody>
                  <a:tcPr/>
                </a:tc>
                <a:tc>
                  <a:txBody>
                    <a:bodyPr/>
                    <a:lstStyle/>
                    <a:p>
                      <a:pPr algn="ctr"/>
                      <a:r>
                        <a:rPr lang="nl-NL" sz="1100" dirty="0"/>
                        <a:t>57/167 (34.1%)</a:t>
                      </a:r>
                    </a:p>
                  </a:txBody>
                  <a:tcPr/>
                </a:tc>
                <a:extLst>
                  <a:ext uri="{0D108BD9-81ED-4DB2-BD59-A6C34878D82A}">
                    <a16:rowId xmlns:a16="http://schemas.microsoft.com/office/drawing/2014/main" val="3728356146"/>
                  </a:ext>
                </a:extLst>
              </a:tr>
              <a:tr h="231252">
                <a:tc>
                  <a:txBody>
                    <a:bodyPr/>
                    <a:lstStyle/>
                    <a:p>
                      <a:r>
                        <a:rPr lang="nl-NL" sz="1100" b="1" dirty="0" err="1"/>
                        <a:t>One-vessel</a:t>
                      </a:r>
                      <a:r>
                        <a:rPr lang="nl-NL" sz="1100" b="1" dirty="0"/>
                        <a:t> </a:t>
                      </a:r>
                      <a:r>
                        <a:rPr lang="nl-NL" sz="1100" b="1" dirty="0" err="1"/>
                        <a:t>disease</a:t>
                      </a:r>
                      <a:endParaRPr lang="nl-NL" sz="1100" b="1" dirty="0"/>
                    </a:p>
                  </a:txBody>
                  <a:tcPr/>
                </a:tc>
                <a:tc>
                  <a:txBody>
                    <a:bodyPr/>
                    <a:lstStyle/>
                    <a:p>
                      <a:pPr algn="ctr"/>
                      <a:r>
                        <a:rPr lang="nl-NL" sz="1100" dirty="0"/>
                        <a:t>69/256 (27.0%)</a:t>
                      </a:r>
                    </a:p>
                  </a:txBody>
                  <a:tcPr/>
                </a:tc>
                <a:tc>
                  <a:txBody>
                    <a:bodyPr/>
                    <a:lstStyle/>
                    <a:p>
                      <a:pPr algn="ctr"/>
                      <a:r>
                        <a:rPr lang="nl-NL" sz="1100" dirty="0"/>
                        <a:t>48/167 (28.7%)</a:t>
                      </a:r>
                    </a:p>
                  </a:txBody>
                  <a:tcPr/>
                </a:tc>
                <a:extLst>
                  <a:ext uri="{0D108BD9-81ED-4DB2-BD59-A6C34878D82A}">
                    <a16:rowId xmlns:a16="http://schemas.microsoft.com/office/drawing/2014/main" val="4189957534"/>
                  </a:ext>
                </a:extLst>
              </a:tr>
              <a:tr h="231252">
                <a:tc>
                  <a:txBody>
                    <a:bodyPr/>
                    <a:lstStyle/>
                    <a:p>
                      <a:r>
                        <a:rPr lang="nl-NL" sz="1100" b="1" dirty="0" err="1"/>
                        <a:t>Two-vessel</a:t>
                      </a:r>
                      <a:r>
                        <a:rPr lang="nl-NL" sz="1100" b="1" dirty="0"/>
                        <a:t> </a:t>
                      </a:r>
                      <a:r>
                        <a:rPr lang="nl-NL" sz="1100" b="1" dirty="0" err="1"/>
                        <a:t>disease</a:t>
                      </a:r>
                      <a:endParaRPr lang="nl-NL" sz="1100" b="1" dirty="0"/>
                    </a:p>
                  </a:txBody>
                  <a:tcPr/>
                </a:tc>
                <a:tc>
                  <a:txBody>
                    <a:bodyPr/>
                    <a:lstStyle/>
                    <a:p>
                      <a:pPr algn="ctr"/>
                      <a:r>
                        <a:rPr lang="nl-NL" sz="1100" dirty="0"/>
                        <a:t>53/256 (20.7%)</a:t>
                      </a:r>
                    </a:p>
                  </a:txBody>
                  <a:tcPr/>
                </a:tc>
                <a:tc>
                  <a:txBody>
                    <a:bodyPr/>
                    <a:lstStyle/>
                    <a:p>
                      <a:pPr algn="ctr"/>
                      <a:r>
                        <a:rPr lang="nl-NL" sz="1100" dirty="0"/>
                        <a:t>34/167 (20.4%)</a:t>
                      </a:r>
                    </a:p>
                  </a:txBody>
                  <a:tcPr/>
                </a:tc>
                <a:extLst>
                  <a:ext uri="{0D108BD9-81ED-4DB2-BD59-A6C34878D82A}">
                    <a16:rowId xmlns:a16="http://schemas.microsoft.com/office/drawing/2014/main" val="4102283747"/>
                  </a:ext>
                </a:extLst>
              </a:tr>
              <a:tr h="231252">
                <a:tc>
                  <a:txBody>
                    <a:bodyPr/>
                    <a:lstStyle/>
                    <a:p>
                      <a:r>
                        <a:rPr lang="nl-NL" sz="1100" b="1" dirty="0"/>
                        <a:t>Three-</a:t>
                      </a:r>
                      <a:r>
                        <a:rPr lang="nl-NL" sz="1100" b="1" dirty="0" err="1"/>
                        <a:t>vessel</a:t>
                      </a:r>
                      <a:r>
                        <a:rPr lang="nl-NL" sz="1100" b="1" dirty="0"/>
                        <a:t> </a:t>
                      </a:r>
                      <a:r>
                        <a:rPr lang="nl-NL" sz="1100" b="1" dirty="0" err="1"/>
                        <a:t>disease</a:t>
                      </a:r>
                      <a:endParaRPr lang="nl-NL" sz="1100" b="1" dirty="0"/>
                    </a:p>
                  </a:txBody>
                  <a:tcPr/>
                </a:tc>
                <a:tc>
                  <a:txBody>
                    <a:bodyPr/>
                    <a:lstStyle/>
                    <a:p>
                      <a:pPr algn="ctr"/>
                      <a:r>
                        <a:rPr lang="nl-NL" sz="1100" dirty="0"/>
                        <a:t>42/256 (16.4%)</a:t>
                      </a:r>
                    </a:p>
                  </a:txBody>
                  <a:tcPr/>
                </a:tc>
                <a:tc>
                  <a:txBody>
                    <a:bodyPr/>
                    <a:lstStyle/>
                    <a:p>
                      <a:pPr algn="ctr"/>
                      <a:r>
                        <a:rPr lang="nl-NL" sz="1100" dirty="0"/>
                        <a:t>28/167 (16.8%)</a:t>
                      </a:r>
                    </a:p>
                  </a:txBody>
                  <a:tcPr/>
                </a:tc>
                <a:extLst>
                  <a:ext uri="{0D108BD9-81ED-4DB2-BD59-A6C34878D82A}">
                    <a16:rowId xmlns:a16="http://schemas.microsoft.com/office/drawing/2014/main" val="4205174072"/>
                  </a:ext>
                </a:extLst>
              </a:tr>
              <a:tr h="231252">
                <a:tc>
                  <a:txBody>
                    <a:bodyPr/>
                    <a:lstStyle/>
                    <a:p>
                      <a:r>
                        <a:rPr lang="es-ES" sz="1100" b="1" dirty="0" err="1"/>
                        <a:t>Acute</a:t>
                      </a:r>
                      <a:r>
                        <a:rPr lang="es-ES" sz="1100" b="1" dirty="0"/>
                        <a:t> </a:t>
                      </a:r>
                      <a:r>
                        <a:rPr lang="es-ES" sz="1100" b="1" dirty="0" err="1"/>
                        <a:t>unstable</a:t>
                      </a:r>
                      <a:r>
                        <a:rPr lang="es-ES" sz="1100" b="1" dirty="0"/>
                        <a:t> </a:t>
                      </a:r>
                      <a:r>
                        <a:rPr lang="es-ES" sz="1100" b="1" dirty="0" err="1"/>
                        <a:t>lesion</a:t>
                      </a:r>
                      <a:r>
                        <a:rPr lang="es-ES" sz="1100" b="1" dirty="0"/>
                        <a:t> - no./total no. (%)</a:t>
                      </a:r>
                      <a:endParaRPr lang="nl-NL" sz="1100" b="1" dirty="0"/>
                    </a:p>
                  </a:txBody>
                  <a:tcPr/>
                </a:tc>
                <a:tc>
                  <a:txBody>
                    <a:bodyPr/>
                    <a:lstStyle/>
                    <a:p>
                      <a:pPr algn="ctr"/>
                      <a:r>
                        <a:rPr lang="nl-NL" sz="1100" dirty="0"/>
                        <a:t>33/256 (12.9%)</a:t>
                      </a:r>
                    </a:p>
                  </a:txBody>
                  <a:tcPr/>
                </a:tc>
                <a:tc>
                  <a:txBody>
                    <a:bodyPr/>
                    <a:lstStyle/>
                    <a:p>
                      <a:pPr algn="ctr"/>
                      <a:r>
                        <a:rPr lang="nl-NL" sz="1100" dirty="0"/>
                        <a:t>27/167 (16.2%)</a:t>
                      </a:r>
                    </a:p>
                  </a:txBody>
                  <a:tcPr/>
                </a:tc>
                <a:extLst>
                  <a:ext uri="{0D108BD9-81ED-4DB2-BD59-A6C34878D82A}">
                    <a16:rowId xmlns:a16="http://schemas.microsoft.com/office/drawing/2014/main" val="421893957"/>
                  </a:ext>
                </a:extLst>
              </a:tr>
              <a:tr h="231252">
                <a:tc>
                  <a:txBody>
                    <a:bodyPr/>
                    <a:lstStyle/>
                    <a:p>
                      <a:r>
                        <a:rPr lang="nl-NL" sz="1100" b="1" dirty="0"/>
                        <a:t>Acute </a:t>
                      </a:r>
                      <a:r>
                        <a:rPr lang="nl-NL" sz="1100" b="1" dirty="0" err="1"/>
                        <a:t>thrombotic</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8/256 (3.1%)</a:t>
                      </a:r>
                    </a:p>
                  </a:txBody>
                  <a:tcPr/>
                </a:tc>
                <a:tc>
                  <a:txBody>
                    <a:bodyPr/>
                    <a:lstStyle/>
                    <a:p>
                      <a:pPr algn="ctr"/>
                      <a:r>
                        <a:rPr lang="nl-NL" sz="1100" dirty="0"/>
                        <a:t>13/167 (7.8%)</a:t>
                      </a:r>
                    </a:p>
                  </a:txBody>
                  <a:tcPr/>
                </a:tc>
                <a:extLst>
                  <a:ext uri="{0D108BD9-81ED-4DB2-BD59-A6C34878D82A}">
                    <a16:rowId xmlns:a16="http://schemas.microsoft.com/office/drawing/2014/main" val="7243699"/>
                  </a:ext>
                </a:extLst>
              </a:tr>
              <a:tr h="231252">
                <a:tc>
                  <a:txBody>
                    <a:bodyPr/>
                    <a:lstStyle/>
                    <a:p>
                      <a:r>
                        <a:rPr lang="nl-NL" sz="1100" b="1" dirty="0" err="1"/>
                        <a:t>Chronic</a:t>
                      </a:r>
                      <a:r>
                        <a:rPr lang="nl-NL" sz="1100" b="1" dirty="0"/>
                        <a:t> </a:t>
                      </a:r>
                      <a:r>
                        <a:rPr lang="nl-NL" sz="1100" b="1" dirty="0" err="1"/>
                        <a:t>total</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96/256 (37.5%)</a:t>
                      </a:r>
                    </a:p>
                  </a:txBody>
                  <a:tcPr/>
                </a:tc>
                <a:tc>
                  <a:txBody>
                    <a:bodyPr/>
                    <a:lstStyle/>
                    <a:p>
                      <a:pPr algn="ctr"/>
                      <a:r>
                        <a:rPr lang="nl-NL" sz="1100" dirty="0"/>
                        <a:t>58/167 (34.7%)</a:t>
                      </a:r>
                    </a:p>
                  </a:txBody>
                  <a:tcPr/>
                </a:tc>
                <a:extLst>
                  <a:ext uri="{0D108BD9-81ED-4DB2-BD59-A6C34878D82A}">
                    <a16:rowId xmlns:a16="http://schemas.microsoft.com/office/drawing/2014/main" val="1650442922"/>
                  </a:ext>
                </a:extLst>
              </a:tr>
              <a:tr h="231252">
                <a:tc>
                  <a:txBody>
                    <a:bodyPr/>
                    <a:lstStyle/>
                    <a:p>
                      <a:r>
                        <a:rPr lang="nl-NL" sz="1100" b="1" dirty="0" err="1"/>
                        <a:t>Revascularization</a:t>
                      </a:r>
                      <a:r>
                        <a:rPr lang="nl-NL" sz="1100" b="1" dirty="0"/>
                        <a:t> treatment - no. (%)</a:t>
                      </a:r>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502562490"/>
                  </a:ext>
                </a:extLst>
              </a:tr>
              <a:tr h="231252">
                <a:tc>
                  <a:txBody>
                    <a:bodyPr/>
                    <a:lstStyle/>
                    <a:p>
                      <a:r>
                        <a:rPr lang="nl-NL" sz="1100" b="1" dirty="0"/>
                        <a:t> PCI</a:t>
                      </a:r>
                    </a:p>
                  </a:txBody>
                  <a:tcPr/>
                </a:tc>
                <a:tc>
                  <a:txBody>
                    <a:bodyPr/>
                    <a:lstStyle/>
                    <a:p>
                      <a:pPr algn="ctr"/>
                      <a:r>
                        <a:rPr lang="nl-NL" sz="1100" dirty="0"/>
                        <a:t>86 (32.6%)</a:t>
                      </a:r>
                    </a:p>
                  </a:txBody>
                  <a:tcPr/>
                </a:tc>
                <a:tc>
                  <a:txBody>
                    <a:bodyPr/>
                    <a:lstStyle/>
                    <a:p>
                      <a:pPr algn="ctr"/>
                      <a:r>
                        <a:rPr lang="nl-NL" sz="1100" dirty="0"/>
                        <a:t>63 (24.4%)</a:t>
                      </a:r>
                    </a:p>
                  </a:txBody>
                  <a:tcPr/>
                </a:tc>
                <a:extLst>
                  <a:ext uri="{0D108BD9-81ED-4DB2-BD59-A6C34878D82A}">
                    <a16:rowId xmlns:a16="http://schemas.microsoft.com/office/drawing/2014/main" val="491284245"/>
                  </a:ext>
                </a:extLst>
              </a:tr>
              <a:tr h="231252">
                <a:tc>
                  <a:txBody>
                    <a:bodyPr/>
                    <a:lstStyle/>
                    <a:p>
                      <a:r>
                        <a:rPr lang="nl-NL" sz="1100" b="1" dirty="0"/>
                        <a:t> CABG</a:t>
                      </a:r>
                    </a:p>
                  </a:txBody>
                  <a:tcPr/>
                </a:tc>
                <a:tc>
                  <a:txBody>
                    <a:bodyPr/>
                    <a:lstStyle/>
                    <a:p>
                      <a:pPr algn="ctr"/>
                      <a:r>
                        <a:rPr lang="nl-NL" sz="1100" dirty="0"/>
                        <a:t>16 (6.1%)</a:t>
                      </a:r>
                    </a:p>
                  </a:txBody>
                  <a:tcPr/>
                </a:tc>
                <a:tc>
                  <a:txBody>
                    <a:bodyPr/>
                    <a:lstStyle/>
                    <a:p>
                      <a:pPr algn="ctr"/>
                      <a:r>
                        <a:rPr lang="nl-NL" sz="1100" dirty="0"/>
                        <a:t>21 (8.1%)</a:t>
                      </a:r>
                    </a:p>
                  </a:txBody>
                  <a:tcPr/>
                </a:tc>
                <a:extLst>
                  <a:ext uri="{0D108BD9-81ED-4DB2-BD59-A6C34878D82A}">
                    <a16:rowId xmlns:a16="http://schemas.microsoft.com/office/drawing/2014/main" val="2547072629"/>
                  </a:ext>
                </a:extLst>
              </a:tr>
              <a:tr h="231252">
                <a:tc>
                  <a:txBody>
                    <a:bodyPr/>
                    <a:lstStyle/>
                    <a:p>
                      <a:r>
                        <a:rPr lang="nl-NL" sz="1100" b="1" dirty="0" err="1"/>
                        <a:t>Medical</a:t>
                      </a:r>
                      <a:r>
                        <a:rPr lang="nl-NL" sz="1100" b="1" dirty="0"/>
                        <a:t> or </a:t>
                      </a:r>
                      <a:r>
                        <a:rPr lang="nl-NL" sz="1100" b="1" dirty="0" err="1"/>
                        <a:t>conservative</a:t>
                      </a:r>
                      <a:r>
                        <a:rPr lang="nl-NL" sz="1100" b="1" dirty="0"/>
                        <a:t> treatment</a:t>
                      </a:r>
                    </a:p>
                  </a:txBody>
                  <a:tcPr/>
                </a:tc>
                <a:tc>
                  <a:txBody>
                    <a:bodyPr/>
                    <a:lstStyle/>
                    <a:p>
                      <a:pPr algn="ctr"/>
                      <a:r>
                        <a:rPr lang="nl-NL" sz="1100" dirty="0"/>
                        <a:t>164 (62.1)</a:t>
                      </a:r>
                    </a:p>
                  </a:txBody>
                  <a:tcPr/>
                </a:tc>
                <a:tc>
                  <a:txBody>
                    <a:bodyPr/>
                    <a:lstStyle/>
                    <a:p>
                      <a:pPr algn="ctr"/>
                      <a:r>
                        <a:rPr lang="nl-NL" sz="1100" dirty="0"/>
                        <a:t>174 (67.4)</a:t>
                      </a:r>
                    </a:p>
                  </a:txBody>
                  <a:tcPr/>
                </a:tc>
                <a:extLst>
                  <a:ext uri="{0D108BD9-81ED-4DB2-BD59-A6C34878D82A}">
                    <a16:rowId xmlns:a16="http://schemas.microsoft.com/office/drawing/2014/main" val="3648292230"/>
                  </a:ext>
                </a:extLst>
              </a:tr>
            </a:tbl>
          </a:graphicData>
        </a:graphic>
      </p:graphicFrame>
      <p:sp>
        <p:nvSpPr>
          <p:cNvPr id="4" name="Tijdelijke aanduiding voor voettekst 3"/>
          <p:cNvSpPr>
            <a:spLocks noGrp="1"/>
          </p:cNvSpPr>
          <p:nvPr>
            <p:ph type="ftr" sz="quarter" idx="11"/>
          </p:nvPr>
        </p:nvSpPr>
        <p:spPr>
          <a:xfrm>
            <a:off x="711199" y="6381750"/>
            <a:ext cx="5729705" cy="365125"/>
          </a:xfrm>
        </p:spPr>
        <p:txBody>
          <a:bodyPr/>
          <a:lstStyle/>
          <a:p>
            <a:endParaRPr lang="nl-NL" sz="800" dirty="0"/>
          </a:p>
        </p:txBody>
      </p:sp>
      <p:sp>
        <p:nvSpPr>
          <p:cNvPr id="5" name="Tijdelijke aanduiding voor datum 4"/>
          <p:cNvSpPr>
            <a:spLocks noGrp="1"/>
          </p:cNvSpPr>
          <p:nvPr>
            <p:ph type="dt" sz="half" idx="12"/>
          </p:nvPr>
        </p:nvSpPr>
        <p:spPr/>
        <p:txBody>
          <a:bodyPr/>
          <a:lstStyle/>
          <a:p>
            <a:endParaRPr lang="nl-NL" dirty="0"/>
          </a:p>
        </p:txBody>
      </p:sp>
      <p:sp>
        <p:nvSpPr>
          <p:cNvPr id="11" name="Afgeronde rechthoek 10"/>
          <p:cNvSpPr/>
          <p:nvPr/>
        </p:nvSpPr>
        <p:spPr>
          <a:xfrm>
            <a:off x="6440904" y="5369356"/>
            <a:ext cx="3821602" cy="2433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7069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Procedures, treatments and characteristics of coronary artery disease</a:t>
            </a:r>
            <a:endParaRPr lang="nl-NL" sz="3200"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914079242"/>
              </p:ext>
            </p:extLst>
          </p:nvPr>
        </p:nvGraphicFramePr>
        <p:xfrm>
          <a:off x="1323474" y="2396868"/>
          <a:ext cx="9336505" cy="4256204"/>
        </p:xfrm>
        <a:graphic>
          <a:graphicData uri="http://schemas.openxmlformats.org/drawingml/2006/table">
            <a:tbl>
              <a:tblPr firstRow="1" bandRow="1">
                <a:tableStyleId>{5C22544A-7EE6-4342-B048-85BDC9FD1C3A}</a:tableStyleId>
              </a:tblPr>
              <a:tblGrid>
                <a:gridCol w="4483060">
                  <a:extLst>
                    <a:ext uri="{9D8B030D-6E8A-4147-A177-3AD203B41FA5}">
                      <a16:colId xmlns:a16="http://schemas.microsoft.com/office/drawing/2014/main" val="3923189009"/>
                    </a:ext>
                  </a:extLst>
                </a:gridCol>
                <a:gridCol w="2576031">
                  <a:extLst>
                    <a:ext uri="{9D8B030D-6E8A-4147-A177-3AD203B41FA5}">
                      <a16:colId xmlns:a16="http://schemas.microsoft.com/office/drawing/2014/main" val="2702239421"/>
                    </a:ext>
                  </a:extLst>
                </a:gridCol>
                <a:gridCol w="2277414">
                  <a:extLst>
                    <a:ext uri="{9D8B030D-6E8A-4147-A177-3AD203B41FA5}">
                      <a16:colId xmlns:a16="http://schemas.microsoft.com/office/drawing/2014/main" val="2775944706"/>
                    </a:ext>
                  </a:extLst>
                </a:gridCol>
              </a:tblGrid>
              <a:tr h="370004">
                <a:tc>
                  <a:txBody>
                    <a:bodyPr/>
                    <a:lstStyle/>
                    <a:p>
                      <a:endParaRPr lang="nl-NL" sz="900" dirty="0"/>
                    </a:p>
                  </a:txBody>
                  <a:tcPr/>
                </a:tc>
                <a:tc>
                  <a:txBody>
                    <a:bodyPr/>
                    <a:lstStyle/>
                    <a:p>
                      <a:pPr algn="ctr"/>
                      <a:r>
                        <a:rPr lang="nl-NL" sz="900" dirty="0" err="1"/>
                        <a:t>Immediate</a:t>
                      </a:r>
                      <a:r>
                        <a:rPr lang="nl-NL" sz="900" dirty="0"/>
                        <a:t> </a:t>
                      </a:r>
                      <a:r>
                        <a:rPr lang="nl-NL" sz="900" dirty="0" err="1"/>
                        <a:t>Angiogrphy</a:t>
                      </a:r>
                      <a:r>
                        <a:rPr lang="nl-NL" sz="900" dirty="0"/>
                        <a:t> Group</a:t>
                      </a:r>
                    </a:p>
                    <a:p>
                      <a:pPr algn="ctr"/>
                      <a:r>
                        <a:rPr lang="nl-NL" sz="900" dirty="0"/>
                        <a:t> (N= 264)</a:t>
                      </a:r>
                    </a:p>
                  </a:txBody>
                  <a:tcPr/>
                </a:tc>
                <a:tc>
                  <a:txBody>
                    <a:bodyPr/>
                    <a:lstStyle/>
                    <a:p>
                      <a:pPr algn="ctr"/>
                      <a:r>
                        <a:rPr lang="nl-NL" sz="900" dirty="0" err="1"/>
                        <a:t>Delayed</a:t>
                      </a:r>
                      <a:r>
                        <a:rPr lang="nl-NL" sz="900" dirty="0"/>
                        <a:t> </a:t>
                      </a:r>
                      <a:r>
                        <a:rPr lang="nl-NL" sz="900" dirty="0" err="1"/>
                        <a:t>Angiography</a:t>
                      </a:r>
                      <a:r>
                        <a:rPr lang="nl-NL" sz="900" dirty="0"/>
                        <a:t> Group </a:t>
                      </a:r>
                    </a:p>
                    <a:p>
                      <a:pPr algn="ctr"/>
                      <a:r>
                        <a:rPr lang="nl-NL" sz="900" dirty="0"/>
                        <a:t>(N=</a:t>
                      </a:r>
                      <a:r>
                        <a:rPr lang="nl-NL" sz="900" baseline="0" dirty="0"/>
                        <a:t> 258)</a:t>
                      </a:r>
                      <a:endParaRPr lang="nl-NL" sz="900" dirty="0"/>
                    </a:p>
                  </a:txBody>
                  <a:tcPr/>
                </a:tc>
                <a:extLst>
                  <a:ext uri="{0D108BD9-81ED-4DB2-BD59-A6C34878D82A}">
                    <a16:rowId xmlns:a16="http://schemas.microsoft.com/office/drawing/2014/main" val="2430529226"/>
                  </a:ext>
                </a:extLst>
              </a:tr>
              <a:tr h="231252">
                <a:tc>
                  <a:txBody>
                    <a:bodyPr/>
                    <a:lstStyle/>
                    <a:p>
                      <a:r>
                        <a:rPr lang="nl-NL" sz="1100" b="1" dirty="0" err="1"/>
                        <a:t>Coronary</a:t>
                      </a:r>
                      <a:r>
                        <a:rPr lang="nl-NL" sz="1100" b="1" dirty="0"/>
                        <a:t> </a:t>
                      </a:r>
                      <a:r>
                        <a:rPr lang="nl-NL" sz="1100" b="1" dirty="0" err="1"/>
                        <a:t>angiography</a:t>
                      </a:r>
                      <a:r>
                        <a:rPr lang="nl-NL" sz="1100" b="1" dirty="0"/>
                        <a:t> </a:t>
                      </a:r>
                      <a:r>
                        <a:rPr lang="nl-NL" sz="1100" b="1" dirty="0" err="1"/>
                        <a:t>performed</a:t>
                      </a:r>
                      <a:r>
                        <a:rPr lang="nl-NL" sz="1100" b="1" dirty="0"/>
                        <a:t> - no. (%)</a:t>
                      </a:r>
                    </a:p>
                  </a:txBody>
                  <a:tcPr/>
                </a:tc>
                <a:tc>
                  <a:txBody>
                    <a:bodyPr/>
                    <a:lstStyle/>
                    <a:p>
                      <a:pPr algn="ctr"/>
                      <a:r>
                        <a:rPr lang="nl-NL" sz="1100" dirty="0"/>
                        <a:t>256 (97.0%)</a:t>
                      </a:r>
                    </a:p>
                  </a:txBody>
                  <a:tcPr/>
                </a:tc>
                <a:tc>
                  <a:txBody>
                    <a:bodyPr/>
                    <a:lstStyle/>
                    <a:p>
                      <a:pPr algn="ctr"/>
                      <a:r>
                        <a:rPr lang="nl-NL" sz="1100" dirty="0"/>
                        <a:t>167 (64.7%)</a:t>
                      </a:r>
                    </a:p>
                  </a:txBody>
                  <a:tcPr/>
                </a:tc>
                <a:extLst>
                  <a:ext uri="{0D108BD9-81ED-4DB2-BD59-A6C34878D82A}">
                    <a16:rowId xmlns:a16="http://schemas.microsoft.com/office/drawing/2014/main" val="680161744"/>
                  </a:ext>
                </a:extLst>
              </a:tr>
              <a:tr h="231252">
                <a:tc>
                  <a:txBody>
                    <a:bodyPr/>
                    <a:lstStyle/>
                    <a:p>
                      <a:r>
                        <a:rPr lang="en-US" sz="1100" b="1" dirty="0"/>
                        <a:t>Median time from arrest to coronary angiography (IQR) - </a:t>
                      </a:r>
                      <a:r>
                        <a:rPr lang="en-US" sz="1100" b="1" dirty="0" err="1"/>
                        <a:t>hr</a:t>
                      </a:r>
                      <a:endParaRPr lang="nl-NL" sz="1100" b="1" dirty="0"/>
                    </a:p>
                  </a:txBody>
                  <a:tcPr/>
                </a:tc>
                <a:tc>
                  <a:txBody>
                    <a:bodyPr/>
                    <a:lstStyle/>
                    <a:p>
                      <a:pPr algn="ctr"/>
                      <a:r>
                        <a:rPr lang="nl-NL" sz="1100" dirty="0"/>
                        <a:t>2.1 (1.5-2.8)</a:t>
                      </a:r>
                    </a:p>
                  </a:txBody>
                  <a:tcPr/>
                </a:tc>
                <a:tc>
                  <a:txBody>
                    <a:bodyPr/>
                    <a:lstStyle/>
                    <a:p>
                      <a:pPr algn="ctr"/>
                      <a:r>
                        <a:rPr lang="nl-NL" sz="1100" dirty="0"/>
                        <a:t>121.4 (50.4-201.4)</a:t>
                      </a:r>
                    </a:p>
                  </a:txBody>
                  <a:tcPr/>
                </a:tc>
                <a:extLst>
                  <a:ext uri="{0D108BD9-81ED-4DB2-BD59-A6C34878D82A}">
                    <a16:rowId xmlns:a16="http://schemas.microsoft.com/office/drawing/2014/main" val="1242611119"/>
                  </a:ext>
                </a:extLst>
              </a:tr>
              <a:tr h="231252">
                <a:tc>
                  <a:txBody>
                    <a:bodyPr/>
                    <a:lstStyle/>
                    <a:p>
                      <a:r>
                        <a:rPr lang="en-US" sz="1100" b="1" dirty="0"/>
                        <a:t>Median time randomization to coronary angiography (IQR) - </a:t>
                      </a:r>
                      <a:r>
                        <a:rPr lang="en-US" sz="1100" b="1" dirty="0" err="1"/>
                        <a:t>hr</a:t>
                      </a:r>
                      <a:endParaRPr lang="nl-NL" sz="1100" b="1" dirty="0"/>
                    </a:p>
                  </a:txBody>
                  <a:tcPr/>
                </a:tc>
                <a:tc>
                  <a:txBody>
                    <a:bodyPr/>
                    <a:lstStyle/>
                    <a:p>
                      <a:pPr algn="ctr"/>
                      <a:r>
                        <a:rPr lang="nl-NL" sz="1100" dirty="0"/>
                        <a:t>0.9 (0.6-1.2)</a:t>
                      </a:r>
                    </a:p>
                  </a:txBody>
                  <a:tcPr/>
                </a:tc>
                <a:tc>
                  <a:txBody>
                    <a:bodyPr/>
                    <a:lstStyle/>
                    <a:p>
                      <a:pPr algn="ctr"/>
                      <a:r>
                        <a:rPr lang="nl-NL" sz="1100" dirty="0"/>
                        <a:t>119.9 (47.7-200.2)</a:t>
                      </a:r>
                    </a:p>
                  </a:txBody>
                  <a:tcPr/>
                </a:tc>
                <a:extLst>
                  <a:ext uri="{0D108BD9-81ED-4DB2-BD59-A6C34878D82A}">
                    <a16:rowId xmlns:a16="http://schemas.microsoft.com/office/drawing/2014/main" val="2028210913"/>
                  </a:ext>
                </a:extLst>
              </a:tr>
              <a:tr h="231252">
                <a:tc>
                  <a:txBody>
                    <a:bodyPr/>
                    <a:lstStyle/>
                    <a:p>
                      <a:r>
                        <a:rPr lang="en-US" sz="1100" b="1" dirty="0"/>
                        <a:t>Coronary artery disease severity - no./total no. (%)</a:t>
                      </a:r>
                      <a:endParaRPr lang="nl-NL" sz="1100" b="1" dirty="0"/>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016700006"/>
                  </a:ext>
                </a:extLst>
              </a:tr>
              <a:tr h="231252">
                <a:tc>
                  <a:txBody>
                    <a:bodyPr/>
                    <a:lstStyle/>
                    <a:p>
                      <a:r>
                        <a:rPr lang="nl-NL" sz="1100" b="1" dirty="0"/>
                        <a:t>No significant </a:t>
                      </a:r>
                      <a:r>
                        <a:rPr lang="nl-NL" sz="1100" b="1" dirty="0" err="1"/>
                        <a:t>disease</a:t>
                      </a:r>
                      <a:endParaRPr lang="nl-NL" sz="1100" b="1" dirty="0"/>
                    </a:p>
                  </a:txBody>
                  <a:tcPr/>
                </a:tc>
                <a:tc>
                  <a:txBody>
                    <a:bodyPr/>
                    <a:lstStyle/>
                    <a:p>
                      <a:pPr algn="ctr"/>
                      <a:r>
                        <a:rPr lang="nl-NL" sz="1100" dirty="0"/>
                        <a:t>92/256 (35.9%)</a:t>
                      </a:r>
                    </a:p>
                  </a:txBody>
                  <a:tcPr/>
                </a:tc>
                <a:tc>
                  <a:txBody>
                    <a:bodyPr/>
                    <a:lstStyle/>
                    <a:p>
                      <a:pPr algn="ctr"/>
                      <a:r>
                        <a:rPr lang="nl-NL" sz="1100" dirty="0"/>
                        <a:t>57/167 (34.1%)</a:t>
                      </a:r>
                    </a:p>
                  </a:txBody>
                  <a:tcPr/>
                </a:tc>
                <a:extLst>
                  <a:ext uri="{0D108BD9-81ED-4DB2-BD59-A6C34878D82A}">
                    <a16:rowId xmlns:a16="http://schemas.microsoft.com/office/drawing/2014/main" val="3728356146"/>
                  </a:ext>
                </a:extLst>
              </a:tr>
              <a:tr h="231252">
                <a:tc>
                  <a:txBody>
                    <a:bodyPr/>
                    <a:lstStyle/>
                    <a:p>
                      <a:r>
                        <a:rPr lang="nl-NL" sz="1100" b="1" dirty="0" err="1"/>
                        <a:t>One-vessel</a:t>
                      </a:r>
                      <a:r>
                        <a:rPr lang="nl-NL" sz="1100" b="1" dirty="0"/>
                        <a:t> </a:t>
                      </a:r>
                      <a:r>
                        <a:rPr lang="nl-NL" sz="1100" b="1" dirty="0" err="1"/>
                        <a:t>disease</a:t>
                      </a:r>
                      <a:endParaRPr lang="nl-NL" sz="1100" b="1" dirty="0"/>
                    </a:p>
                  </a:txBody>
                  <a:tcPr/>
                </a:tc>
                <a:tc>
                  <a:txBody>
                    <a:bodyPr/>
                    <a:lstStyle/>
                    <a:p>
                      <a:pPr algn="ctr"/>
                      <a:r>
                        <a:rPr lang="nl-NL" sz="1100" dirty="0"/>
                        <a:t>69/256 (27.0%)</a:t>
                      </a:r>
                    </a:p>
                  </a:txBody>
                  <a:tcPr/>
                </a:tc>
                <a:tc>
                  <a:txBody>
                    <a:bodyPr/>
                    <a:lstStyle/>
                    <a:p>
                      <a:pPr algn="ctr"/>
                      <a:r>
                        <a:rPr lang="nl-NL" sz="1100" dirty="0"/>
                        <a:t>48/167 (28.7%)</a:t>
                      </a:r>
                    </a:p>
                  </a:txBody>
                  <a:tcPr/>
                </a:tc>
                <a:extLst>
                  <a:ext uri="{0D108BD9-81ED-4DB2-BD59-A6C34878D82A}">
                    <a16:rowId xmlns:a16="http://schemas.microsoft.com/office/drawing/2014/main" val="4189957534"/>
                  </a:ext>
                </a:extLst>
              </a:tr>
              <a:tr h="231252">
                <a:tc>
                  <a:txBody>
                    <a:bodyPr/>
                    <a:lstStyle/>
                    <a:p>
                      <a:r>
                        <a:rPr lang="nl-NL" sz="1100" b="1" dirty="0" err="1"/>
                        <a:t>Two-vessel</a:t>
                      </a:r>
                      <a:r>
                        <a:rPr lang="nl-NL" sz="1100" b="1" dirty="0"/>
                        <a:t> </a:t>
                      </a:r>
                      <a:r>
                        <a:rPr lang="nl-NL" sz="1100" b="1" dirty="0" err="1"/>
                        <a:t>disease</a:t>
                      </a:r>
                      <a:endParaRPr lang="nl-NL" sz="1100" b="1" dirty="0"/>
                    </a:p>
                  </a:txBody>
                  <a:tcPr/>
                </a:tc>
                <a:tc>
                  <a:txBody>
                    <a:bodyPr/>
                    <a:lstStyle/>
                    <a:p>
                      <a:pPr algn="ctr"/>
                      <a:r>
                        <a:rPr lang="nl-NL" sz="1100" dirty="0"/>
                        <a:t>53/256 (20.7%)</a:t>
                      </a:r>
                    </a:p>
                  </a:txBody>
                  <a:tcPr/>
                </a:tc>
                <a:tc>
                  <a:txBody>
                    <a:bodyPr/>
                    <a:lstStyle/>
                    <a:p>
                      <a:pPr algn="ctr"/>
                      <a:r>
                        <a:rPr lang="nl-NL" sz="1100" dirty="0"/>
                        <a:t>34/167 (20.4%)</a:t>
                      </a:r>
                    </a:p>
                  </a:txBody>
                  <a:tcPr/>
                </a:tc>
                <a:extLst>
                  <a:ext uri="{0D108BD9-81ED-4DB2-BD59-A6C34878D82A}">
                    <a16:rowId xmlns:a16="http://schemas.microsoft.com/office/drawing/2014/main" val="4102283747"/>
                  </a:ext>
                </a:extLst>
              </a:tr>
              <a:tr h="231252">
                <a:tc>
                  <a:txBody>
                    <a:bodyPr/>
                    <a:lstStyle/>
                    <a:p>
                      <a:r>
                        <a:rPr lang="nl-NL" sz="1100" b="1" dirty="0"/>
                        <a:t>Three-</a:t>
                      </a:r>
                      <a:r>
                        <a:rPr lang="nl-NL" sz="1100" b="1" dirty="0" err="1"/>
                        <a:t>vessel</a:t>
                      </a:r>
                      <a:r>
                        <a:rPr lang="nl-NL" sz="1100" b="1" dirty="0"/>
                        <a:t> </a:t>
                      </a:r>
                      <a:r>
                        <a:rPr lang="nl-NL" sz="1100" b="1" dirty="0" err="1"/>
                        <a:t>disease</a:t>
                      </a:r>
                      <a:endParaRPr lang="nl-NL" sz="1100" b="1" dirty="0"/>
                    </a:p>
                  </a:txBody>
                  <a:tcPr/>
                </a:tc>
                <a:tc>
                  <a:txBody>
                    <a:bodyPr/>
                    <a:lstStyle/>
                    <a:p>
                      <a:pPr algn="ctr"/>
                      <a:r>
                        <a:rPr lang="nl-NL" sz="1100" dirty="0"/>
                        <a:t>42/256 (16.4%)</a:t>
                      </a:r>
                    </a:p>
                  </a:txBody>
                  <a:tcPr/>
                </a:tc>
                <a:tc>
                  <a:txBody>
                    <a:bodyPr/>
                    <a:lstStyle/>
                    <a:p>
                      <a:pPr algn="ctr"/>
                      <a:r>
                        <a:rPr lang="nl-NL" sz="1100" dirty="0"/>
                        <a:t>28/167 (16.8%)</a:t>
                      </a:r>
                    </a:p>
                  </a:txBody>
                  <a:tcPr/>
                </a:tc>
                <a:extLst>
                  <a:ext uri="{0D108BD9-81ED-4DB2-BD59-A6C34878D82A}">
                    <a16:rowId xmlns:a16="http://schemas.microsoft.com/office/drawing/2014/main" val="4205174072"/>
                  </a:ext>
                </a:extLst>
              </a:tr>
              <a:tr h="231252">
                <a:tc>
                  <a:txBody>
                    <a:bodyPr/>
                    <a:lstStyle/>
                    <a:p>
                      <a:r>
                        <a:rPr lang="es-ES" sz="1100" b="1" dirty="0" err="1"/>
                        <a:t>Acute</a:t>
                      </a:r>
                      <a:r>
                        <a:rPr lang="es-ES" sz="1100" b="1" dirty="0"/>
                        <a:t> </a:t>
                      </a:r>
                      <a:r>
                        <a:rPr lang="es-ES" sz="1100" b="1" dirty="0" err="1"/>
                        <a:t>unstable</a:t>
                      </a:r>
                      <a:r>
                        <a:rPr lang="es-ES" sz="1100" b="1" dirty="0"/>
                        <a:t> </a:t>
                      </a:r>
                      <a:r>
                        <a:rPr lang="es-ES" sz="1100" b="1" dirty="0" err="1"/>
                        <a:t>lesion</a:t>
                      </a:r>
                      <a:r>
                        <a:rPr lang="es-ES" sz="1100" b="1" dirty="0"/>
                        <a:t> - no./total no. (%)</a:t>
                      </a:r>
                      <a:endParaRPr lang="nl-NL" sz="1100" b="1" dirty="0"/>
                    </a:p>
                  </a:txBody>
                  <a:tcPr/>
                </a:tc>
                <a:tc>
                  <a:txBody>
                    <a:bodyPr/>
                    <a:lstStyle/>
                    <a:p>
                      <a:pPr algn="ctr"/>
                      <a:r>
                        <a:rPr lang="nl-NL" sz="1100" dirty="0"/>
                        <a:t>33/256 (12.9%)</a:t>
                      </a:r>
                    </a:p>
                  </a:txBody>
                  <a:tcPr/>
                </a:tc>
                <a:tc>
                  <a:txBody>
                    <a:bodyPr/>
                    <a:lstStyle/>
                    <a:p>
                      <a:pPr algn="ctr"/>
                      <a:r>
                        <a:rPr lang="nl-NL" sz="1100" dirty="0"/>
                        <a:t>27/167 (16.2%)</a:t>
                      </a:r>
                    </a:p>
                  </a:txBody>
                  <a:tcPr/>
                </a:tc>
                <a:extLst>
                  <a:ext uri="{0D108BD9-81ED-4DB2-BD59-A6C34878D82A}">
                    <a16:rowId xmlns:a16="http://schemas.microsoft.com/office/drawing/2014/main" val="421893957"/>
                  </a:ext>
                </a:extLst>
              </a:tr>
              <a:tr h="231252">
                <a:tc>
                  <a:txBody>
                    <a:bodyPr/>
                    <a:lstStyle/>
                    <a:p>
                      <a:r>
                        <a:rPr lang="nl-NL" sz="1100" b="1" dirty="0"/>
                        <a:t>Acute </a:t>
                      </a:r>
                      <a:r>
                        <a:rPr lang="nl-NL" sz="1100" b="1" dirty="0" err="1"/>
                        <a:t>thrombotic</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8/256 (3.1%)</a:t>
                      </a:r>
                    </a:p>
                  </a:txBody>
                  <a:tcPr/>
                </a:tc>
                <a:tc>
                  <a:txBody>
                    <a:bodyPr/>
                    <a:lstStyle/>
                    <a:p>
                      <a:pPr algn="ctr"/>
                      <a:r>
                        <a:rPr lang="nl-NL" sz="1100" dirty="0"/>
                        <a:t>13/167 (7.8%)</a:t>
                      </a:r>
                    </a:p>
                  </a:txBody>
                  <a:tcPr/>
                </a:tc>
                <a:extLst>
                  <a:ext uri="{0D108BD9-81ED-4DB2-BD59-A6C34878D82A}">
                    <a16:rowId xmlns:a16="http://schemas.microsoft.com/office/drawing/2014/main" val="7243699"/>
                  </a:ext>
                </a:extLst>
              </a:tr>
              <a:tr h="231252">
                <a:tc>
                  <a:txBody>
                    <a:bodyPr/>
                    <a:lstStyle/>
                    <a:p>
                      <a:r>
                        <a:rPr lang="nl-NL" sz="1100" b="1" dirty="0" err="1"/>
                        <a:t>Chronic</a:t>
                      </a:r>
                      <a:r>
                        <a:rPr lang="nl-NL" sz="1100" b="1" dirty="0"/>
                        <a:t> </a:t>
                      </a:r>
                      <a:r>
                        <a:rPr lang="nl-NL" sz="1100" b="1" dirty="0" err="1"/>
                        <a:t>total</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96/256 (37.5%)</a:t>
                      </a:r>
                    </a:p>
                  </a:txBody>
                  <a:tcPr/>
                </a:tc>
                <a:tc>
                  <a:txBody>
                    <a:bodyPr/>
                    <a:lstStyle/>
                    <a:p>
                      <a:pPr algn="ctr"/>
                      <a:r>
                        <a:rPr lang="nl-NL" sz="1100" dirty="0"/>
                        <a:t>58/167 (34.7%)</a:t>
                      </a:r>
                    </a:p>
                  </a:txBody>
                  <a:tcPr/>
                </a:tc>
                <a:extLst>
                  <a:ext uri="{0D108BD9-81ED-4DB2-BD59-A6C34878D82A}">
                    <a16:rowId xmlns:a16="http://schemas.microsoft.com/office/drawing/2014/main" val="1650442922"/>
                  </a:ext>
                </a:extLst>
              </a:tr>
              <a:tr h="231252">
                <a:tc>
                  <a:txBody>
                    <a:bodyPr/>
                    <a:lstStyle/>
                    <a:p>
                      <a:r>
                        <a:rPr lang="nl-NL" sz="1100" b="1" dirty="0" err="1"/>
                        <a:t>Revascularization</a:t>
                      </a:r>
                      <a:r>
                        <a:rPr lang="nl-NL" sz="1100" b="1" dirty="0"/>
                        <a:t> treatment - no. (%)</a:t>
                      </a:r>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502562490"/>
                  </a:ext>
                </a:extLst>
              </a:tr>
              <a:tr h="231252">
                <a:tc>
                  <a:txBody>
                    <a:bodyPr/>
                    <a:lstStyle/>
                    <a:p>
                      <a:r>
                        <a:rPr lang="nl-NL" sz="1100" b="1" dirty="0"/>
                        <a:t> PCI</a:t>
                      </a:r>
                    </a:p>
                  </a:txBody>
                  <a:tcPr/>
                </a:tc>
                <a:tc>
                  <a:txBody>
                    <a:bodyPr/>
                    <a:lstStyle/>
                    <a:p>
                      <a:pPr algn="ctr"/>
                      <a:r>
                        <a:rPr lang="nl-NL" sz="1100" dirty="0"/>
                        <a:t>86 (32.6%)</a:t>
                      </a:r>
                    </a:p>
                  </a:txBody>
                  <a:tcPr/>
                </a:tc>
                <a:tc>
                  <a:txBody>
                    <a:bodyPr/>
                    <a:lstStyle/>
                    <a:p>
                      <a:pPr algn="ctr"/>
                      <a:r>
                        <a:rPr lang="nl-NL" sz="1100" dirty="0"/>
                        <a:t>63 (24.4%)</a:t>
                      </a:r>
                    </a:p>
                  </a:txBody>
                  <a:tcPr/>
                </a:tc>
                <a:extLst>
                  <a:ext uri="{0D108BD9-81ED-4DB2-BD59-A6C34878D82A}">
                    <a16:rowId xmlns:a16="http://schemas.microsoft.com/office/drawing/2014/main" val="491284245"/>
                  </a:ext>
                </a:extLst>
              </a:tr>
              <a:tr h="231252">
                <a:tc>
                  <a:txBody>
                    <a:bodyPr/>
                    <a:lstStyle/>
                    <a:p>
                      <a:r>
                        <a:rPr lang="nl-NL" sz="1100" b="1" dirty="0"/>
                        <a:t> CABG</a:t>
                      </a:r>
                    </a:p>
                  </a:txBody>
                  <a:tcPr/>
                </a:tc>
                <a:tc>
                  <a:txBody>
                    <a:bodyPr/>
                    <a:lstStyle/>
                    <a:p>
                      <a:pPr algn="ctr"/>
                      <a:r>
                        <a:rPr lang="nl-NL" sz="1100" dirty="0"/>
                        <a:t>16 (6.1%)</a:t>
                      </a:r>
                    </a:p>
                  </a:txBody>
                  <a:tcPr/>
                </a:tc>
                <a:tc>
                  <a:txBody>
                    <a:bodyPr/>
                    <a:lstStyle/>
                    <a:p>
                      <a:pPr algn="ctr"/>
                      <a:r>
                        <a:rPr lang="nl-NL" sz="1100" dirty="0"/>
                        <a:t>21 (8.1%)</a:t>
                      </a:r>
                    </a:p>
                  </a:txBody>
                  <a:tcPr/>
                </a:tc>
                <a:extLst>
                  <a:ext uri="{0D108BD9-81ED-4DB2-BD59-A6C34878D82A}">
                    <a16:rowId xmlns:a16="http://schemas.microsoft.com/office/drawing/2014/main" val="2547072629"/>
                  </a:ext>
                </a:extLst>
              </a:tr>
              <a:tr h="231252">
                <a:tc>
                  <a:txBody>
                    <a:bodyPr/>
                    <a:lstStyle/>
                    <a:p>
                      <a:r>
                        <a:rPr lang="nl-NL" sz="1100" b="1" dirty="0" err="1"/>
                        <a:t>Medical</a:t>
                      </a:r>
                      <a:r>
                        <a:rPr lang="nl-NL" sz="1100" b="1" dirty="0"/>
                        <a:t> or </a:t>
                      </a:r>
                      <a:r>
                        <a:rPr lang="nl-NL" sz="1100" b="1" dirty="0" err="1"/>
                        <a:t>conservative</a:t>
                      </a:r>
                      <a:r>
                        <a:rPr lang="nl-NL" sz="1100" b="1" dirty="0"/>
                        <a:t> treatment</a:t>
                      </a:r>
                    </a:p>
                  </a:txBody>
                  <a:tcPr/>
                </a:tc>
                <a:tc>
                  <a:txBody>
                    <a:bodyPr/>
                    <a:lstStyle/>
                    <a:p>
                      <a:pPr algn="ctr"/>
                      <a:r>
                        <a:rPr lang="nl-NL" sz="1100" dirty="0"/>
                        <a:t>164 (62.1)</a:t>
                      </a:r>
                    </a:p>
                  </a:txBody>
                  <a:tcPr/>
                </a:tc>
                <a:tc>
                  <a:txBody>
                    <a:bodyPr/>
                    <a:lstStyle/>
                    <a:p>
                      <a:pPr algn="ctr"/>
                      <a:r>
                        <a:rPr lang="nl-NL" sz="1100" dirty="0"/>
                        <a:t>174 (67.4)</a:t>
                      </a:r>
                    </a:p>
                  </a:txBody>
                  <a:tcPr/>
                </a:tc>
                <a:extLst>
                  <a:ext uri="{0D108BD9-81ED-4DB2-BD59-A6C34878D82A}">
                    <a16:rowId xmlns:a16="http://schemas.microsoft.com/office/drawing/2014/main" val="3648292230"/>
                  </a:ext>
                </a:extLst>
              </a:tr>
            </a:tbl>
          </a:graphicData>
        </a:graphic>
      </p:graphicFrame>
      <p:sp>
        <p:nvSpPr>
          <p:cNvPr id="4" name="Tijdelijke aanduiding voor voettekst 3"/>
          <p:cNvSpPr>
            <a:spLocks noGrp="1"/>
          </p:cNvSpPr>
          <p:nvPr>
            <p:ph type="ftr" sz="quarter" idx="11"/>
          </p:nvPr>
        </p:nvSpPr>
        <p:spPr>
          <a:xfrm>
            <a:off x="711199" y="6381750"/>
            <a:ext cx="5729705" cy="365125"/>
          </a:xfrm>
        </p:spPr>
        <p:txBody>
          <a:bodyPr/>
          <a:lstStyle/>
          <a:p>
            <a:endParaRPr lang="nl-NL" sz="800" dirty="0"/>
          </a:p>
        </p:txBody>
      </p:sp>
      <p:sp>
        <p:nvSpPr>
          <p:cNvPr id="5" name="Tijdelijke aanduiding voor datum 4"/>
          <p:cNvSpPr>
            <a:spLocks noGrp="1"/>
          </p:cNvSpPr>
          <p:nvPr>
            <p:ph type="dt" sz="half" idx="12"/>
          </p:nvPr>
        </p:nvSpPr>
        <p:spPr/>
        <p:txBody>
          <a:bodyPr/>
          <a:lstStyle/>
          <a:p>
            <a:endParaRPr lang="nl-NL" dirty="0"/>
          </a:p>
        </p:txBody>
      </p:sp>
      <p:sp>
        <p:nvSpPr>
          <p:cNvPr id="12" name="Afgeronde rechthoek 11"/>
          <p:cNvSpPr/>
          <p:nvPr/>
        </p:nvSpPr>
        <p:spPr>
          <a:xfrm>
            <a:off x="6440903" y="5866790"/>
            <a:ext cx="3821603" cy="2726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311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Procedures, treatments and characteristics of coronary artery disease</a:t>
            </a:r>
            <a:endParaRPr lang="nl-NL" sz="3200"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914079242"/>
              </p:ext>
            </p:extLst>
          </p:nvPr>
        </p:nvGraphicFramePr>
        <p:xfrm>
          <a:off x="1323474" y="2396868"/>
          <a:ext cx="9336505" cy="4256204"/>
        </p:xfrm>
        <a:graphic>
          <a:graphicData uri="http://schemas.openxmlformats.org/drawingml/2006/table">
            <a:tbl>
              <a:tblPr firstRow="1" bandRow="1">
                <a:tableStyleId>{5C22544A-7EE6-4342-B048-85BDC9FD1C3A}</a:tableStyleId>
              </a:tblPr>
              <a:tblGrid>
                <a:gridCol w="4483060">
                  <a:extLst>
                    <a:ext uri="{9D8B030D-6E8A-4147-A177-3AD203B41FA5}">
                      <a16:colId xmlns:a16="http://schemas.microsoft.com/office/drawing/2014/main" val="3923189009"/>
                    </a:ext>
                  </a:extLst>
                </a:gridCol>
                <a:gridCol w="2576031">
                  <a:extLst>
                    <a:ext uri="{9D8B030D-6E8A-4147-A177-3AD203B41FA5}">
                      <a16:colId xmlns:a16="http://schemas.microsoft.com/office/drawing/2014/main" val="2702239421"/>
                    </a:ext>
                  </a:extLst>
                </a:gridCol>
                <a:gridCol w="2277414">
                  <a:extLst>
                    <a:ext uri="{9D8B030D-6E8A-4147-A177-3AD203B41FA5}">
                      <a16:colId xmlns:a16="http://schemas.microsoft.com/office/drawing/2014/main" val="2775944706"/>
                    </a:ext>
                  </a:extLst>
                </a:gridCol>
              </a:tblGrid>
              <a:tr h="370004">
                <a:tc>
                  <a:txBody>
                    <a:bodyPr/>
                    <a:lstStyle/>
                    <a:p>
                      <a:endParaRPr lang="nl-NL" sz="900" dirty="0"/>
                    </a:p>
                  </a:txBody>
                  <a:tcPr/>
                </a:tc>
                <a:tc>
                  <a:txBody>
                    <a:bodyPr/>
                    <a:lstStyle/>
                    <a:p>
                      <a:pPr algn="ctr"/>
                      <a:r>
                        <a:rPr lang="nl-NL" sz="900" dirty="0" err="1"/>
                        <a:t>Immediate</a:t>
                      </a:r>
                      <a:r>
                        <a:rPr lang="nl-NL" sz="900" dirty="0"/>
                        <a:t> </a:t>
                      </a:r>
                      <a:r>
                        <a:rPr lang="nl-NL" sz="900" dirty="0" err="1"/>
                        <a:t>Angiogrphy</a:t>
                      </a:r>
                      <a:r>
                        <a:rPr lang="nl-NL" sz="900" dirty="0"/>
                        <a:t> Group</a:t>
                      </a:r>
                    </a:p>
                    <a:p>
                      <a:pPr algn="ctr"/>
                      <a:r>
                        <a:rPr lang="nl-NL" sz="900" dirty="0"/>
                        <a:t> (N= 264)</a:t>
                      </a:r>
                    </a:p>
                  </a:txBody>
                  <a:tcPr/>
                </a:tc>
                <a:tc>
                  <a:txBody>
                    <a:bodyPr/>
                    <a:lstStyle/>
                    <a:p>
                      <a:pPr algn="ctr"/>
                      <a:r>
                        <a:rPr lang="nl-NL" sz="900" dirty="0" err="1"/>
                        <a:t>Delayed</a:t>
                      </a:r>
                      <a:r>
                        <a:rPr lang="nl-NL" sz="900" dirty="0"/>
                        <a:t> </a:t>
                      </a:r>
                      <a:r>
                        <a:rPr lang="nl-NL" sz="900" dirty="0" err="1"/>
                        <a:t>Angiography</a:t>
                      </a:r>
                      <a:r>
                        <a:rPr lang="nl-NL" sz="900" dirty="0"/>
                        <a:t> Group </a:t>
                      </a:r>
                    </a:p>
                    <a:p>
                      <a:pPr algn="ctr"/>
                      <a:r>
                        <a:rPr lang="nl-NL" sz="900" dirty="0"/>
                        <a:t>(N=</a:t>
                      </a:r>
                      <a:r>
                        <a:rPr lang="nl-NL" sz="900" baseline="0" dirty="0"/>
                        <a:t> 258)</a:t>
                      </a:r>
                      <a:endParaRPr lang="nl-NL" sz="900" dirty="0"/>
                    </a:p>
                  </a:txBody>
                  <a:tcPr/>
                </a:tc>
                <a:extLst>
                  <a:ext uri="{0D108BD9-81ED-4DB2-BD59-A6C34878D82A}">
                    <a16:rowId xmlns:a16="http://schemas.microsoft.com/office/drawing/2014/main" val="2430529226"/>
                  </a:ext>
                </a:extLst>
              </a:tr>
              <a:tr h="231252">
                <a:tc>
                  <a:txBody>
                    <a:bodyPr/>
                    <a:lstStyle/>
                    <a:p>
                      <a:r>
                        <a:rPr lang="nl-NL" sz="1100" b="1" dirty="0" err="1"/>
                        <a:t>Coronary</a:t>
                      </a:r>
                      <a:r>
                        <a:rPr lang="nl-NL" sz="1100" b="1" dirty="0"/>
                        <a:t> </a:t>
                      </a:r>
                      <a:r>
                        <a:rPr lang="nl-NL" sz="1100" b="1" dirty="0" err="1"/>
                        <a:t>angiography</a:t>
                      </a:r>
                      <a:r>
                        <a:rPr lang="nl-NL" sz="1100" b="1" dirty="0"/>
                        <a:t> </a:t>
                      </a:r>
                      <a:r>
                        <a:rPr lang="nl-NL" sz="1100" b="1" dirty="0" err="1"/>
                        <a:t>performed</a:t>
                      </a:r>
                      <a:r>
                        <a:rPr lang="nl-NL" sz="1100" b="1" dirty="0"/>
                        <a:t> - no. (%)</a:t>
                      </a:r>
                    </a:p>
                  </a:txBody>
                  <a:tcPr/>
                </a:tc>
                <a:tc>
                  <a:txBody>
                    <a:bodyPr/>
                    <a:lstStyle/>
                    <a:p>
                      <a:pPr algn="ctr"/>
                      <a:r>
                        <a:rPr lang="nl-NL" sz="1100" dirty="0"/>
                        <a:t>256 (97.0%)</a:t>
                      </a:r>
                    </a:p>
                  </a:txBody>
                  <a:tcPr/>
                </a:tc>
                <a:tc>
                  <a:txBody>
                    <a:bodyPr/>
                    <a:lstStyle/>
                    <a:p>
                      <a:pPr algn="ctr"/>
                      <a:r>
                        <a:rPr lang="nl-NL" sz="1100" dirty="0"/>
                        <a:t>167 (64.7%)</a:t>
                      </a:r>
                    </a:p>
                  </a:txBody>
                  <a:tcPr/>
                </a:tc>
                <a:extLst>
                  <a:ext uri="{0D108BD9-81ED-4DB2-BD59-A6C34878D82A}">
                    <a16:rowId xmlns:a16="http://schemas.microsoft.com/office/drawing/2014/main" val="680161744"/>
                  </a:ext>
                </a:extLst>
              </a:tr>
              <a:tr h="231252">
                <a:tc>
                  <a:txBody>
                    <a:bodyPr/>
                    <a:lstStyle/>
                    <a:p>
                      <a:r>
                        <a:rPr lang="en-US" sz="1100" b="1" dirty="0"/>
                        <a:t>Median time from arrest to coronary angiography (IQR) - </a:t>
                      </a:r>
                      <a:r>
                        <a:rPr lang="en-US" sz="1100" b="1" dirty="0" err="1"/>
                        <a:t>hr</a:t>
                      </a:r>
                      <a:endParaRPr lang="nl-NL" sz="1100" b="1" dirty="0"/>
                    </a:p>
                  </a:txBody>
                  <a:tcPr/>
                </a:tc>
                <a:tc>
                  <a:txBody>
                    <a:bodyPr/>
                    <a:lstStyle/>
                    <a:p>
                      <a:pPr algn="ctr"/>
                      <a:r>
                        <a:rPr lang="nl-NL" sz="1100" dirty="0"/>
                        <a:t>2.1 (1.5-2.8)</a:t>
                      </a:r>
                    </a:p>
                  </a:txBody>
                  <a:tcPr/>
                </a:tc>
                <a:tc>
                  <a:txBody>
                    <a:bodyPr/>
                    <a:lstStyle/>
                    <a:p>
                      <a:pPr algn="ctr"/>
                      <a:r>
                        <a:rPr lang="nl-NL" sz="1100" dirty="0"/>
                        <a:t>121.4 (50.4-201.4)</a:t>
                      </a:r>
                    </a:p>
                  </a:txBody>
                  <a:tcPr/>
                </a:tc>
                <a:extLst>
                  <a:ext uri="{0D108BD9-81ED-4DB2-BD59-A6C34878D82A}">
                    <a16:rowId xmlns:a16="http://schemas.microsoft.com/office/drawing/2014/main" val="1242611119"/>
                  </a:ext>
                </a:extLst>
              </a:tr>
              <a:tr h="231252">
                <a:tc>
                  <a:txBody>
                    <a:bodyPr/>
                    <a:lstStyle/>
                    <a:p>
                      <a:r>
                        <a:rPr lang="en-US" sz="1100" b="1" dirty="0"/>
                        <a:t>Median time randomization to coronary angiography (IQR) - </a:t>
                      </a:r>
                      <a:r>
                        <a:rPr lang="en-US" sz="1100" b="1" dirty="0" err="1"/>
                        <a:t>hr</a:t>
                      </a:r>
                      <a:endParaRPr lang="nl-NL" sz="1100" b="1" dirty="0"/>
                    </a:p>
                  </a:txBody>
                  <a:tcPr/>
                </a:tc>
                <a:tc>
                  <a:txBody>
                    <a:bodyPr/>
                    <a:lstStyle/>
                    <a:p>
                      <a:pPr algn="ctr"/>
                      <a:r>
                        <a:rPr lang="nl-NL" sz="1100" dirty="0"/>
                        <a:t>0.9 (0.6-1.2)</a:t>
                      </a:r>
                    </a:p>
                  </a:txBody>
                  <a:tcPr/>
                </a:tc>
                <a:tc>
                  <a:txBody>
                    <a:bodyPr/>
                    <a:lstStyle/>
                    <a:p>
                      <a:pPr algn="ctr"/>
                      <a:r>
                        <a:rPr lang="nl-NL" sz="1100" dirty="0"/>
                        <a:t>119.9 (47.7-200.2)</a:t>
                      </a:r>
                    </a:p>
                  </a:txBody>
                  <a:tcPr/>
                </a:tc>
                <a:extLst>
                  <a:ext uri="{0D108BD9-81ED-4DB2-BD59-A6C34878D82A}">
                    <a16:rowId xmlns:a16="http://schemas.microsoft.com/office/drawing/2014/main" val="2028210913"/>
                  </a:ext>
                </a:extLst>
              </a:tr>
              <a:tr h="231252">
                <a:tc>
                  <a:txBody>
                    <a:bodyPr/>
                    <a:lstStyle/>
                    <a:p>
                      <a:r>
                        <a:rPr lang="en-US" sz="1100" b="1" dirty="0"/>
                        <a:t>Coronary artery disease severity - no./total no. (%)</a:t>
                      </a:r>
                      <a:endParaRPr lang="nl-NL" sz="1100" b="1" dirty="0"/>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016700006"/>
                  </a:ext>
                </a:extLst>
              </a:tr>
              <a:tr h="231252">
                <a:tc>
                  <a:txBody>
                    <a:bodyPr/>
                    <a:lstStyle/>
                    <a:p>
                      <a:r>
                        <a:rPr lang="nl-NL" sz="1100" b="1" dirty="0"/>
                        <a:t>No significant </a:t>
                      </a:r>
                      <a:r>
                        <a:rPr lang="nl-NL" sz="1100" b="1" dirty="0" err="1"/>
                        <a:t>disease</a:t>
                      </a:r>
                      <a:endParaRPr lang="nl-NL" sz="1100" b="1" dirty="0"/>
                    </a:p>
                  </a:txBody>
                  <a:tcPr/>
                </a:tc>
                <a:tc>
                  <a:txBody>
                    <a:bodyPr/>
                    <a:lstStyle/>
                    <a:p>
                      <a:pPr algn="ctr"/>
                      <a:r>
                        <a:rPr lang="nl-NL" sz="1100" dirty="0"/>
                        <a:t>92/256 (35.9%)</a:t>
                      </a:r>
                    </a:p>
                  </a:txBody>
                  <a:tcPr/>
                </a:tc>
                <a:tc>
                  <a:txBody>
                    <a:bodyPr/>
                    <a:lstStyle/>
                    <a:p>
                      <a:pPr algn="ctr"/>
                      <a:r>
                        <a:rPr lang="nl-NL" sz="1100" dirty="0"/>
                        <a:t>57/167 (34.1%)</a:t>
                      </a:r>
                    </a:p>
                  </a:txBody>
                  <a:tcPr/>
                </a:tc>
                <a:extLst>
                  <a:ext uri="{0D108BD9-81ED-4DB2-BD59-A6C34878D82A}">
                    <a16:rowId xmlns:a16="http://schemas.microsoft.com/office/drawing/2014/main" val="3728356146"/>
                  </a:ext>
                </a:extLst>
              </a:tr>
              <a:tr h="231252">
                <a:tc>
                  <a:txBody>
                    <a:bodyPr/>
                    <a:lstStyle/>
                    <a:p>
                      <a:r>
                        <a:rPr lang="nl-NL" sz="1100" b="1" dirty="0" err="1"/>
                        <a:t>One-vessel</a:t>
                      </a:r>
                      <a:r>
                        <a:rPr lang="nl-NL" sz="1100" b="1" dirty="0"/>
                        <a:t> </a:t>
                      </a:r>
                      <a:r>
                        <a:rPr lang="nl-NL" sz="1100" b="1" dirty="0" err="1"/>
                        <a:t>disease</a:t>
                      </a:r>
                      <a:endParaRPr lang="nl-NL" sz="1100" b="1" dirty="0"/>
                    </a:p>
                  </a:txBody>
                  <a:tcPr/>
                </a:tc>
                <a:tc>
                  <a:txBody>
                    <a:bodyPr/>
                    <a:lstStyle/>
                    <a:p>
                      <a:pPr algn="ctr"/>
                      <a:r>
                        <a:rPr lang="nl-NL" sz="1100" dirty="0"/>
                        <a:t>69/256 (27.0%)</a:t>
                      </a:r>
                    </a:p>
                  </a:txBody>
                  <a:tcPr/>
                </a:tc>
                <a:tc>
                  <a:txBody>
                    <a:bodyPr/>
                    <a:lstStyle/>
                    <a:p>
                      <a:pPr algn="ctr"/>
                      <a:r>
                        <a:rPr lang="nl-NL" sz="1100" dirty="0"/>
                        <a:t>48/167 (28.7%)</a:t>
                      </a:r>
                    </a:p>
                  </a:txBody>
                  <a:tcPr/>
                </a:tc>
                <a:extLst>
                  <a:ext uri="{0D108BD9-81ED-4DB2-BD59-A6C34878D82A}">
                    <a16:rowId xmlns:a16="http://schemas.microsoft.com/office/drawing/2014/main" val="4189957534"/>
                  </a:ext>
                </a:extLst>
              </a:tr>
              <a:tr h="231252">
                <a:tc>
                  <a:txBody>
                    <a:bodyPr/>
                    <a:lstStyle/>
                    <a:p>
                      <a:r>
                        <a:rPr lang="nl-NL" sz="1100" b="1" dirty="0" err="1"/>
                        <a:t>Two-vessel</a:t>
                      </a:r>
                      <a:r>
                        <a:rPr lang="nl-NL" sz="1100" b="1" dirty="0"/>
                        <a:t> </a:t>
                      </a:r>
                      <a:r>
                        <a:rPr lang="nl-NL" sz="1100" b="1" dirty="0" err="1"/>
                        <a:t>disease</a:t>
                      </a:r>
                      <a:endParaRPr lang="nl-NL" sz="1100" b="1" dirty="0"/>
                    </a:p>
                  </a:txBody>
                  <a:tcPr/>
                </a:tc>
                <a:tc>
                  <a:txBody>
                    <a:bodyPr/>
                    <a:lstStyle/>
                    <a:p>
                      <a:pPr algn="ctr"/>
                      <a:r>
                        <a:rPr lang="nl-NL" sz="1100" dirty="0"/>
                        <a:t>53/256 (20.7%)</a:t>
                      </a:r>
                    </a:p>
                  </a:txBody>
                  <a:tcPr/>
                </a:tc>
                <a:tc>
                  <a:txBody>
                    <a:bodyPr/>
                    <a:lstStyle/>
                    <a:p>
                      <a:pPr algn="ctr"/>
                      <a:r>
                        <a:rPr lang="nl-NL" sz="1100" dirty="0"/>
                        <a:t>34/167 (20.4%)</a:t>
                      </a:r>
                    </a:p>
                  </a:txBody>
                  <a:tcPr/>
                </a:tc>
                <a:extLst>
                  <a:ext uri="{0D108BD9-81ED-4DB2-BD59-A6C34878D82A}">
                    <a16:rowId xmlns:a16="http://schemas.microsoft.com/office/drawing/2014/main" val="4102283747"/>
                  </a:ext>
                </a:extLst>
              </a:tr>
              <a:tr h="231252">
                <a:tc>
                  <a:txBody>
                    <a:bodyPr/>
                    <a:lstStyle/>
                    <a:p>
                      <a:r>
                        <a:rPr lang="nl-NL" sz="1100" b="1" dirty="0"/>
                        <a:t>Three-</a:t>
                      </a:r>
                      <a:r>
                        <a:rPr lang="nl-NL" sz="1100" b="1" dirty="0" err="1"/>
                        <a:t>vessel</a:t>
                      </a:r>
                      <a:r>
                        <a:rPr lang="nl-NL" sz="1100" b="1" dirty="0"/>
                        <a:t> </a:t>
                      </a:r>
                      <a:r>
                        <a:rPr lang="nl-NL" sz="1100" b="1" dirty="0" err="1"/>
                        <a:t>disease</a:t>
                      </a:r>
                      <a:endParaRPr lang="nl-NL" sz="1100" b="1" dirty="0"/>
                    </a:p>
                  </a:txBody>
                  <a:tcPr/>
                </a:tc>
                <a:tc>
                  <a:txBody>
                    <a:bodyPr/>
                    <a:lstStyle/>
                    <a:p>
                      <a:pPr algn="ctr"/>
                      <a:r>
                        <a:rPr lang="nl-NL" sz="1100" dirty="0"/>
                        <a:t>42/256 (16.4%)</a:t>
                      </a:r>
                    </a:p>
                  </a:txBody>
                  <a:tcPr/>
                </a:tc>
                <a:tc>
                  <a:txBody>
                    <a:bodyPr/>
                    <a:lstStyle/>
                    <a:p>
                      <a:pPr algn="ctr"/>
                      <a:r>
                        <a:rPr lang="nl-NL" sz="1100" dirty="0"/>
                        <a:t>28/167 (16.8%)</a:t>
                      </a:r>
                    </a:p>
                  </a:txBody>
                  <a:tcPr/>
                </a:tc>
                <a:extLst>
                  <a:ext uri="{0D108BD9-81ED-4DB2-BD59-A6C34878D82A}">
                    <a16:rowId xmlns:a16="http://schemas.microsoft.com/office/drawing/2014/main" val="4205174072"/>
                  </a:ext>
                </a:extLst>
              </a:tr>
              <a:tr h="231252">
                <a:tc>
                  <a:txBody>
                    <a:bodyPr/>
                    <a:lstStyle/>
                    <a:p>
                      <a:r>
                        <a:rPr lang="es-ES" sz="1100" b="1" dirty="0" err="1"/>
                        <a:t>Acute</a:t>
                      </a:r>
                      <a:r>
                        <a:rPr lang="es-ES" sz="1100" b="1" dirty="0"/>
                        <a:t> </a:t>
                      </a:r>
                      <a:r>
                        <a:rPr lang="es-ES" sz="1100" b="1" dirty="0" err="1"/>
                        <a:t>unstable</a:t>
                      </a:r>
                      <a:r>
                        <a:rPr lang="es-ES" sz="1100" b="1" dirty="0"/>
                        <a:t> </a:t>
                      </a:r>
                      <a:r>
                        <a:rPr lang="es-ES" sz="1100" b="1" dirty="0" err="1"/>
                        <a:t>lesion</a:t>
                      </a:r>
                      <a:r>
                        <a:rPr lang="es-ES" sz="1100" b="1" dirty="0"/>
                        <a:t> - no./total no. (%)</a:t>
                      </a:r>
                      <a:endParaRPr lang="nl-NL" sz="1100" b="1" dirty="0"/>
                    </a:p>
                  </a:txBody>
                  <a:tcPr/>
                </a:tc>
                <a:tc>
                  <a:txBody>
                    <a:bodyPr/>
                    <a:lstStyle/>
                    <a:p>
                      <a:pPr algn="ctr"/>
                      <a:r>
                        <a:rPr lang="nl-NL" sz="1100" dirty="0"/>
                        <a:t>33/256 (12.9%)</a:t>
                      </a:r>
                    </a:p>
                  </a:txBody>
                  <a:tcPr/>
                </a:tc>
                <a:tc>
                  <a:txBody>
                    <a:bodyPr/>
                    <a:lstStyle/>
                    <a:p>
                      <a:pPr algn="ctr"/>
                      <a:r>
                        <a:rPr lang="nl-NL" sz="1100" dirty="0"/>
                        <a:t>27/167 (16.2%)</a:t>
                      </a:r>
                    </a:p>
                  </a:txBody>
                  <a:tcPr/>
                </a:tc>
                <a:extLst>
                  <a:ext uri="{0D108BD9-81ED-4DB2-BD59-A6C34878D82A}">
                    <a16:rowId xmlns:a16="http://schemas.microsoft.com/office/drawing/2014/main" val="421893957"/>
                  </a:ext>
                </a:extLst>
              </a:tr>
              <a:tr h="231252">
                <a:tc>
                  <a:txBody>
                    <a:bodyPr/>
                    <a:lstStyle/>
                    <a:p>
                      <a:r>
                        <a:rPr lang="nl-NL" sz="1100" b="1" dirty="0"/>
                        <a:t>Acute </a:t>
                      </a:r>
                      <a:r>
                        <a:rPr lang="nl-NL" sz="1100" b="1" dirty="0" err="1"/>
                        <a:t>thrombotic</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8/256 (3.1%)</a:t>
                      </a:r>
                    </a:p>
                  </a:txBody>
                  <a:tcPr/>
                </a:tc>
                <a:tc>
                  <a:txBody>
                    <a:bodyPr/>
                    <a:lstStyle/>
                    <a:p>
                      <a:pPr algn="ctr"/>
                      <a:r>
                        <a:rPr lang="nl-NL" sz="1100" dirty="0"/>
                        <a:t>13/167 (7.8%)</a:t>
                      </a:r>
                    </a:p>
                  </a:txBody>
                  <a:tcPr/>
                </a:tc>
                <a:extLst>
                  <a:ext uri="{0D108BD9-81ED-4DB2-BD59-A6C34878D82A}">
                    <a16:rowId xmlns:a16="http://schemas.microsoft.com/office/drawing/2014/main" val="7243699"/>
                  </a:ext>
                </a:extLst>
              </a:tr>
              <a:tr h="231252">
                <a:tc>
                  <a:txBody>
                    <a:bodyPr/>
                    <a:lstStyle/>
                    <a:p>
                      <a:r>
                        <a:rPr lang="nl-NL" sz="1100" b="1" dirty="0" err="1"/>
                        <a:t>Chronic</a:t>
                      </a:r>
                      <a:r>
                        <a:rPr lang="nl-NL" sz="1100" b="1" dirty="0"/>
                        <a:t> </a:t>
                      </a:r>
                      <a:r>
                        <a:rPr lang="nl-NL" sz="1100" b="1" dirty="0" err="1"/>
                        <a:t>total</a:t>
                      </a:r>
                      <a:r>
                        <a:rPr lang="nl-NL" sz="1100" b="1" dirty="0"/>
                        <a:t> </a:t>
                      </a:r>
                      <a:r>
                        <a:rPr lang="nl-NL" sz="1100" b="1" dirty="0" err="1"/>
                        <a:t>occlusion</a:t>
                      </a:r>
                      <a:r>
                        <a:rPr lang="nl-NL" sz="1100" b="1" dirty="0"/>
                        <a:t> - no./</a:t>
                      </a:r>
                      <a:r>
                        <a:rPr lang="nl-NL" sz="1100" b="1" dirty="0" err="1"/>
                        <a:t>total</a:t>
                      </a:r>
                      <a:r>
                        <a:rPr lang="nl-NL" sz="1100" b="1" dirty="0"/>
                        <a:t> no (%)</a:t>
                      </a:r>
                    </a:p>
                  </a:txBody>
                  <a:tcPr/>
                </a:tc>
                <a:tc>
                  <a:txBody>
                    <a:bodyPr/>
                    <a:lstStyle/>
                    <a:p>
                      <a:pPr algn="ctr"/>
                      <a:r>
                        <a:rPr lang="nl-NL" sz="1100" dirty="0"/>
                        <a:t>96/256 (37.5%)</a:t>
                      </a:r>
                    </a:p>
                  </a:txBody>
                  <a:tcPr/>
                </a:tc>
                <a:tc>
                  <a:txBody>
                    <a:bodyPr/>
                    <a:lstStyle/>
                    <a:p>
                      <a:pPr algn="ctr"/>
                      <a:r>
                        <a:rPr lang="nl-NL" sz="1100" dirty="0"/>
                        <a:t>58/167 (34.7%)</a:t>
                      </a:r>
                    </a:p>
                  </a:txBody>
                  <a:tcPr/>
                </a:tc>
                <a:extLst>
                  <a:ext uri="{0D108BD9-81ED-4DB2-BD59-A6C34878D82A}">
                    <a16:rowId xmlns:a16="http://schemas.microsoft.com/office/drawing/2014/main" val="1650442922"/>
                  </a:ext>
                </a:extLst>
              </a:tr>
              <a:tr h="231252">
                <a:tc>
                  <a:txBody>
                    <a:bodyPr/>
                    <a:lstStyle/>
                    <a:p>
                      <a:r>
                        <a:rPr lang="nl-NL" sz="1100" b="1" dirty="0" err="1"/>
                        <a:t>Revascularization</a:t>
                      </a:r>
                      <a:r>
                        <a:rPr lang="nl-NL" sz="1100" b="1" dirty="0"/>
                        <a:t> treatment - no. (%)</a:t>
                      </a:r>
                    </a:p>
                  </a:txBody>
                  <a:tcPr/>
                </a:tc>
                <a:tc>
                  <a:txBody>
                    <a:bodyPr/>
                    <a:lstStyle/>
                    <a:p>
                      <a:pPr algn="ctr"/>
                      <a:endParaRPr lang="nl-NL" sz="1100" dirty="0"/>
                    </a:p>
                  </a:txBody>
                  <a:tcPr/>
                </a:tc>
                <a:tc>
                  <a:txBody>
                    <a:bodyPr/>
                    <a:lstStyle/>
                    <a:p>
                      <a:pPr algn="ctr"/>
                      <a:endParaRPr lang="nl-NL" sz="1100" dirty="0"/>
                    </a:p>
                  </a:txBody>
                  <a:tcPr/>
                </a:tc>
                <a:extLst>
                  <a:ext uri="{0D108BD9-81ED-4DB2-BD59-A6C34878D82A}">
                    <a16:rowId xmlns:a16="http://schemas.microsoft.com/office/drawing/2014/main" val="3502562490"/>
                  </a:ext>
                </a:extLst>
              </a:tr>
              <a:tr h="231252">
                <a:tc>
                  <a:txBody>
                    <a:bodyPr/>
                    <a:lstStyle/>
                    <a:p>
                      <a:r>
                        <a:rPr lang="nl-NL" sz="1100" b="1" dirty="0"/>
                        <a:t> PCI</a:t>
                      </a:r>
                    </a:p>
                  </a:txBody>
                  <a:tcPr/>
                </a:tc>
                <a:tc>
                  <a:txBody>
                    <a:bodyPr/>
                    <a:lstStyle/>
                    <a:p>
                      <a:pPr algn="ctr"/>
                      <a:r>
                        <a:rPr lang="nl-NL" sz="1100" dirty="0"/>
                        <a:t>86 (32.6%)</a:t>
                      </a:r>
                    </a:p>
                  </a:txBody>
                  <a:tcPr/>
                </a:tc>
                <a:tc>
                  <a:txBody>
                    <a:bodyPr/>
                    <a:lstStyle/>
                    <a:p>
                      <a:pPr algn="ctr"/>
                      <a:r>
                        <a:rPr lang="nl-NL" sz="1100" dirty="0"/>
                        <a:t>63 (24.4%)</a:t>
                      </a:r>
                    </a:p>
                  </a:txBody>
                  <a:tcPr/>
                </a:tc>
                <a:extLst>
                  <a:ext uri="{0D108BD9-81ED-4DB2-BD59-A6C34878D82A}">
                    <a16:rowId xmlns:a16="http://schemas.microsoft.com/office/drawing/2014/main" val="491284245"/>
                  </a:ext>
                </a:extLst>
              </a:tr>
              <a:tr h="231252">
                <a:tc>
                  <a:txBody>
                    <a:bodyPr/>
                    <a:lstStyle/>
                    <a:p>
                      <a:r>
                        <a:rPr lang="nl-NL" sz="1100" b="1" dirty="0"/>
                        <a:t> CABG</a:t>
                      </a:r>
                    </a:p>
                  </a:txBody>
                  <a:tcPr/>
                </a:tc>
                <a:tc>
                  <a:txBody>
                    <a:bodyPr/>
                    <a:lstStyle/>
                    <a:p>
                      <a:pPr algn="ctr"/>
                      <a:r>
                        <a:rPr lang="nl-NL" sz="1100" dirty="0"/>
                        <a:t>16 (6.1%)</a:t>
                      </a:r>
                    </a:p>
                  </a:txBody>
                  <a:tcPr/>
                </a:tc>
                <a:tc>
                  <a:txBody>
                    <a:bodyPr/>
                    <a:lstStyle/>
                    <a:p>
                      <a:pPr algn="ctr"/>
                      <a:r>
                        <a:rPr lang="nl-NL" sz="1100" dirty="0"/>
                        <a:t>21 (8.1%)</a:t>
                      </a:r>
                    </a:p>
                  </a:txBody>
                  <a:tcPr/>
                </a:tc>
                <a:extLst>
                  <a:ext uri="{0D108BD9-81ED-4DB2-BD59-A6C34878D82A}">
                    <a16:rowId xmlns:a16="http://schemas.microsoft.com/office/drawing/2014/main" val="2547072629"/>
                  </a:ext>
                </a:extLst>
              </a:tr>
              <a:tr h="231252">
                <a:tc>
                  <a:txBody>
                    <a:bodyPr/>
                    <a:lstStyle/>
                    <a:p>
                      <a:r>
                        <a:rPr lang="nl-NL" sz="1100" b="1" dirty="0" err="1"/>
                        <a:t>Medical</a:t>
                      </a:r>
                      <a:r>
                        <a:rPr lang="nl-NL" sz="1100" b="1" dirty="0"/>
                        <a:t> or </a:t>
                      </a:r>
                      <a:r>
                        <a:rPr lang="nl-NL" sz="1100" b="1" dirty="0" err="1"/>
                        <a:t>conservative</a:t>
                      </a:r>
                      <a:r>
                        <a:rPr lang="nl-NL" sz="1100" b="1" dirty="0"/>
                        <a:t> treatment</a:t>
                      </a:r>
                    </a:p>
                  </a:txBody>
                  <a:tcPr/>
                </a:tc>
                <a:tc>
                  <a:txBody>
                    <a:bodyPr/>
                    <a:lstStyle/>
                    <a:p>
                      <a:pPr algn="ctr"/>
                      <a:r>
                        <a:rPr lang="nl-NL" sz="1100" dirty="0"/>
                        <a:t>164 (62.1)</a:t>
                      </a:r>
                    </a:p>
                  </a:txBody>
                  <a:tcPr/>
                </a:tc>
                <a:tc>
                  <a:txBody>
                    <a:bodyPr/>
                    <a:lstStyle/>
                    <a:p>
                      <a:pPr algn="ctr"/>
                      <a:r>
                        <a:rPr lang="nl-NL" sz="1100" dirty="0"/>
                        <a:t>174 (67.4)</a:t>
                      </a:r>
                    </a:p>
                  </a:txBody>
                  <a:tcPr/>
                </a:tc>
                <a:extLst>
                  <a:ext uri="{0D108BD9-81ED-4DB2-BD59-A6C34878D82A}">
                    <a16:rowId xmlns:a16="http://schemas.microsoft.com/office/drawing/2014/main" val="3648292230"/>
                  </a:ext>
                </a:extLst>
              </a:tr>
            </a:tbl>
          </a:graphicData>
        </a:graphic>
      </p:graphicFrame>
      <p:sp>
        <p:nvSpPr>
          <p:cNvPr id="4" name="Tijdelijke aanduiding voor voettekst 3"/>
          <p:cNvSpPr>
            <a:spLocks noGrp="1"/>
          </p:cNvSpPr>
          <p:nvPr>
            <p:ph type="ftr" sz="quarter" idx="11"/>
          </p:nvPr>
        </p:nvSpPr>
        <p:spPr>
          <a:xfrm>
            <a:off x="711199" y="6381750"/>
            <a:ext cx="5729705" cy="365125"/>
          </a:xfrm>
        </p:spPr>
        <p:txBody>
          <a:bodyPr/>
          <a:lstStyle/>
          <a:p>
            <a:endParaRPr lang="nl-NL" sz="800" dirty="0"/>
          </a:p>
        </p:txBody>
      </p:sp>
      <p:sp>
        <p:nvSpPr>
          <p:cNvPr id="5" name="Tijdelijke aanduiding voor datum 4"/>
          <p:cNvSpPr>
            <a:spLocks noGrp="1"/>
          </p:cNvSpPr>
          <p:nvPr>
            <p:ph type="dt" sz="half" idx="12"/>
          </p:nvPr>
        </p:nvSpPr>
        <p:spPr/>
        <p:txBody>
          <a:bodyPr/>
          <a:lstStyle/>
          <a:p>
            <a:endParaRPr lang="nl-NL" dirty="0"/>
          </a:p>
        </p:txBody>
      </p:sp>
      <p:sp>
        <p:nvSpPr>
          <p:cNvPr id="13" name="Afgeronde rechthoek 12"/>
          <p:cNvSpPr/>
          <p:nvPr/>
        </p:nvSpPr>
        <p:spPr>
          <a:xfrm>
            <a:off x="6440903" y="6138360"/>
            <a:ext cx="3821603" cy="255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932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a:t>Intensive care support </a:t>
            </a:r>
            <a:r>
              <a:rPr lang="nl-NL" sz="3600" dirty="0" err="1"/>
              <a:t>and</a:t>
            </a:r>
            <a:r>
              <a:rPr lang="nl-NL" sz="3600" dirty="0"/>
              <a:t> </a:t>
            </a:r>
            <a:r>
              <a:rPr lang="nl-NL" sz="3600" dirty="0" err="1"/>
              <a:t>medical</a:t>
            </a:r>
            <a:r>
              <a:rPr lang="nl-NL" sz="3600" dirty="0"/>
              <a:t> treatment </a:t>
            </a:r>
            <a:r>
              <a:rPr lang="nl-NL" sz="3600" dirty="0" err="1"/>
              <a:t>during</a:t>
            </a:r>
            <a:r>
              <a:rPr lang="nl-NL" sz="3600" dirty="0"/>
              <a:t> index </a:t>
            </a:r>
            <a:r>
              <a:rPr lang="nl-NL" sz="3600" dirty="0" err="1"/>
              <a:t>hospitalization</a:t>
            </a:r>
            <a:r>
              <a:rPr lang="nl-NL" sz="3600" dirty="0"/>
              <a:t>.</a:t>
            </a:r>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709567875"/>
              </p:ext>
            </p:extLst>
          </p:nvPr>
        </p:nvGraphicFramePr>
        <p:xfrm>
          <a:off x="1452133" y="2330556"/>
          <a:ext cx="8991598" cy="3761799"/>
        </p:xfrm>
        <a:graphic>
          <a:graphicData uri="http://schemas.openxmlformats.org/drawingml/2006/table">
            <a:tbl>
              <a:tblPr firstRow="1" bandRow="1">
                <a:tableStyleId>{5C22544A-7EE6-4342-B048-85BDC9FD1C3A}</a:tableStyleId>
              </a:tblPr>
              <a:tblGrid>
                <a:gridCol w="3553090">
                  <a:extLst>
                    <a:ext uri="{9D8B030D-6E8A-4147-A177-3AD203B41FA5}">
                      <a16:colId xmlns:a16="http://schemas.microsoft.com/office/drawing/2014/main" val="6022537"/>
                    </a:ext>
                  </a:extLst>
                </a:gridCol>
                <a:gridCol w="2893153">
                  <a:extLst>
                    <a:ext uri="{9D8B030D-6E8A-4147-A177-3AD203B41FA5}">
                      <a16:colId xmlns:a16="http://schemas.microsoft.com/office/drawing/2014/main" val="867723263"/>
                    </a:ext>
                  </a:extLst>
                </a:gridCol>
                <a:gridCol w="2545355">
                  <a:extLst>
                    <a:ext uri="{9D8B030D-6E8A-4147-A177-3AD203B41FA5}">
                      <a16:colId xmlns:a16="http://schemas.microsoft.com/office/drawing/2014/main" val="3359139515"/>
                    </a:ext>
                  </a:extLst>
                </a:gridCol>
              </a:tblGrid>
              <a:tr h="303189">
                <a:tc>
                  <a:txBody>
                    <a:bodyPr/>
                    <a:lstStyle/>
                    <a:p>
                      <a:endParaRPr lang="nl-NL" sz="900" dirty="0"/>
                    </a:p>
                  </a:txBody>
                  <a:tcPr/>
                </a:tc>
                <a:tc>
                  <a:txBody>
                    <a:bodyPr/>
                    <a:lstStyle/>
                    <a:p>
                      <a:pPr algn="ctr"/>
                      <a:r>
                        <a:rPr lang="nl-NL" sz="1100" dirty="0" err="1"/>
                        <a:t>Immediate</a:t>
                      </a:r>
                      <a:r>
                        <a:rPr lang="nl-NL" sz="1100" baseline="0" dirty="0"/>
                        <a:t> </a:t>
                      </a:r>
                      <a:r>
                        <a:rPr lang="nl-NL" sz="1100" baseline="0" dirty="0" err="1"/>
                        <a:t>Angiography</a:t>
                      </a:r>
                      <a:r>
                        <a:rPr lang="nl-NL" sz="1100" baseline="0" dirty="0"/>
                        <a:t> Group</a:t>
                      </a:r>
                    </a:p>
                    <a:p>
                      <a:pPr algn="ctr"/>
                      <a:r>
                        <a:rPr lang="nl-NL" sz="1100" baseline="0" dirty="0"/>
                        <a:t> (N=264)</a:t>
                      </a:r>
                      <a:endParaRPr lang="nl-NL" sz="1100" dirty="0"/>
                    </a:p>
                  </a:txBody>
                  <a:tcPr/>
                </a:tc>
                <a:tc>
                  <a:txBody>
                    <a:bodyPr/>
                    <a:lstStyle/>
                    <a:p>
                      <a:pPr algn="ctr"/>
                      <a:r>
                        <a:rPr lang="nl-NL" sz="1100" dirty="0" err="1"/>
                        <a:t>Delayed</a:t>
                      </a:r>
                      <a:r>
                        <a:rPr lang="nl-NL" sz="1100" dirty="0"/>
                        <a:t> </a:t>
                      </a:r>
                      <a:r>
                        <a:rPr lang="nl-NL" sz="1100" dirty="0" err="1"/>
                        <a:t>Angiography</a:t>
                      </a:r>
                      <a:r>
                        <a:rPr lang="nl-NL" sz="1100" dirty="0"/>
                        <a:t> Group (N=258)</a:t>
                      </a:r>
                    </a:p>
                  </a:txBody>
                  <a:tcPr/>
                </a:tc>
                <a:extLst>
                  <a:ext uri="{0D108BD9-81ED-4DB2-BD59-A6C34878D82A}">
                    <a16:rowId xmlns:a16="http://schemas.microsoft.com/office/drawing/2014/main" val="171292388"/>
                  </a:ext>
                </a:extLst>
              </a:tr>
              <a:tr h="303189">
                <a:tc>
                  <a:txBody>
                    <a:bodyPr/>
                    <a:lstStyle/>
                    <a:p>
                      <a:r>
                        <a:rPr lang="en-US" sz="1100" b="1" dirty="0"/>
                        <a:t>Median time to targeted temperature (IQR) - </a:t>
                      </a:r>
                      <a:r>
                        <a:rPr lang="en-US" sz="1100" b="1" dirty="0" err="1"/>
                        <a:t>hr</a:t>
                      </a:r>
                      <a:endParaRPr lang="nl-NL" sz="1100" b="1" dirty="0"/>
                    </a:p>
                  </a:txBody>
                  <a:tcPr/>
                </a:tc>
                <a:tc>
                  <a:txBody>
                    <a:bodyPr/>
                    <a:lstStyle/>
                    <a:p>
                      <a:pPr algn="ctr"/>
                      <a:r>
                        <a:rPr lang="nl-NL" sz="1100" dirty="0"/>
                        <a:t>5.5 (2.9-8.6)</a:t>
                      </a:r>
                    </a:p>
                  </a:txBody>
                  <a:tcPr/>
                </a:tc>
                <a:tc>
                  <a:txBody>
                    <a:bodyPr/>
                    <a:lstStyle/>
                    <a:p>
                      <a:pPr algn="ctr"/>
                      <a:r>
                        <a:rPr lang="nl-NL" sz="1100" dirty="0"/>
                        <a:t>4.7 (2.4-7.2)</a:t>
                      </a:r>
                    </a:p>
                  </a:txBody>
                  <a:tcPr/>
                </a:tc>
                <a:extLst>
                  <a:ext uri="{0D108BD9-81ED-4DB2-BD59-A6C34878D82A}">
                    <a16:rowId xmlns:a16="http://schemas.microsoft.com/office/drawing/2014/main" val="21716754"/>
                  </a:ext>
                </a:extLst>
              </a:tr>
              <a:tr h="303189">
                <a:tc>
                  <a:txBody>
                    <a:bodyPr/>
                    <a:lstStyle/>
                    <a:p>
                      <a:r>
                        <a:rPr lang="nl-NL" sz="1100" b="1" dirty="0"/>
                        <a:t>Noradrenaline </a:t>
                      </a:r>
                      <a:r>
                        <a:rPr lang="nl-NL" sz="1100" b="1" dirty="0" err="1"/>
                        <a:t>administration</a:t>
                      </a:r>
                      <a:r>
                        <a:rPr lang="nl-NL" sz="1100" b="1" dirty="0"/>
                        <a:t> - no. (%)</a:t>
                      </a:r>
                    </a:p>
                  </a:txBody>
                  <a:tcPr/>
                </a:tc>
                <a:tc>
                  <a:txBody>
                    <a:bodyPr/>
                    <a:lstStyle/>
                    <a:p>
                      <a:pPr algn="ctr"/>
                      <a:r>
                        <a:rPr lang="nl-NL" sz="1100" dirty="0"/>
                        <a:t>231 (87.5%)</a:t>
                      </a:r>
                    </a:p>
                  </a:txBody>
                  <a:tcPr/>
                </a:tc>
                <a:tc>
                  <a:txBody>
                    <a:bodyPr/>
                    <a:lstStyle/>
                    <a:p>
                      <a:pPr algn="ctr"/>
                      <a:r>
                        <a:rPr lang="nl-NL" sz="1100" dirty="0"/>
                        <a:t>225 (87.2%)</a:t>
                      </a:r>
                    </a:p>
                  </a:txBody>
                  <a:tcPr/>
                </a:tc>
                <a:extLst>
                  <a:ext uri="{0D108BD9-81ED-4DB2-BD59-A6C34878D82A}">
                    <a16:rowId xmlns:a16="http://schemas.microsoft.com/office/drawing/2014/main" val="1544095705"/>
                  </a:ext>
                </a:extLst>
              </a:tr>
              <a:tr h="303189">
                <a:tc>
                  <a:txBody>
                    <a:bodyPr/>
                    <a:lstStyle/>
                    <a:p>
                      <a:r>
                        <a:rPr lang="nl-NL" sz="1100" b="1" dirty="0"/>
                        <a:t>Dobutamine </a:t>
                      </a:r>
                      <a:r>
                        <a:rPr lang="nl-NL" sz="1100" b="1" dirty="0" err="1"/>
                        <a:t>administration</a:t>
                      </a:r>
                      <a:r>
                        <a:rPr lang="nl-NL" sz="1100" b="1" dirty="0"/>
                        <a:t> - no. (%)</a:t>
                      </a:r>
                    </a:p>
                  </a:txBody>
                  <a:tcPr/>
                </a:tc>
                <a:tc>
                  <a:txBody>
                    <a:bodyPr/>
                    <a:lstStyle/>
                    <a:p>
                      <a:pPr algn="ctr"/>
                      <a:r>
                        <a:rPr lang="nl-NL" sz="1100" dirty="0"/>
                        <a:t>65 (24.6%)</a:t>
                      </a:r>
                    </a:p>
                  </a:txBody>
                  <a:tcPr/>
                </a:tc>
                <a:tc>
                  <a:txBody>
                    <a:bodyPr/>
                    <a:lstStyle/>
                    <a:p>
                      <a:pPr algn="ctr"/>
                      <a:r>
                        <a:rPr lang="nl-NL" sz="1100" dirty="0"/>
                        <a:t>76 (29.5)</a:t>
                      </a:r>
                    </a:p>
                  </a:txBody>
                  <a:tcPr/>
                </a:tc>
                <a:extLst>
                  <a:ext uri="{0D108BD9-81ED-4DB2-BD59-A6C34878D82A}">
                    <a16:rowId xmlns:a16="http://schemas.microsoft.com/office/drawing/2014/main" val="1555237842"/>
                  </a:ext>
                </a:extLst>
              </a:tr>
              <a:tr h="303189">
                <a:tc>
                  <a:txBody>
                    <a:bodyPr/>
                    <a:lstStyle/>
                    <a:p>
                      <a:r>
                        <a:rPr lang="nl-NL" sz="1100" b="1" dirty="0"/>
                        <a:t>Dopamine </a:t>
                      </a:r>
                      <a:r>
                        <a:rPr lang="nl-NL" sz="1100" b="1" dirty="0" err="1"/>
                        <a:t>administration</a:t>
                      </a:r>
                      <a:r>
                        <a:rPr lang="nl-NL" sz="1100" b="1" dirty="0"/>
                        <a:t> - no. (%)</a:t>
                      </a:r>
                    </a:p>
                  </a:txBody>
                  <a:tcPr/>
                </a:tc>
                <a:tc>
                  <a:txBody>
                    <a:bodyPr/>
                    <a:lstStyle/>
                    <a:p>
                      <a:pPr algn="ctr"/>
                      <a:r>
                        <a:rPr lang="nl-NL" sz="1100" dirty="0"/>
                        <a:t>11 (4.2%)</a:t>
                      </a:r>
                    </a:p>
                  </a:txBody>
                  <a:tcPr/>
                </a:tc>
                <a:tc>
                  <a:txBody>
                    <a:bodyPr/>
                    <a:lstStyle/>
                    <a:p>
                      <a:pPr algn="ctr"/>
                      <a:r>
                        <a:rPr lang="nl-NL" sz="1100" dirty="0"/>
                        <a:t>17 (6.6%)</a:t>
                      </a:r>
                    </a:p>
                  </a:txBody>
                  <a:tcPr/>
                </a:tc>
                <a:extLst>
                  <a:ext uri="{0D108BD9-81ED-4DB2-BD59-A6C34878D82A}">
                    <a16:rowId xmlns:a16="http://schemas.microsoft.com/office/drawing/2014/main" val="4281940656"/>
                  </a:ext>
                </a:extLst>
              </a:tr>
              <a:tr h="303189">
                <a:tc>
                  <a:txBody>
                    <a:bodyPr/>
                    <a:lstStyle/>
                    <a:p>
                      <a:r>
                        <a:rPr lang="nl-NL" sz="1100" b="1" dirty="0" err="1"/>
                        <a:t>Phosphodiesterase</a:t>
                      </a:r>
                      <a:r>
                        <a:rPr lang="nl-NL" sz="1100" b="1" dirty="0"/>
                        <a:t> </a:t>
                      </a:r>
                      <a:r>
                        <a:rPr lang="nl-NL" sz="1100" b="1" dirty="0" err="1"/>
                        <a:t>administration</a:t>
                      </a:r>
                      <a:r>
                        <a:rPr lang="nl-NL" sz="1100" b="1" dirty="0"/>
                        <a:t> - no. (%)</a:t>
                      </a:r>
                    </a:p>
                  </a:txBody>
                  <a:tcPr/>
                </a:tc>
                <a:tc>
                  <a:txBody>
                    <a:bodyPr/>
                    <a:lstStyle/>
                    <a:p>
                      <a:pPr algn="ctr"/>
                      <a:r>
                        <a:rPr lang="nl-NL" sz="1100" dirty="0"/>
                        <a:t>20 (7.6%)</a:t>
                      </a:r>
                    </a:p>
                  </a:txBody>
                  <a:tcPr/>
                </a:tc>
                <a:tc>
                  <a:txBody>
                    <a:bodyPr/>
                    <a:lstStyle/>
                    <a:p>
                      <a:pPr algn="ctr"/>
                      <a:r>
                        <a:rPr lang="nl-NL" sz="1100" dirty="0"/>
                        <a:t>24 (9.3%)</a:t>
                      </a:r>
                    </a:p>
                  </a:txBody>
                  <a:tcPr/>
                </a:tc>
                <a:extLst>
                  <a:ext uri="{0D108BD9-81ED-4DB2-BD59-A6C34878D82A}">
                    <a16:rowId xmlns:a16="http://schemas.microsoft.com/office/drawing/2014/main" val="3766930907"/>
                  </a:ext>
                </a:extLst>
              </a:tr>
              <a:tr h="303189">
                <a:tc>
                  <a:txBody>
                    <a:bodyPr/>
                    <a:lstStyle/>
                    <a:p>
                      <a:r>
                        <a:rPr lang="nl-NL" sz="1100" b="1" dirty="0" err="1"/>
                        <a:t>Amiodarone</a:t>
                      </a:r>
                      <a:r>
                        <a:rPr lang="nl-NL" sz="1100" b="1" dirty="0"/>
                        <a:t> - no./</a:t>
                      </a:r>
                      <a:r>
                        <a:rPr lang="nl-NL" sz="1100" b="1" dirty="0" err="1"/>
                        <a:t>total</a:t>
                      </a:r>
                      <a:r>
                        <a:rPr lang="nl-NL" sz="1100" b="1" dirty="0"/>
                        <a:t> no. (%)</a:t>
                      </a:r>
                    </a:p>
                  </a:txBody>
                  <a:tcPr/>
                </a:tc>
                <a:tc>
                  <a:txBody>
                    <a:bodyPr/>
                    <a:lstStyle/>
                    <a:p>
                      <a:pPr algn="ctr"/>
                      <a:r>
                        <a:rPr lang="nl-NL" sz="1100" dirty="0"/>
                        <a:t>73/263 (27.8%)</a:t>
                      </a:r>
                    </a:p>
                  </a:txBody>
                  <a:tcPr/>
                </a:tc>
                <a:tc>
                  <a:txBody>
                    <a:bodyPr/>
                    <a:lstStyle/>
                    <a:p>
                      <a:pPr algn="ctr"/>
                      <a:r>
                        <a:rPr lang="nl-NL" sz="1100" dirty="0"/>
                        <a:t>81/258 (31.4%)</a:t>
                      </a:r>
                    </a:p>
                  </a:txBody>
                  <a:tcPr/>
                </a:tc>
                <a:extLst>
                  <a:ext uri="{0D108BD9-81ED-4DB2-BD59-A6C34878D82A}">
                    <a16:rowId xmlns:a16="http://schemas.microsoft.com/office/drawing/2014/main" val="955898562"/>
                  </a:ext>
                </a:extLst>
              </a:tr>
              <a:tr h="303189">
                <a:tc>
                  <a:txBody>
                    <a:bodyPr/>
                    <a:lstStyle/>
                    <a:p>
                      <a:r>
                        <a:rPr lang="nl-NL" sz="1100" b="1" dirty="0" err="1"/>
                        <a:t>Salicylates</a:t>
                      </a:r>
                      <a:r>
                        <a:rPr lang="nl-NL" sz="1100" b="1" dirty="0"/>
                        <a:t> - no. (%)</a:t>
                      </a:r>
                    </a:p>
                  </a:txBody>
                  <a:tcPr/>
                </a:tc>
                <a:tc>
                  <a:txBody>
                    <a:bodyPr/>
                    <a:lstStyle/>
                    <a:p>
                      <a:pPr algn="ctr"/>
                      <a:r>
                        <a:rPr lang="nl-NL" sz="1100" dirty="0"/>
                        <a:t>201 (76.1%)</a:t>
                      </a:r>
                    </a:p>
                  </a:txBody>
                  <a:tcPr/>
                </a:tc>
                <a:tc>
                  <a:txBody>
                    <a:bodyPr/>
                    <a:lstStyle/>
                    <a:p>
                      <a:pPr algn="ctr"/>
                      <a:r>
                        <a:rPr lang="nl-NL" sz="1100" dirty="0"/>
                        <a:t>225 (87.2%)</a:t>
                      </a:r>
                    </a:p>
                  </a:txBody>
                  <a:tcPr/>
                </a:tc>
                <a:extLst>
                  <a:ext uri="{0D108BD9-81ED-4DB2-BD59-A6C34878D82A}">
                    <a16:rowId xmlns:a16="http://schemas.microsoft.com/office/drawing/2014/main" val="2739041965"/>
                  </a:ext>
                </a:extLst>
              </a:tr>
              <a:tr h="303189">
                <a:tc>
                  <a:txBody>
                    <a:bodyPr/>
                    <a:lstStyle/>
                    <a:p>
                      <a:r>
                        <a:rPr lang="nl-NL" sz="1100" b="1" dirty="0"/>
                        <a:t>P2Y12 inhibitor - no. (%)</a:t>
                      </a:r>
                    </a:p>
                  </a:txBody>
                  <a:tcPr/>
                </a:tc>
                <a:tc>
                  <a:txBody>
                    <a:bodyPr/>
                    <a:lstStyle/>
                    <a:p>
                      <a:pPr algn="ctr"/>
                      <a:r>
                        <a:rPr lang="nl-NL" sz="1100" dirty="0"/>
                        <a:t>152 (57.6%)</a:t>
                      </a:r>
                    </a:p>
                  </a:txBody>
                  <a:tcPr/>
                </a:tc>
                <a:tc>
                  <a:txBody>
                    <a:bodyPr/>
                    <a:lstStyle/>
                    <a:p>
                      <a:pPr algn="ctr"/>
                      <a:r>
                        <a:rPr lang="nl-NL" sz="1100" dirty="0"/>
                        <a:t>184 (71.3%)</a:t>
                      </a:r>
                    </a:p>
                  </a:txBody>
                  <a:tcPr/>
                </a:tc>
                <a:extLst>
                  <a:ext uri="{0D108BD9-81ED-4DB2-BD59-A6C34878D82A}">
                    <a16:rowId xmlns:a16="http://schemas.microsoft.com/office/drawing/2014/main" val="2499165672"/>
                  </a:ext>
                </a:extLst>
              </a:tr>
              <a:tr h="303189">
                <a:tc>
                  <a:txBody>
                    <a:bodyPr/>
                    <a:lstStyle/>
                    <a:p>
                      <a:r>
                        <a:rPr lang="nl-NL" sz="1100" b="1" dirty="0" err="1"/>
                        <a:t>Unfractionated</a:t>
                      </a:r>
                      <a:r>
                        <a:rPr lang="nl-NL" sz="1100" b="1" dirty="0"/>
                        <a:t> </a:t>
                      </a:r>
                      <a:r>
                        <a:rPr lang="nl-NL" sz="1100" b="1" dirty="0" err="1"/>
                        <a:t>heparin</a:t>
                      </a:r>
                      <a:r>
                        <a:rPr lang="nl-NL" sz="1100" b="1" dirty="0"/>
                        <a:t>/LMWH - no. (%)</a:t>
                      </a:r>
                    </a:p>
                  </a:txBody>
                  <a:tcPr/>
                </a:tc>
                <a:tc>
                  <a:txBody>
                    <a:bodyPr/>
                    <a:lstStyle/>
                    <a:p>
                      <a:pPr algn="ctr"/>
                      <a:r>
                        <a:rPr lang="nl-NL" sz="1100" dirty="0"/>
                        <a:t>238 (90.2%)</a:t>
                      </a:r>
                    </a:p>
                  </a:txBody>
                  <a:tcPr/>
                </a:tc>
                <a:tc>
                  <a:txBody>
                    <a:bodyPr/>
                    <a:lstStyle/>
                    <a:p>
                      <a:pPr algn="ctr"/>
                      <a:r>
                        <a:rPr lang="nl-NL" sz="1100" dirty="0"/>
                        <a:t>229 (88.8%)</a:t>
                      </a:r>
                    </a:p>
                  </a:txBody>
                  <a:tcPr/>
                </a:tc>
                <a:extLst>
                  <a:ext uri="{0D108BD9-81ED-4DB2-BD59-A6C34878D82A}">
                    <a16:rowId xmlns:a16="http://schemas.microsoft.com/office/drawing/2014/main" val="3059971820"/>
                  </a:ext>
                </a:extLst>
              </a:tr>
              <a:tr h="303189">
                <a:tc>
                  <a:txBody>
                    <a:bodyPr/>
                    <a:lstStyle/>
                    <a:p>
                      <a:r>
                        <a:rPr lang="nl-NL" sz="1100" b="1" dirty="0" err="1"/>
                        <a:t>Bivalirudin</a:t>
                      </a:r>
                      <a:r>
                        <a:rPr lang="nl-NL" sz="1100" b="1" dirty="0"/>
                        <a:t> - no. (%)</a:t>
                      </a:r>
                    </a:p>
                  </a:txBody>
                  <a:tcPr/>
                </a:tc>
                <a:tc>
                  <a:txBody>
                    <a:bodyPr/>
                    <a:lstStyle/>
                    <a:p>
                      <a:pPr algn="ctr"/>
                      <a:r>
                        <a:rPr lang="nl-NL" sz="1100" dirty="0"/>
                        <a:t>2 (0.8%)</a:t>
                      </a:r>
                    </a:p>
                  </a:txBody>
                  <a:tcPr/>
                </a:tc>
                <a:tc>
                  <a:txBody>
                    <a:bodyPr/>
                    <a:lstStyle/>
                    <a:p>
                      <a:pPr algn="ctr"/>
                      <a:r>
                        <a:rPr lang="nl-NL" sz="1100" dirty="0"/>
                        <a:t>2 (0.8%)</a:t>
                      </a:r>
                    </a:p>
                  </a:txBody>
                  <a:tcPr/>
                </a:tc>
                <a:extLst>
                  <a:ext uri="{0D108BD9-81ED-4DB2-BD59-A6C34878D82A}">
                    <a16:rowId xmlns:a16="http://schemas.microsoft.com/office/drawing/2014/main" val="3230512883"/>
                  </a:ext>
                </a:extLst>
              </a:tr>
              <a:tr h="303189">
                <a:tc>
                  <a:txBody>
                    <a:bodyPr/>
                    <a:lstStyle/>
                    <a:p>
                      <a:r>
                        <a:rPr lang="nl-NL" sz="1100" b="1" dirty="0" err="1"/>
                        <a:t>Glycoprotein</a:t>
                      </a:r>
                      <a:r>
                        <a:rPr lang="nl-NL" sz="1100" b="1" dirty="0"/>
                        <a:t> </a:t>
                      </a:r>
                      <a:r>
                        <a:rPr lang="nl-NL" sz="1100" b="1" dirty="0" err="1"/>
                        <a:t>IIb</a:t>
                      </a:r>
                      <a:r>
                        <a:rPr lang="nl-NL" sz="1100" b="1" dirty="0"/>
                        <a:t>/</a:t>
                      </a:r>
                      <a:r>
                        <a:rPr lang="nl-NL" sz="1100" b="1" dirty="0" err="1"/>
                        <a:t>IIIa</a:t>
                      </a:r>
                      <a:r>
                        <a:rPr lang="nl-NL" sz="1100" b="1" dirty="0"/>
                        <a:t> inhibitor - no. (%)</a:t>
                      </a:r>
                    </a:p>
                  </a:txBody>
                  <a:tcPr/>
                </a:tc>
                <a:tc>
                  <a:txBody>
                    <a:bodyPr/>
                    <a:lstStyle/>
                    <a:p>
                      <a:pPr algn="ctr"/>
                      <a:r>
                        <a:rPr lang="nl-NL" sz="1100" dirty="0"/>
                        <a:t>17 (6.4%)</a:t>
                      </a:r>
                    </a:p>
                  </a:txBody>
                  <a:tcPr/>
                </a:tc>
                <a:tc>
                  <a:txBody>
                    <a:bodyPr/>
                    <a:lstStyle/>
                    <a:p>
                      <a:pPr algn="ctr"/>
                      <a:r>
                        <a:rPr lang="nl-NL" sz="1100" dirty="0"/>
                        <a:t>7 (2.7%)</a:t>
                      </a:r>
                    </a:p>
                  </a:txBody>
                  <a:tcPr/>
                </a:tc>
                <a:extLst>
                  <a:ext uri="{0D108BD9-81ED-4DB2-BD59-A6C34878D82A}">
                    <a16:rowId xmlns:a16="http://schemas.microsoft.com/office/drawing/2014/main" val="924456085"/>
                  </a:ext>
                </a:extLst>
              </a:tr>
            </a:tbl>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Tree>
    <p:extLst>
      <p:ext uri="{BB962C8B-B14F-4D97-AF65-F5344CB8AC3E}">
        <p14:creationId xmlns:p14="http://schemas.microsoft.com/office/powerpoint/2010/main" val="35077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a:t>Intensive care support </a:t>
            </a:r>
            <a:r>
              <a:rPr lang="nl-NL" sz="3600" dirty="0" err="1"/>
              <a:t>and</a:t>
            </a:r>
            <a:r>
              <a:rPr lang="nl-NL" sz="3600" dirty="0"/>
              <a:t> </a:t>
            </a:r>
            <a:r>
              <a:rPr lang="nl-NL" sz="3600" dirty="0" err="1"/>
              <a:t>medical</a:t>
            </a:r>
            <a:r>
              <a:rPr lang="nl-NL" sz="3600" dirty="0"/>
              <a:t> treatment </a:t>
            </a:r>
            <a:r>
              <a:rPr lang="nl-NL" sz="3600" dirty="0" err="1"/>
              <a:t>during</a:t>
            </a:r>
            <a:r>
              <a:rPr lang="nl-NL" sz="3600" dirty="0"/>
              <a:t> index </a:t>
            </a:r>
            <a:r>
              <a:rPr lang="nl-NL" sz="3600" dirty="0" err="1"/>
              <a:t>hospitalization</a:t>
            </a:r>
            <a:r>
              <a:rPr lang="nl-NL" sz="3600" dirty="0"/>
              <a:t>.</a:t>
            </a:r>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709567875"/>
              </p:ext>
            </p:extLst>
          </p:nvPr>
        </p:nvGraphicFramePr>
        <p:xfrm>
          <a:off x="1452133" y="2330556"/>
          <a:ext cx="8991598" cy="3761799"/>
        </p:xfrm>
        <a:graphic>
          <a:graphicData uri="http://schemas.openxmlformats.org/drawingml/2006/table">
            <a:tbl>
              <a:tblPr firstRow="1" bandRow="1">
                <a:tableStyleId>{5C22544A-7EE6-4342-B048-85BDC9FD1C3A}</a:tableStyleId>
              </a:tblPr>
              <a:tblGrid>
                <a:gridCol w="3553090">
                  <a:extLst>
                    <a:ext uri="{9D8B030D-6E8A-4147-A177-3AD203B41FA5}">
                      <a16:colId xmlns:a16="http://schemas.microsoft.com/office/drawing/2014/main" val="6022537"/>
                    </a:ext>
                  </a:extLst>
                </a:gridCol>
                <a:gridCol w="2893153">
                  <a:extLst>
                    <a:ext uri="{9D8B030D-6E8A-4147-A177-3AD203B41FA5}">
                      <a16:colId xmlns:a16="http://schemas.microsoft.com/office/drawing/2014/main" val="867723263"/>
                    </a:ext>
                  </a:extLst>
                </a:gridCol>
                <a:gridCol w="2545355">
                  <a:extLst>
                    <a:ext uri="{9D8B030D-6E8A-4147-A177-3AD203B41FA5}">
                      <a16:colId xmlns:a16="http://schemas.microsoft.com/office/drawing/2014/main" val="3359139515"/>
                    </a:ext>
                  </a:extLst>
                </a:gridCol>
              </a:tblGrid>
              <a:tr h="303189">
                <a:tc>
                  <a:txBody>
                    <a:bodyPr/>
                    <a:lstStyle/>
                    <a:p>
                      <a:endParaRPr lang="nl-NL" sz="900" dirty="0"/>
                    </a:p>
                  </a:txBody>
                  <a:tcPr/>
                </a:tc>
                <a:tc>
                  <a:txBody>
                    <a:bodyPr/>
                    <a:lstStyle/>
                    <a:p>
                      <a:pPr algn="ctr"/>
                      <a:r>
                        <a:rPr lang="nl-NL" sz="1100" dirty="0" err="1"/>
                        <a:t>Immediate</a:t>
                      </a:r>
                      <a:r>
                        <a:rPr lang="nl-NL" sz="1100" baseline="0" dirty="0"/>
                        <a:t> </a:t>
                      </a:r>
                      <a:r>
                        <a:rPr lang="nl-NL" sz="1100" baseline="0" dirty="0" err="1"/>
                        <a:t>Angiography</a:t>
                      </a:r>
                      <a:r>
                        <a:rPr lang="nl-NL" sz="1100" baseline="0" dirty="0"/>
                        <a:t> Group</a:t>
                      </a:r>
                    </a:p>
                    <a:p>
                      <a:pPr algn="ctr"/>
                      <a:r>
                        <a:rPr lang="nl-NL" sz="1100" baseline="0" dirty="0"/>
                        <a:t> (N=264)</a:t>
                      </a:r>
                      <a:endParaRPr lang="nl-NL" sz="1100" dirty="0"/>
                    </a:p>
                  </a:txBody>
                  <a:tcPr/>
                </a:tc>
                <a:tc>
                  <a:txBody>
                    <a:bodyPr/>
                    <a:lstStyle/>
                    <a:p>
                      <a:pPr algn="ctr"/>
                      <a:r>
                        <a:rPr lang="nl-NL" sz="1100" dirty="0" err="1"/>
                        <a:t>Delayed</a:t>
                      </a:r>
                      <a:r>
                        <a:rPr lang="nl-NL" sz="1100" dirty="0"/>
                        <a:t> </a:t>
                      </a:r>
                      <a:r>
                        <a:rPr lang="nl-NL" sz="1100" dirty="0" err="1"/>
                        <a:t>Angiography</a:t>
                      </a:r>
                      <a:r>
                        <a:rPr lang="nl-NL" sz="1100" dirty="0"/>
                        <a:t> Group (N=258)</a:t>
                      </a:r>
                    </a:p>
                  </a:txBody>
                  <a:tcPr/>
                </a:tc>
                <a:extLst>
                  <a:ext uri="{0D108BD9-81ED-4DB2-BD59-A6C34878D82A}">
                    <a16:rowId xmlns:a16="http://schemas.microsoft.com/office/drawing/2014/main" val="171292388"/>
                  </a:ext>
                </a:extLst>
              </a:tr>
              <a:tr h="303189">
                <a:tc>
                  <a:txBody>
                    <a:bodyPr/>
                    <a:lstStyle/>
                    <a:p>
                      <a:r>
                        <a:rPr lang="en-US" sz="1100" b="1" dirty="0"/>
                        <a:t>Median time to targeted temperature (IQR) - </a:t>
                      </a:r>
                      <a:r>
                        <a:rPr lang="en-US" sz="1100" b="1" dirty="0" err="1"/>
                        <a:t>hr</a:t>
                      </a:r>
                      <a:endParaRPr lang="nl-NL" sz="1100" b="1" dirty="0"/>
                    </a:p>
                  </a:txBody>
                  <a:tcPr/>
                </a:tc>
                <a:tc>
                  <a:txBody>
                    <a:bodyPr/>
                    <a:lstStyle/>
                    <a:p>
                      <a:pPr algn="ctr"/>
                      <a:r>
                        <a:rPr lang="nl-NL" sz="1100" dirty="0"/>
                        <a:t>5.5 (2.9-8.6)</a:t>
                      </a:r>
                    </a:p>
                  </a:txBody>
                  <a:tcPr/>
                </a:tc>
                <a:tc>
                  <a:txBody>
                    <a:bodyPr/>
                    <a:lstStyle/>
                    <a:p>
                      <a:pPr algn="ctr"/>
                      <a:r>
                        <a:rPr lang="nl-NL" sz="1100" dirty="0"/>
                        <a:t>4.7 (2.4-7.2)</a:t>
                      </a:r>
                    </a:p>
                  </a:txBody>
                  <a:tcPr/>
                </a:tc>
                <a:extLst>
                  <a:ext uri="{0D108BD9-81ED-4DB2-BD59-A6C34878D82A}">
                    <a16:rowId xmlns:a16="http://schemas.microsoft.com/office/drawing/2014/main" val="21716754"/>
                  </a:ext>
                </a:extLst>
              </a:tr>
              <a:tr h="303189">
                <a:tc>
                  <a:txBody>
                    <a:bodyPr/>
                    <a:lstStyle/>
                    <a:p>
                      <a:r>
                        <a:rPr lang="nl-NL" sz="1100" b="1" dirty="0"/>
                        <a:t>Noradrenaline </a:t>
                      </a:r>
                      <a:r>
                        <a:rPr lang="nl-NL" sz="1100" b="1" dirty="0" err="1"/>
                        <a:t>administration</a:t>
                      </a:r>
                      <a:r>
                        <a:rPr lang="nl-NL" sz="1100" b="1" dirty="0"/>
                        <a:t> - no. (%)</a:t>
                      </a:r>
                    </a:p>
                  </a:txBody>
                  <a:tcPr/>
                </a:tc>
                <a:tc>
                  <a:txBody>
                    <a:bodyPr/>
                    <a:lstStyle/>
                    <a:p>
                      <a:pPr algn="ctr"/>
                      <a:r>
                        <a:rPr lang="nl-NL" sz="1100" dirty="0"/>
                        <a:t>231 (87.5%)</a:t>
                      </a:r>
                    </a:p>
                  </a:txBody>
                  <a:tcPr/>
                </a:tc>
                <a:tc>
                  <a:txBody>
                    <a:bodyPr/>
                    <a:lstStyle/>
                    <a:p>
                      <a:pPr algn="ctr"/>
                      <a:r>
                        <a:rPr lang="nl-NL" sz="1100" dirty="0"/>
                        <a:t>225 (87.2%)</a:t>
                      </a:r>
                    </a:p>
                  </a:txBody>
                  <a:tcPr/>
                </a:tc>
                <a:extLst>
                  <a:ext uri="{0D108BD9-81ED-4DB2-BD59-A6C34878D82A}">
                    <a16:rowId xmlns:a16="http://schemas.microsoft.com/office/drawing/2014/main" val="1544095705"/>
                  </a:ext>
                </a:extLst>
              </a:tr>
              <a:tr h="303189">
                <a:tc>
                  <a:txBody>
                    <a:bodyPr/>
                    <a:lstStyle/>
                    <a:p>
                      <a:r>
                        <a:rPr lang="nl-NL" sz="1100" b="1" dirty="0"/>
                        <a:t>Dobutamine </a:t>
                      </a:r>
                      <a:r>
                        <a:rPr lang="nl-NL" sz="1100" b="1" dirty="0" err="1"/>
                        <a:t>administration</a:t>
                      </a:r>
                      <a:r>
                        <a:rPr lang="nl-NL" sz="1100" b="1" dirty="0"/>
                        <a:t> - no. (%)</a:t>
                      </a:r>
                    </a:p>
                  </a:txBody>
                  <a:tcPr/>
                </a:tc>
                <a:tc>
                  <a:txBody>
                    <a:bodyPr/>
                    <a:lstStyle/>
                    <a:p>
                      <a:pPr algn="ctr"/>
                      <a:r>
                        <a:rPr lang="nl-NL" sz="1100" dirty="0"/>
                        <a:t>65 (24.6%)</a:t>
                      </a:r>
                    </a:p>
                  </a:txBody>
                  <a:tcPr/>
                </a:tc>
                <a:tc>
                  <a:txBody>
                    <a:bodyPr/>
                    <a:lstStyle/>
                    <a:p>
                      <a:pPr algn="ctr"/>
                      <a:r>
                        <a:rPr lang="nl-NL" sz="1100" dirty="0"/>
                        <a:t>76 (29.5)</a:t>
                      </a:r>
                    </a:p>
                  </a:txBody>
                  <a:tcPr/>
                </a:tc>
                <a:extLst>
                  <a:ext uri="{0D108BD9-81ED-4DB2-BD59-A6C34878D82A}">
                    <a16:rowId xmlns:a16="http://schemas.microsoft.com/office/drawing/2014/main" val="1555237842"/>
                  </a:ext>
                </a:extLst>
              </a:tr>
              <a:tr h="303189">
                <a:tc>
                  <a:txBody>
                    <a:bodyPr/>
                    <a:lstStyle/>
                    <a:p>
                      <a:r>
                        <a:rPr lang="nl-NL" sz="1100" b="1" dirty="0"/>
                        <a:t>Dopamine </a:t>
                      </a:r>
                      <a:r>
                        <a:rPr lang="nl-NL" sz="1100" b="1" dirty="0" err="1"/>
                        <a:t>administration</a:t>
                      </a:r>
                      <a:r>
                        <a:rPr lang="nl-NL" sz="1100" b="1" dirty="0"/>
                        <a:t> - no. (%)</a:t>
                      </a:r>
                    </a:p>
                  </a:txBody>
                  <a:tcPr/>
                </a:tc>
                <a:tc>
                  <a:txBody>
                    <a:bodyPr/>
                    <a:lstStyle/>
                    <a:p>
                      <a:pPr algn="ctr"/>
                      <a:r>
                        <a:rPr lang="nl-NL" sz="1100" dirty="0"/>
                        <a:t>11 (4.2%)</a:t>
                      </a:r>
                    </a:p>
                  </a:txBody>
                  <a:tcPr/>
                </a:tc>
                <a:tc>
                  <a:txBody>
                    <a:bodyPr/>
                    <a:lstStyle/>
                    <a:p>
                      <a:pPr algn="ctr"/>
                      <a:r>
                        <a:rPr lang="nl-NL" sz="1100" dirty="0"/>
                        <a:t>17 (6.6%)</a:t>
                      </a:r>
                    </a:p>
                  </a:txBody>
                  <a:tcPr/>
                </a:tc>
                <a:extLst>
                  <a:ext uri="{0D108BD9-81ED-4DB2-BD59-A6C34878D82A}">
                    <a16:rowId xmlns:a16="http://schemas.microsoft.com/office/drawing/2014/main" val="4281940656"/>
                  </a:ext>
                </a:extLst>
              </a:tr>
              <a:tr h="303189">
                <a:tc>
                  <a:txBody>
                    <a:bodyPr/>
                    <a:lstStyle/>
                    <a:p>
                      <a:r>
                        <a:rPr lang="nl-NL" sz="1100" b="1" dirty="0" err="1"/>
                        <a:t>Phosphodiesterase</a:t>
                      </a:r>
                      <a:r>
                        <a:rPr lang="nl-NL" sz="1100" b="1" dirty="0"/>
                        <a:t> </a:t>
                      </a:r>
                      <a:r>
                        <a:rPr lang="nl-NL" sz="1100" b="1" dirty="0" err="1"/>
                        <a:t>administration</a:t>
                      </a:r>
                      <a:r>
                        <a:rPr lang="nl-NL" sz="1100" b="1" dirty="0"/>
                        <a:t> - no. (%)</a:t>
                      </a:r>
                    </a:p>
                  </a:txBody>
                  <a:tcPr/>
                </a:tc>
                <a:tc>
                  <a:txBody>
                    <a:bodyPr/>
                    <a:lstStyle/>
                    <a:p>
                      <a:pPr algn="ctr"/>
                      <a:r>
                        <a:rPr lang="nl-NL" sz="1100" dirty="0"/>
                        <a:t>20 (7.6%)</a:t>
                      </a:r>
                    </a:p>
                  </a:txBody>
                  <a:tcPr/>
                </a:tc>
                <a:tc>
                  <a:txBody>
                    <a:bodyPr/>
                    <a:lstStyle/>
                    <a:p>
                      <a:pPr algn="ctr"/>
                      <a:r>
                        <a:rPr lang="nl-NL" sz="1100" dirty="0"/>
                        <a:t>24 (9.3%)</a:t>
                      </a:r>
                    </a:p>
                  </a:txBody>
                  <a:tcPr/>
                </a:tc>
                <a:extLst>
                  <a:ext uri="{0D108BD9-81ED-4DB2-BD59-A6C34878D82A}">
                    <a16:rowId xmlns:a16="http://schemas.microsoft.com/office/drawing/2014/main" val="3766930907"/>
                  </a:ext>
                </a:extLst>
              </a:tr>
              <a:tr h="303189">
                <a:tc>
                  <a:txBody>
                    <a:bodyPr/>
                    <a:lstStyle/>
                    <a:p>
                      <a:r>
                        <a:rPr lang="nl-NL" sz="1100" b="1" dirty="0" err="1"/>
                        <a:t>Amiodarone</a:t>
                      </a:r>
                      <a:r>
                        <a:rPr lang="nl-NL" sz="1100" b="1" dirty="0"/>
                        <a:t> - no./</a:t>
                      </a:r>
                      <a:r>
                        <a:rPr lang="nl-NL" sz="1100" b="1" dirty="0" err="1"/>
                        <a:t>total</a:t>
                      </a:r>
                      <a:r>
                        <a:rPr lang="nl-NL" sz="1100" b="1" dirty="0"/>
                        <a:t> no. (%)</a:t>
                      </a:r>
                    </a:p>
                  </a:txBody>
                  <a:tcPr/>
                </a:tc>
                <a:tc>
                  <a:txBody>
                    <a:bodyPr/>
                    <a:lstStyle/>
                    <a:p>
                      <a:pPr algn="ctr"/>
                      <a:r>
                        <a:rPr lang="nl-NL" sz="1100" dirty="0"/>
                        <a:t>73/263 (27.8%)</a:t>
                      </a:r>
                    </a:p>
                  </a:txBody>
                  <a:tcPr/>
                </a:tc>
                <a:tc>
                  <a:txBody>
                    <a:bodyPr/>
                    <a:lstStyle/>
                    <a:p>
                      <a:pPr algn="ctr"/>
                      <a:r>
                        <a:rPr lang="nl-NL" sz="1100" dirty="0"/>
                        <a:t>81/258 (31.4%)</a:t>
                      </a:r>
                    </a:p>
                  </a:txBody>
                  <a:tcPr/>
                </a:tc>
                <a:extLst>
                  <a:ext uri="{0D108BD9-81ED-4DB2-BD59-A6C34878D82A}">
                    <a16:rowId xmlns:a16="http://schemas.microsoft.com/office/drawing/2014/main" val="955898562"/>
                  </a:ext>
                </a:extLst>
              </a:tr>
              <a:tr h="303189">
                <a:tc>
                  <a:txBody>
                    <a:bodyPr/>
                    <a:lstStyle/>
                    <a:p>
                      <a:r>
                        <a:rPr lang="nl-NL" sz="1100" b="1" dirty="0" err="1"/>
                        <a:t>Salicylates</a:t>
                      </a:r>
                      <a:r>
                        <a:rPr lang="nl-NL" sz="1100" b="1" dirty="0"/>
                        <a:t> - no. (%)</a:t>
                      </a:r>
                    </a:p>
                  </a:txBody>
                  <a:tcPr/>
                </a:tc>
                <a:tc>
                  <a:txBody>
                    <a:bodyPr/>
                    <a:lstStyle/>
                    <a:p>
                      <a:pPr algn="ctr"/>
                      <a:r>
                        <a:rPr lang="nl-NL" sz="1100" dirty="0"/>
                        <a:t>201 (76.1%)</a:t>
                      </a:r>
                    </a:p>
                  </a:txBody>
                  <a:tcPr/>
                </a:tc>
                <a:tc>
                  <a:txBody>
                    <a:bodyPr/>
                    <a:lstStyle/>
                    <a:p>
                      <a:pPr algn="ctr"/>
                      <a:r>
                        <a:rPr lang="nl-NL" sz="1100" dirty="0"/>
                        <a:t>225 (87.2%)</a:t>
                      </a:r>
                    </a:p>
                  </a:txBody>
                  <a:tcPr/>
                </a:tc>
                <a:extLst>
                  <a:ext uri="{0D108BD9-81ED-4DB2-BD59-A6C34878D82A}">
                    <a16:rowId xmlns:a16="http://schemas.microsoft.com/office/drawing/2014/main" val="2739041965"/>
                  </a:ext>
                </a:extLst>
              </a:tr>
              <a:tr h="303189">
                <a:tc>
                  <a:txBody>
                    <a:bodyPr/>
                    <a:lstStyle/>
                    <a:p>
                      <a:r>
                        <a:rPr lang="nl-NL" sz="1100" b="1" dirty="0"/>
                        <a:t>P2Y12 inhibitor - no. (%)</a:t>
                      </a:r>
                    </a:p>
                  </a:txBody>
                  <a:tcPr/>
                </a:tc>
                <a:tc>
                  <a:txBody>
                    <a:bodyPr/>
                    <a:lstStyle/>
                    <a:p>
                      <a:pPr algn="ctr"/>
                      <a:r>
                        <a:rPr lang="nl-NL" sz="1100" dirty="0"/>
                        <a:t>152 (57.6%)</a:t>
                      </a:r>
                    </a:p>
                  </a:txBody>
                  <a:tcPr/>
                </a:tc>
                <a:tc>
                  <a:txBody>
                    <a:bodyPr/>
                    <a:lstStyle/>
                    <a:p>
                      <a:pPr algn="ctr"/>
                      <a:r>
                        <a:rPr lang="nl-NL" sz="1100" dirty="0"/>
                        <a:t>184 (71.3%)</a:t>
                      </a:r>
                    </a:p>
                  </a:txBody>
                  <a:tcPr/>
                </a:tc>
                <a:extLst>
                  <a:ext uri="{0D108BD9-81ED-4DB2-BD59-A6C34878D82A}">
                    <a16:rowId xmlns:a16="http://schemas.microsoft.com/office/drawing/2014/main" val="2499165672"/>
                  </a:ext>
                </a:extLst>
              </a:tr>
              <a:tr h="303189">
                <a:tc>
                  <a:txBody>
                    <a:bodyPr/>
                    <a:lstStyle/>
                    <a:p>
                      <a:r>
                        <a:rPr lang="nl-NL" sz="1100" b="1" dirty="0" err="1"/>
                        <a:t>Unfractionated</a:t>
                      </a:r>
                      <a:r>
                        <a:rPr lang="nl-NL" sz="1100" b="1" dirty="0"/>
                        <a:t> </a:t>
                      </a:r>
                      <a:r>
                        <a:rPr lang="nl-NL" sz="1100" b="1" dirty="0" err="1"/>
                        <a:t>heparin</a:t>
                      </a:r>
                      <a:r>
                        <a:rPr lang="nl-NL" sz="1100" b="1" dirty="0"/>
                        <a:t>/LMWH - no. (%)</a:t>
                      </a:r>
                    </a:p>
                  </a:txBody>
                  <a:tcPr/>
                </a:tc>
                <a:tc>
                  <a:txBody>
                    <a:bodyPr/>
                    <a:lstStyle/>
                    <a:p>
                      <a:pPr algn="ctr"/>
                      <a:r>
                        <a:rPr lang="nl-NL" sz="1100" dirty="0"/>
                        <a:t>238 (90.2%)</a:t>
                      </a:r>
                    </a:p>
                  </a:txBody>
                  <a:tcPr/>
                </a:tc>
                <a:tc>
                  <a:txBody>
                    <a:bodyPr/>
                    <a:lstStyle/>
                    <a:p>
                      <a:pPr algn="ctr"/>
                      <a:r>
                        <a:rPr lang="nl-NL" sz="1100" dirty="0"/>
                        <a:t>229 (88.8%)</a:t>
                      </a:r>
                    </a:p>
                  </a:txBody>
                  <a:tcPr/>
                </a:tc>
                <a:extLst>
                  <a:ext uri="{0D108BD9-81ED-4DB2-BD59-A6C34878D82A}">
                    <a16:rowId xmlns:a16="http://schemas.microsoft.com/office/drawing/2014/main" val="3059971820"/>
                  </a:ext>
                </a:extLst>
              </a:tr>
              <a:tr h="303189">
                <a:tc>
                  <a:txBody>
                    <a:bodyPr/>
                    <a:lstStyle/>
                    <a:p>
                      <a:r>
                        <a:rPr lang="nl-NL" sz="1100" b="1" dirty="0" err="1"/>
                        <a:t>Bivalirudin</a:t>
                      </a:r>
                      <a:r>
                        <a:rPr lang="nl-NL" sz="1100" b="1" dirty="0"/>
                        <a:t> - no. (%)</a:t>
                      </a:r>
                    </a:p>
                  </a:txBody>
                  <a:tcPr/>
                </a:tc>
                <a:tc>
                  <a:txBody>
                    <a:bodyPr/>
                    <a:lstStyle/>
                    <a:p>
                      <a:pPr algn="ctr"/>
                      <a:r>
                        <a:rPr lang="nl-NL" sz="1100" dirty="0"/>
                        <a:t>2 (0.8%)</a:t>
                      </a:r>
                    </a:p>
                  </a:txBody>
                  <a:tcPr/>
                </a:tc>
                <a:tc>
                  <a:txBody>
                    <a:bodyPr/>
                    <a:lstStyle/>
                    <a:p>
                      <a:pPr algn="ctr"/>
                      <a:r>
                        <a:rPr lang="nl-NL" sz="1100" dirty="0"/>
                        <a:t>2 (0.8%)</a:t>
                      </a:r>
                    </a:p>
                  </a:txBody>
                  <a:tcPr/>
                </a:tc>
                <a:extLst>
                  <a:ext uri="{0D108BD9-81ED-4DB2-BD59-A6C34878D82A}">
                    <a16:rowId xmlns:a16="http://schemas.microsoft.com/office/drawing/2014/main" val="3230512883"/>
                  </a:ext>
                </a:extLst>
              </a:tr>
              <a:tr h="303189">
                <a:tc>
                  <a:txBody>
                    <a:bodyPr/>
                    <a:lstStyle/>
                    <a:p>
                      <a:r>
                        <a:rPr lang="nl-NL" sz="1100" b="1" dirty="0" err="1"/>
                        <a:t>Glycoprotein</a:t>
                      </a:r>
                      <a:r>
                        <a:rPr lang="nl-NL" sz="1100" b="1" dirty="0"/>
                        <a:t> </a:t>
                      </a:r>
                      <a:r>
                        <a:rPr lang="nl-NL" sz="1100" b="1" dirty="0" err="1"/>
                        <a:t>IIb</a:t>
                      </a:r>
                      <a:r>
                        <a:rPr lang="nl-NL" sz="1100" b="1" dirty="0"/>
                        <a:t>/</a:t>
                      </a:r>
                      <a:r>
                        <a:rPr lang="nl-NL" sz="1100" b="1" dirty="0" err="1"/>
                        <a:t>IIIa</a:t>
                      </a:r>
                      <a:r>
                        <a:rPr lang="nl-NL" sz="1100" b="1" dirty="0"/>
                        <a:t> inhibitor - no. (%)</a:t>
                      </a:r>
                    </a:p>
                  </a:txBody>
                  <a:tcPr/>
                </a:tc>
                <a:tc>
                  <a:txBody>
                    <a:bodyPr/>
                    <a:lstStyle/>
                    <a:p>
                      <a:pPr algn="ctr"/>
                      <a:r>
                        <a:rPr lang="nl-NL" sz="1100" dirty="0"/>
                        <a:t>17 (6.4%)</a:t>
                      </a:r>
                    </a:p>
                  </a:txBody>
                  <a:tcPr/>
                </a:tc>
                <a:tc>
                  <a:txBody>
                    <a:bodyPr/>
                    <a:lstStyle/>
                    <a:p>
                      <a:pPr algn="ctr"/>
                      <a:r>
                        <a:rPr lang="nl-NL" sz="1100" dirty="0"/>
                        <a:t>7 (2.7%)</a:t>
                      </a:r>
                    </a:p>
                  </a:txBody>
                  <a:tcPr/>
                </a:tc>
                <a:extLst>
                  <a:ext uri="{0D108BD9-81ED-4DB2-BD59-A6C34878D82A}">
                    <a16:rowId xmlns:a16="http://schemas.microsoft.com/office/drawing/2014/main" val="924456085"/>
                  </a:ext>
                </a:extLst>
              </a:tr>
            </a:tbl>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
        <p:nvSpPr>
          <p:cNvPr id="3" name="Afgeronde rechthoek 2"/>
          <p:cNvSpPr/>
          <p:nvPr/>
        </p:nvSpPr>
        <p:spPr>
          <a:xfrm>
            <a:off x="5713171" y="2772462"/>
            <a:ext cx="4250131" cy="2926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609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a:t>Intensive care support </a:t>
            </a:r>
            <a:r>
              <a:rPr lang="nl-NL" sz="3600" dirty="0" err="1"/>
              <a:t>and</a:t>
            </a:r>
            <a:r>
              <a:rPr lang="nl-NL" sz="3600" dirty="0"/>
              <a:t> </a:t>
            </a:r>
            <a:r>
              <a:rPr lang="nl-NL" sz="3600" dirty="0" err="1"/>
              <a:t>medical</a:t>
            </a:r>
            <a:r>
              <a:rPr lang="nl-NL" sz="3600" dirty="0"/>
              <a:t> treatment </a:t>
            </a:r>
            <a:r>
              <a:rPr lang="nl-NL" sz="3600" dirty="0" err="1"/>
              <a:t>during</a:t>
            </a:r>
            <a:r>
              <a:rPr lang="nl-NL" sz="3600" dirty="0"/>
              <a:t> index </a:t>
            </a:r>
            <a:r>
              <a:rPr lang="nl-NL" sz="3600" dirty="0" err="1"/>
              <a:t>hospitalization</a:t>
            </a:r>
            <a:r>
              <a:rPr lang="nl-NL" sz="3600" dirty="0"/>
              <a:t>.</a:t>
            </a:r>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709567875"/>
              </p:ext>
            </p:extLst>
          </p:nvPr>
        </p:nvGraphicFramePr>
        <p:xfrm>
          <a:off x="1452133" y="2330556"/>
          <a:ext cx="8991598" cy="3761799"/>
        </p:xfrm>
        <a:graphic>
          <a:graphicData uri="http://schemas.openxmlformats.org/drawingml/2006/table">
            <a:tbl>
              <a:tblPr firstRow="1" bandRow="1">
                <a:tableStyleId>{5C22544A-7EE6-4342-B048-85BDC9FD1C3A}</a:tableStyleId>
              </a:tblPr>
              <a:tblGrid>
                <a:gridCol w="3553090">
                  <a:extLst>
                    <a:ext uri="{9D8B030D-6E8A-4147-A177-3AD203B41FA5}">
                      <a16:colId xmlns:a16="http://schemas.microsoft.com/office/drawing/2014/main" val="6022537"/>
                    </a:ext>
                  </a:extLst>
                </a:gridCol>
                <a:gridCol w="2893153">
                  <a:extLst>
                    <a:ext uri="{9D8B030D-6E8A-4147-A177-3AD203B41FA5}">
                      <a16:colId xmlns:a16="http://schemas.microsoft.com/office/drawing/2014/main" val="867723263"/>
                    </a:ext>
                  </a:extLst>
                </a:gridCol>
                <a:gridCol w="2545355">
                  <a:extLst>
                    <a:ext uri="{9D8B030D-6E8A-4147-A177-3AD203B41FA5}">
                      <a16:colId xmlns:a16="http://schemas.microsoft.com/office/drawing/2014/main" val="3359139515"/>
                    </a:ext>
                  </a:extLst>
                </a:gridCol>
              </a:tblGrid>
              <a:tr h="303189">
                <a:tc>
                  <a:txBody>
                    <a:bodyPr/>
                    <a:lstStyle/>
                    <a:p>
                      <a:endParaRPr lang="nl-NL" sz="900" dirty="0"/>
                    </a:p>
                  </a:txBody>
                  <a:tcPr/>
                </a:tc>
                <a:tc>
                  <a:txBody>
                    <a:bodyPr/>
                    <a:lstStyle/>
                    <a:p>
                      <a:pPr algn="ctr"/>
                      <a:r>
                        <a:rPr lang="nl-NL" sz="1100" dirty="0" err="1"/>
                        <a:t>Immediate</a:t>
                      </a:r>
                      <a:r>
                        <a:rPr lang="nl-NL" sz="1100" baseline="0" dirty="0"/>
                        <a:t> </a:t>
                      </a:r>
                      <a:r>
                        <a:rPr lang="nl-NL" sz="1100" baseline="0" dirty="0" err="1"/>
                        <a:t>Angiography</a:t>
                      </a:r>
                      <a:r>
                        <a:rPr lang="nl-NL" sz="1100" baseline="0" dirty="0"/>
                        <a:t> Group</a:t>
                      </a:r>
                    </a:p>
                    <a:p>
                      <a:pPr algn="ctr"/>
                      <a:r>
                        <a:rPr lang="nl-NL" sz="1100" baseline="0" dirty="0"/>
                        <a:t> (N=264)</a:t>
                      </a:r>
                      <a:endParaRPr lang="nl-NL" sz="1100" dirty="0"/>
                    </a:p>
                  </a:txBody>
                  <a:tcPr/>
                </a:tc>
                <a:tc>
                  <a:txBody>
                    <a:bodyPr/>
                    <a:lstStyle/>
                    <a:p>
                      <a:pPr algn="ctr"/>
                      <a:r>
                        <a:rPr lang="nl-NL" sz="1100" dirty="0" err="1"/>
                        <a:t>Delayed</a:t>
                      </a:r>
                      <a:r>
                        <a:rPr lang="nl-NL" sz="1100" dirty="0"/>
                        <a:t> </a:t>
                      </a:r>
                      <a:r>
                        <a:rPr lang="nl-NL" sz="1100" dirty="0" err="1"/>
                        <a:t>Angiography</a:t>
                      </a:r>
                      <a:r>
                        <a:rPr lang="nl-NL" sz="1100" dirty="0"/>
                        <a:t> Group (N=258)</a:t>
                      </a:r>
                    </a:p>
                  </a:txBody>
                  <a:tcPr/>
                </a:tc>
                <a:extLst>
                  <a:ext uri="{0D108BD9-81ED-4DB2-BD59-A6C34878D82A}">
                    <a16:rowId xmlns:a16="http://schemas.microsoft.com/office/drawing/2014/main" val="171292388"/>
                  </a:ext>
                </a:extLst>
              </a:tr>
              <a:tr h="303189">
                <a:tc>
                  <a:txBody>
                    <a:bodyPr/>
                    <a:lstStyle/>
                    <a:p>
                      <a:r>
                        <a:rPr lang="en-US" sz="1100" b="1" dirty="0"/>
                        <a:t>Median time to targeted temperature (IQR) - </a:t>
                      </a:r>
                      <a:r>
                        <a:rPr lang="en-US" sz="1100" b="1" dirty="0" err="1"/>
                        <a:t>hr</a:t>
                      </a:r>
                      <a:endParaRPr lang="nl-NL" sz="1100" b="1" dirty="0"/>
                    </a:p>
                  </a:txBody>
                  <a:tcPr/>
                </a:tc>
                <a:tc>
                  <a:txBody>
                    <a:bodyPr/>
                    <a:lstStyle/>
                    <a:p>
                      <a:pPr algn="ctr"/>
                      <a:r>
                        <a:rPr lang="nl-NL" sz="1100" dirty="0"/>
                        <a:t>5.5 (2.9-8.6)</a:t>
                      </a:r>
                    </a:p>
                  </a:txBody>
                  <a:tcPr/>
                </a:tc>
                <a:tc>
                  <a:txBody>
                    <a:bodyPr/>
                    <a:lstStyle/>
                    <a:p>
                      <a:pPr algn="ctr"/>
                      <a:r>
                        <a:rPr lang="nl-NL" sz="1100" dirty="0"/>
                        <a:t>4.7 (2.4-7.2)</a:t>
                      </a:r>
                    </a:p>
                  </a:txBody>
                  <a:tcPr/>
                </a:tc>
                <a:extLst>
                  <a:ext uri="{0D108BD9-81ED-4DB2-BD59-A6C34878D82A}">
                    <a16:rowId xmlns:a16="http://schemas.microsoft.com/office/drawing/2014/main" val="21716754"/>
                  </a:ext>
                </a:extLst>
              </a:tr>
              <a:tr h="303189">
                <a:tc>
                  <a:txBody>
                    <a:bodyPr/>
                    <a:lstStyle/>
                    <a:p>
                      <a:r>
                        <a:rPr lang="nl-NL" sz="1100" b="1" dirty="0"/>
                        <a:t>Noradrenaline </a:t>
                      </a:r>
                      <a:r>
                        <a:rPr lang="nl-NL" sz="1100" b="1" dirty="0" err="1"/>
                        <a:t>administration</a:t>
                      </a:r>
                      <a:r>
                        <a:rPr lang="nl-NL" sz="1100" b="1" dirty="0"/>
                        <a:t> - no. (%)</a:t>
                      </a:r>
                    </a:p>
                  </a:txBody>
                  <a:tcPr/>
                </a:tc>
                <a:tc>
                  <a:txBody>
                    <a:bodyPr/>
                    <a:lstStyle/>
                    <a:p>
                      <a:pPr algn="ctr"/>
                      <a:r>
                        <a:rPr lang="nl-NL" sz="1100" dirty="0"/>
                        <a:t>231 (87.5%)</a:t>
                      </a:r>
                    </a:p>
                  </a:txBody>
                  <a:tcPr/>
                </a:tc>
                <a:tc>
                  <a:txBody>
                    <a:bodyPr/>
                    <a:lstStyle/>
                    <a:p>
                      <a:pPr algn="ctr"/>
                      <a:r>
                        <a:rPr lang="nl-NL" sz="1100" dirty="0"/>
                        <a:t>225 (87.2%)</a:t>
                      </a:r>
                    </a:p>
                  </a:txBody>
                  <a:tcPr/>
                </a:tc>
                <a:extLst>
                  <a:ext uri="{0D108BD9-81ED-4DB2-BD59-A6C34878D82A}">
                    <a16:rowId xmlns:a16="http://schemas.microsoft.com/office/drawing/2014/main" val="1544095705"/>
                  </a:ext>
                </a:extLst>
              </a:tr>
              <a:tr h="303189">
                <a:tc>
                  <a:txBody>
                    <a:bodyPr/>
                    <a:lstStyle/>
                    <a:p>
                      <a:r>
                        <a:rPr lang="nl-NL" sz="1100" b="1" dirty="0"/>
                        <a:t>Dobutamine </a:t>
                      </a:r>
                      <a:r>
                        <a:rPr lang="nl-NL" sz="1100" b="1" dirty="0" err="1"/>
                        <a:t>administration</a:t>
                      </a:r>
                      <a:r>
                        <a:rPr lang="nl-NL" sz="1100" b="1" dirty="0"/>
                        <a:t> - no. (%)</a:t>
                      </a:r>
                    </a:p>
                  </a:txBody>
                  <a:tcPr/>
                </a:tc>
                <a:tc>
                  <a:txBody>
                    <a:bodyPr/>
                    <a:lstStyle/>
                    <a:p>
                      <a:pPr algn="ctr"/>
                      <a:r>
                        <a:rPr lang="nl-NL" sz="1100" dirty="0"/>
                        <a:t>65 (24.6%)</a:t>
                      </a:r>
                    </a:p>
                  </a:txBody>
                  <a:tcPr/>
                </a:tc>
                <a:tc>
                  <a:txBody>
                    <a:bodyPr/>
                    <a:lstStyle/>
                    <a:p>
                      <a:pPr algn="ctr"/>
                      <a:r>
                        <a:rPr lang="nl-NL" sz="1100" dirty="0"/>
                        <a:t>76 (29.5)</a:t>
                      </a:r>
                    </a:p>
                  </a:txBody>
                  <a:tcPr/>
                </a:tc>
                <a:extLst>
                  <a:ext uri="{0D108BD9-81ED-4DB2-BD59-A6C34878D82A}">
                    <a16:rowId xmlns:a16="http://schemas.microsoft.com/office/drawing/2014/main" val="1555237842"/>
                  </a:ext>
                </a:extLst>
              </a:tr>
              <a:tr h="303189">
                <a:tc>
                  <a:txBody>
                    <a:bodyPr/>
                    <a:lstStyle/>
                    <a:p>
                      <a:r>
                        <a:rPr lang="nl-NL" sz="1100" b="1" dirty="0"/>
                        <a:t>Dopamine </a:t>
                      </a:r>
                      <a:r>
                        <a:rPr lang="nl-NL" sz="1100" b="1" dirty="0" err="1"/>
                        <a:t>administration</a:t>
                      </a:r>
                      <a:r>
                        <a:rPr lang="nl-NL" sz="1100" b="1" dirty="0"/>
                        <a:t> - no. (%)</a:t>
                      </a:r>
                    </a:p>
                  </a:txBody>
                  <a:tcPr/>
                </a:tc>
                <a:tc>
                  <a:txBody>
                    <a:bodyPr/>
                    <a:lstStyle/>
                    <a:p>
                      <a:pPr algn="ctr"/>
                      <a:r>
                        <a:rPr lang="nl-NL" sz="1100" dirty="0"/>
                        <a:t>11 (4.2%)</a:t>
                      </a:r>
                    </a:p>
                  </a:txBody>
                  <a:tcPr/>
                </a:tc>
                <a:tc>
                  <a:txBody>
                    <a:bodyPr/>
                    <a:lstStyle/>
                    <a:p>
                      <a:pPr algn="ctr"/>
                      <a:r>
                        <a:rPr lang="nl-NL" sz="1100" dirty="0"/>
                        <a:t>17 (6.6%)</a:t>
                      </a:r>
                    </a:p>
                  </a:txBody>
                  <a:tcPr/>
                </a:tc>
                <a:extLst>
                  <a:ext uri="{0D108BD9-81ED-4DB2-BD59-A6C34878D82A}">
                    <a16:rowId xmlns:a16="http://schemas.microsoft.com/office/drawing/2014/main" val="4281940656"/>
                  </a:ext>
                </a:extLst>
              </a:tr>
              <a:tr h="303189">
                <a:tc>
                  <a:txBody>
                    <a:bodyPr/>
                    <a:lstStyle/>
                    <a:p>
                      <a:r>
                        <a:rPr lang="nl-NL" sz="1100" b="1" dirty="0" err="1"/>
                        <a:t>Phosphodiesterase</a:t>
                      </a:r>
                      <a:r>
                        <a:rPr lang="nl-NL" sz="1100" b="1" dirty="0"/>
                        <a:t> </a:t>
                      </a:r>
                      <a:r>
                        <a:rPr lang="nl-NL" sz="1100" b="1" dirty="0" err="1"/>
                        <a:t>administration</a:t>
                      </a:r>
                      <a:r>
                        <a:rPr lang="nl-NL" sz="1100" b="1" dirty="0"/>
                        <a:t> - no. (%)</a:t>
                      </a:r>
                    </a:p>
                  </a:txBody>
                  <a:tcPr/>
                </a:tc>
                <a:tc>
                  <a:txBody>
                    <a:bodyPr/>
                    <a:lstStyle/>
                    <a:p>
                      <a:pPr algn="ctr"/>
                      <a:r>
                        <a:rPr lang="nl-NL" sz="1100" dirty="0"/>
                        <a:t>20 (7.6%)</a:t>
                      </a:r>
                    </a:p>
                  </a:txBody>
                  <a:tcPr/>
                </a:tc>
                <a:tc>
                  <a:txBody>
                    <a:bodyPr/>
                    <a:lstStyle/>
                    <a:p>
                      <a:pPr algn="ctr"/>
                      <a:r>
                        <a:rPr lang="nl-NL" sz="1100" dirty="0"/>
                        <a:t>24 (9.3%)</a:t>
                      </a:r>
                    </a:p>
                  </a:txBody>
                  <a:tcPr/>
                </a:tc>
                <a:extLst>
                  <a:ext uri="{0D108BD9-81ED-4DB2-BD59-A6C34878D82A}">
                    <a16:rowId xmlns:a16="http://schemas.microsoft.com/office/drawing/2014/main" val="3766930907"/>
                  </a:ext>
                </a:extLst>
              </a:tr>
              <a:tr h="303189">
                <a:tc>
                  <a:txBody>
                    <a:bodyPr/>
                    <a:lstStyle/>
                    <a:p>
                      <a:r>
                        <a:rPr lang="nl-NL" sz="1100" b="1" dirty="0" err="1"/>
                        <a:t>Amiodarone</a:t>
                      </a:r>
                      <a:r>
                        <a:rPr lang="nl-NL" sz="1100" b="1" dirty="0"/>
                        <a:t> - no./</a:t>
                      </a:r>
                      <a:r>
                        <a:rPr lang="nl-NL" sz="1100" b="1" dirty="0" err="1"/>
                        <a:t>total</a:t>
                      </a:r>
                      <a:r>
                        <a:rPr lang="nl-NL" sz="1100" b="1" dirty="0"/>
                        <a:t> no. (%)</a:t>
                      </a:r>
                    </a:p>
                  </a:txBody>
                  <a:tcPr/>
                </a:tc>
                <a:tc>
                  <a:txBody>
                    <a:bodyPr/>
                    <a:lstStyle/>
                    <a:p>
                      <a:pPr algn="ctr"/>
                      <a:r>
                        <a:rPr lang="nl-NL" sz="1100" dirty="0"/>
                        <a:t>73/263 (27.8%)</a:t>
                      </a:r>
                    </a:p>
                  </a:txBody>
                  <a:tcPr/>
                </a:tc>
                <a:tc>
                  <a:txBody>
                    <a:bodyPr/>
                    <a:lstStyle/>
                    <a:p>
                      <a:pPr algn="ctr"/>
                      <a:r>
                        <a:rPr lang="nl-NL" sz="1100" dirty="0"/>
                        <a:t>81/258 (31.4%)</a:t>
                      </a:r>
                    </a:p>
                  </a:txBody>
                  <a:tcPr/>
                </a:tc>
                <a:extLst>
                  <a:ext uri="{0D108BD9-81ED-4DB2-BD59-A6C34878D82A}">
                    <a16:rowId xmlns:a16="http://schemas.microsoft.com/office/drawing/2014/main" val="955898562"/>
                  </a:ext>
                </a:extLst>
              </a:tr>
              <a:tr h="303189">
                <a:tc>
                  <a:txBody>
                    <a:bodyPr/>
                    <a:lstStyle/>
                    <a:p>
                      <a:r>
                        <a:rPr lang="nl-NL" sz="1100" b="1" dirty="0" err="1"/>
                        <a:t>Salicylates</a:t>
                      </a:r>
                      <a:r>
                        <a:rPr lang="nl-NL" sz="1100" b="1" dirty="0"/>
                        <a:t> - no. (%)</a:t>
                      </a:r>
                    </a:p>
                  </a:txBody>
                  <a:tcPr/>
                </a:tc>
                <a:tc>
                  <a:txBody>
                    <a:bodyPr/>
                    <a:lstStyle/>
                    <a:p>
                      <a:pPr algn="ctr"/>
                      <a:r>
                        <a:rPr lang="nl-NL" sz="1100" dirty="0"/>
                        <a:t>201 (76.1%)</a:t>
                      </a:r>
                    </a:p>
                  </a:txBody>
                  <a:tcPr/>
                </a:tc>
                <a:tc>
                  <a:txBody>
                    <a:bodyPr/>
                    <a:lstStyle/>
                    <a:p>
                      <a:pPr algn="ctr"/>
                      <a:r>
                        <a:rPr lang="nl-NL" sz="1100" dirty="0"/>
                        <a:t>225 (87.2%)</a:t>
                      </a:r>
                    </a:p>
                  </a:txBody>
                  <a:tcPr/>
                </a:tc>
                <a:extLst>
                  <a:ext uri="{0D108BD9-81ED-4DB2-BD59-A6C34878D82A}">
                    <a16:rowId xmlns:a16="http://schemas.microsoft.com/office/drawing/2014/main" val="2739041965"/>
                  </a:ext>
                </a:extLst>
              </a:tr>
              <a:tr h="303189">
                <a:tc>
                  <a:txBody>
                    <a:bodyPr/>
                    <a:lstStyle/>
                    <a:p>
                      <a:r>
                        <a:rPr lang="nl-NL" sz="1100" b="1" dirty="0"/>
                        <a:t>P2Y12 inhibitor - no. (%)</a:t>
                      </a:r>
                    </a:p>
                  </a:txBody>
                  <a:tcPr/>
                </a:tc>
                <a:tc>
                  <a:txBody>
                    <a:bodyPr/>
                    <a:lstStyle/>
                    <a:p>
                      <a:pPr algn="ctr"/>
                      <a:r>
                        <a:rPr lang="nl-NL" sz="1100" dirty="0"/>
                        <a:t>152 (57.6%)</a:t>
                      </a:r>
                    </a:p>
                  </a:txBody>
                  <a:tcPr/>
                </a:tc>
                <a:tc>
                  <a:txBody>
                    <a:bodyPr/>
                    <a:lstStyle/>
                    <a:p>
                      <a:pPr algn="ctr"/>
                      <a:r>
                        <a:rPr lang="nl-NL" sz="1100" dirty="0"/>
                        <a:t>184 (71.3%)</a:t>
                      </a:r>
                    </a:p>
                  </a:txBody>
                  <a:tcPr/>
                </a:tc>
                <a:extLst>
                  <a:ext uri="{0D108BD9-81ED-4DB2-BD59-A6C34878D82A}">
                    <a16:rowId xmlns:a16="http://schemas.microsoft.com/office/drawing/2014/main" val="2499165672"/>
                  </a:ext>
                </a:extLst>
              </a:tr>
              <a:tr h="303189">
                <a:tc>
                  <a:txBody>
                    <a:bodyPr/>
                    <a:lstStyle/>
                    <a:p>
                      <a:r>
                        <a:rPr lang="nl-NL" sz="1100" b="1" dirty="0" err="1"/>
                        <a:t>Unfractionated</a:t>
                      </a:r>
                      <a:r>
                        <a:rPr lang="nl-NL" sz="1100" b="1" dirty="0"/>
                        <a:t> </a:t>
                      </a:r>
                      <a:r>
                        <a:rPr lang="nl-NL" sz="1100" b="1" dirty="0" err="1"/>
                        <a:t>heparin</a:t>
                      </a:r>
                      <a:r>
                        <a:rPr lang="nl-NL" sz="1100" b="1" dirty="0"/>
                        <a:t>/LMWH - no. (%)</a:t>
                      </a:r>
                    </a:p>
                  </a:txBody>
                  <a:tcPr/>
                </a:tc>
                <a:tc>
                  <a:txBody>
                    <a:bodyPr/>
                    <a:lstStyle/>
                    <a:p>
                      <a:pPr algn="ctr"/>
                      <a:r>
                        <a:rPr lang="nl-NL" sz="1100" dirty="0"/>
                        <a:t>238 (90.2%)</a:t>
                      </a:r>
                    </a:p>
                  </a:txBody>
                  <a:tcPr/>
                </a:tc>
                <a:tc>
                  <a:txBody>
                    <a:bodyPr/>
                    <a:lstStyle/>
                    <a:p>
                      <a:pPr algn="ctr"/>
                      <a:r>
                        <a:rPr lang="nl-NL" sz="1100" dirty="0"/>
                        <a:t>229 (88.8%)</a:t>
                      </a:r>
                    </a:p>
                  </a:txBody>
                  <a:tcPr/>
                </a:tc>
                <a:extLst>
                  <a:ext uri="{0D108BD9-81ED-4DB2-BD59-A6C34878D82A}">
                    <a16:rowId xmlns:a16="http://schemas.microsoft.com/office/drawing/2014/main" val="3059971820"/>
                  </a:ext>
                </a:extLst>
              </a:tr>
              <a:tr h="303189">
                <a:tc>
                  <a:txBody>
                    <a:bodyPr/>
                    <a:lstStyle/>
                    <a:p>
                      <a:r>
                        <a:rPr lang="nl-NL" sz="1100" b="1" dirty="0" err="1"/>
                        <a:t>Bivalirudin</a:t>
                      </a:r>
                      <a:r>
                        <a:rPr lang="nl-NL" sz="1100" b="1" dirty="0"/>
                        <a:t> - no. (%)</a:t>
                      </a:r>
                    </a:p>
                  </a:txBody>
                  <a:tcPr/>
                </a:tc>
                <a:tc>
                  <a:txBody>
                    <a:bodyPr/>
                    <a:lstStyle/>
                    <a:p>
                      <a:pPr algn="ctr"/>
                      <a:r>
                        <a:rPr lang="nl-NL" sz="1100" dirty="0"/>
                        <a:t>2 (0.8%)</a:t>
                      </a:r>
                    </a:p>
                  </a:txBody>
                  <a:tcPr/>
                </a:tc>
                <a:tc>
                  <a:txBody>
                    <a:bodyPr/>
                    <a:lstStyle/>
                    <a:p>
                      <a:pPr algn="ctr"/>
                      <a:r>
                        <a:rPr lang="nl-NL" sz="1100" dirty="0"/>
                        <a:t>2 (0.8%)</a:t>
                      </a:r>
                    </a:p>
                  </a:txBody>
                  <a:tcPr/>
                </a:tc>
                <a:extLst>
                  <a:ext uri="{0D108BD9-81ED-4DB2-BD59-A6C34878D82A}">
                    <a16:rowId xmlns:a16="http://schemas.microsoft.com/office/drawing/2014/main" val="3230512883"/>
                  </a:ext>
                </a:extLst>
              </a:tr>
              <a:tr h="303189">
                <a:tc>
                  <a:txBody>
                    <a:bodyPr/>
                    <a:lstStyle/>
                    <a:p>
                      <a:r>
                        <a:rPr lang="nl-NL" sz="1100" b="1" dirty="0" err="1"/>
                        <a:t>Glycoprotein</a:t>
                      </a:r>
                      <a:r>
                        <a:rPr lang="nl-NL" sz="1100" b="1" dirty="0"/>
                        <a:t> </a:t>
                      </a:r>
                      <a:r>
                        <a:rPr lang="nl-NL" sz="1100" b="1" dirty="0" err="1"/>
                        <a:t>IIb</a:t>
                      </a:r>
                      <a:r>
                        <a:rPr lang="nl-NL" sz="1100" b="1" dirty="0"/>
                        <a:t>/</a:t>
                      </a:r>
                      <a:r>
                        <a:rPr lang="nl-NL" sz="1100" b="1" dirty="0" err="1"/>
                        <a:t>IIIa</a:t>
                      </a:r>
                      <a:r>
                        <a:rPr lang="nl-NL" sz="1100" b="1" dirty="0"/>
                        <a:t> inhibitor - no. (%)</a:t>
                      </a:r>
                    </a:p>
                  </a:txBody>
                  <a:tcPr/>
                </a:tc>
                <a:tc>
                  <a:txBody>
                    <a:bodyPr/>
                    <a:lstStyle/>
                    <a:p>
                      <a:pPr algn="ctr"/>
                      <a:r>
                        <a:rPr lang="nl-NL" sz="1100" dirty="0"/>
                        <a:t>17 (6.4%)</a:t>
                      </a:r>
                    </a:p>
                  </a:txBody>
                  <a:tcPr/>
                </a:tc>
                <a:tc>
                  <a:txBody>
                    <a:bodyPr/>
                    <a:lstStyle/>
                    <a:p>
                      <a:pPr algn="ctr"/>
                      <a:r>
                        <a:rPr lang="nl-NL" sz="1100" dirty="0"/>
                        <a:t>7 (2.7%)</a:t>
                      </a:r>
                    </a:p>
                  </a:txBody>
                  <a:tcPr/>
                </a:tc>
                <a:extLst>
                  <a:ext uri="{0D108BD9-81ED-4DB2-BD59-A6C34878D82A}">
                    <a16:rowId xmlns:a16="http://schemas.microsoft.com/office/drawing/2014/main" val="924456085"/>
                  </a:ext>
                </a:extLst>
              </a:tr>
            </a:tbl>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
        <p:nvSpPr>
          <p:cNvPr id="8" name="Afgeronde rechthoek 7"/>
          <p:cNvSpPr/>
          <p:nvPr/>
        </p:nvSpPr>
        <p:spPr>
          <a:xfrm>
            <a:off x="5713171" y="4586630"/>
            <a:ext cx="4250131" cy="5852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1084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739144"/>
            <a:ext cx="10766044" cy="1325563"/>
          </a:xfrm>
        </p:spPr>
        <p:txBody>
          <a:bodyPr/>
          <a:lstStyle/>
          <a:p>
            <a:r>
              <a:rPr lang="en-US" altLang="nl-NL" dirty="0">
                <a:latin typeface="Arial" panose="020B0604020202020204" pitchFamily="34" charset="0"/>
                <a:cs typeface="Arial" panose="020B0604020202020204" pitchFamily="34" charset="0"/>
              </a:rPr>
              <a:t>Background</a:t>
            </a:r>
            <a:endParaRPr lang="nl-NL" dirty="0"/>
          </a:p>
        </p:txBody>
      </p:sp>
      <p:sp>
        <p:nvSpPr>
          <p:cNvPr id="3" name="Tijdelijke aanduiding voor inhoud 2"/>
          <p:cNvSpPr>
            <a:spLocks noGrp="1"/>
          </p:cNvSpPr>
          <p:nvPr>
            <p:ph sz="half" idx="2"/>
          </p:nvPr>
        </p:nvSpPr>
        <p:spPr/>
        <p:txBody>
          <a:bodyPr/>
          <a:lstStyle/>
          <a:p>
            <a:pPr algn="just">
              <a:buFont typeface="Arial"/>
              <a:buChar char="•"/>
              <a:defRPr/>
            </a:pPr>
            <a:r>
              <a:rPr lang="en-US" sz="2000" dirty="0">
                <a:latin typeface="Arial" panose="020B0604020202020204" pitchFamily="34" charset="0"/>
                <a:cs typeface="Arial" panose="020B0604020202020204" pitchFamily="34" charset="0"/>
              </a:rPr>
              <a:t>Guidelines recommend immediate coronary angiography with PCI in patients who present with STEMI and cardiac arrest (class 1 LOE B).</a:t>
            </a:r>
            <a:r>
              <a:rPr lang="en-US" sz="2000" baseline="30000" dirty="0">
                <a:latin typeface="Arial" panose="020B0604020202020204" pitchFamily="34" charset="0"/>
                <a:cs typeface="Arial" panose="020B0604020202020204" pitchFamily="34" charset="0"/>
              </a:rPr>
              <a:t>1,2</a:t>
            </a:r>
          </a:p>
          <a:p>
            <a:pPr algn="just">
              <a:buFont typeface="Arial"/>
              <a:buChar char="•"/>
              <a:defRPr/>
            </a:pPr>
            <a:endParaRPr lang="en-US" sz="2000" dirty="0">
              <a:latin typeface="Arial" panose="020B0604020202020204" pitchFamily="34" charset="0"/>
              <a:cs typeface="Arial" panose="020B0604020202020204" pitchFamily="34" charset="0"/>
            </a:endParaRPr>
          </a:p>
          <a:p>
            <a:pPr>
              <a:buFont typeface="Arial"/>
              <a:buChar char="•"/>
              <a:defRPr/>
            </a:pPr>
            <a:r>
              <a:rPr lang="en-US" sz="2000" dirty="0">
                <a:latin typeface="Arial" panose="020B0604020202020204" pitchFamily="34" charset="0"/>
                <a:cs typeface="Arial" panose="020B0604020202020204" pitchFamily="34" charset="0"/>
              </a:rPr>
              <a:t>In patients with cardiac arrest without ST-segment elevation, guidelines also recommend emergency angiography </a:t>
            </a:r>
            <a:r>
              <a:rPr lang="nl-NL" sz="2000" dirty="0">
                <a:latin typeface="Arial" panose="020B0604020202020204" pitchFamily="34" charset="0"/>
                <a:cs typeface="Arial" panose="020B0604020202020204" pitchFamily="34" charset="0"/>
              </a:rPr>
              <a:t>(</a:t>
            </a:r>
            <a:r>
              <a:rPr lang="nl-NL" sz="2000" dirty="0" err="1">
                <a:latin typeface="Arial" panose="020B0604020202020204" pitchFamily="34" charset="0"/>
                <a:cs typeface="Arial" panose="020B0604020202020204" pitchFamily="34" charset="0"/>
              </a:rPr>
              <a:t>weak</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recommendation</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very</a:t>
            </a:r>
            <a:r>
              <a:rPr lang="nl-NL" sz="2000" dirty="0">
                <a:latin typeface="Arial" panose="020B0604020202020204" pitchFamily="34" charset="0"/>
                <a:cs typeface="Arial" panose="020B0604020202020204" pitchFamily="34" charset="0"/>
              </a:rPr>
              <a:t>-low-</a:t>
            </a:r>
            <a:r>
              <a:rPr lang="nl-NL" sz="2000" dirty="0" err="1">
                <a:latin typeface="Arial" panose="020B0604020202020204" pitchFamily="34" charset="0"/>
                <a:cs typeface="Arial" panose="020B0604020202020204" pitchFamily="34" charset="0"/>
              </a:rPr>
              <a:t>quality</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evidence</a:t>
            </a:r>
            <a:r>
              <a:rPr lang="nl-NL" sz="2000" dirty="0">
                <a:latin typeface="Arial" panose="020B0604020202020204" pitchFamily="34" charset="0"/>
                <a:cs typeface="Arial" panose="020B0604020202020204" pitchFamily="34" charset="0"/>
              </a:rPr>
              <a:t>).</a:t>
            </a:r>
            <a:r>
              <a:rPr lang="en-US" sz="2000" baseline="30000" dirty="0">
                <a:latin typeface="Arial" panose="020B0604020202020204" pitchFamily="34" charset="0"/>
                <a:cs typeface="Arial" panose="020B0604020202020204" pitchFamily="34" charset="0"/>
              </a:rPr>
              <a:t>3</a:t>
            </a:r>
          </a:p>
          <a:p>
            <a:pPr marL="0" indent="0">
              <a:buNone/>
              <a:defRPr/>
            </a:pPr>
            <a:r>
              <a:rPr lang="en-US" sz="2000" dirty="0">
                <a:latin typeface="Arial" panose="020B0604020202020204" pitchFamily="34" charset="0"/>
                <a:cs typeface="Arial" panose="020B0604020202020204" pitchFamily="34" charset="0"/>
              </a:rPr>
              <a:t> </a:t>
            </a:r>
          </a:p>
          <a:p>
            <a:pPr>
              <a:buFont typeface="Arial"/>
              <a:buChar char="•"/>
              <a:defRPr/>
            </a:pPr>
            <a:r>
              <a:rPr lang="en-US" sz="2000" dirty="0">
                <a:latin typeface="Arial" panose="020B0604020202020204" pitchFamily="34" charset="0"/>
                <a:cs typeface="Arial" panose="020B0604020202020204" pitchFamily="34" charset="0"/>
              </a:rPr>
              <a:t>This is based on observational data, as until recently </a:t>
            </a:r>
            <a:r>
              <a:rPr lang="nl-NL" sz="2000" dirty="0">
                <a:latin typeface="Arial" panose="020B0604020202020204" pitchFamily="34" charset="0"/>
                <a:cs typeface="Arial" panose="020B0604020202020204" pitchFamily="34" charset="0"/>
              </a:rPr>
              <a:t>no </a:t>
            </a:r>
            <a:r>
              <a:rPr lang="nl-NL" sz="2000" dirty="0" err="1">
                <a:latin typeface="Arial" panose="020B0604020202020204" pitchFamily="34" charset="0"/>
                <a:cs typeface="Arial" panose="020B0604020202020204" pitchFamily="34" charset="0"/>
              </a:rPr>
              <a:t>randomized</a:t>
            </a:r>
            <a:r>
              <a:rPr lang="nl-NL" sz="2000" dirty="0">
                <a:latin typeface="Arial" panose="020B0604020202020204" pitchFamily="34" charset="0"/>
                <a:cs typeface="Arial" panose="020B0604020202020204" pitchFamily="34" charset="0"/>
              </a:rPr>
              <a:t> trials had been </a:t>
            </a:r>
            <a:r>
              <a:rPr lang="nl-NL" sz="2000" dirty="0" err="1">
                <a:latin typeface="Arial" panose="020B0604020202020204" pitchFamily="34" charset="0"/>
                <a:cs typeface="Arial" panose="020B0604020202020204" pitchFamily="34" charset="0"/>
              </a:rPr>
              <a:t>performed</a:t>
            </a:r>
            <a:r>
              <a:rPr lang="nl-NL" sz="2000" dirty="0">
                <a:latin typeface="Arial" panose="020B0604020202020204" pitchFamily="34" charset="0"/>
                <a:cs typeface="Arial" panose="020B0604020202020204" pitchFamily="34" charset="0"/>
              </a:rPr>
              <a:t>.</a:t>
            </a:r>
          </a:p>
          <a:p>
            <a:pPr marL="0" indent="0" algn="just">
              <a:buNone/>
              <a:defRPr/>
            </a:pPr>
            <a:endParaRPr lang="nl-NL" sz="2400" dirty="0">
              <a:latin typeface="Arial" panose="020B0604020202020204" pitchFamily="34" charset="0"/>
              <a:cs typeface="Arial" panose="020B0604020202020204" pitchFamily="34" charset="0"/>
            </a:endParaRPr>
          </a:p>
          <a:p>
            <a:endParaRPr lang="nl-NL" dirty="0"/>
          </a:p>
        </p:txBody>
      </p:sp>
      <p:sp>
        <p:nvSpPr>
          <p:cNvPr id="4" name="Tijdelijke aanduiding voor voettekst 3"/>
          <p:cNvSpPr>
            <a:spLocks noGrp="1"/>
          </p:cNvSpPr>
          <p:nvPr>
            <p:ph type="ftr" sz="quarter" idx="11"/>
          </p:nvPr>
        </p:nvSpPr>
        <p:spPr>
          <a:xfrm>
            <a:off x="711200" y="6381750"/>
            <a:ext cx="8596086" cy="365125"/>
          </a:xfrm>
        </p:spPr>
        <p:txBody>
          <a:bodyPr anchor="t"/>
          <a:lstStyle/>
          <a:p>
            <a:r>
              <a:rPr lang="nl-NL" dirty="0"/>
              <a:t>1. Ibanez B, et al. EHJ, 2018; 2. </a:t>
            </a:r>
            <a:r>
              <a:rPr lang="nl-NL" dirty="0" err="1"/>
              <a:t>O’Gara</a:t>
            </a:r>
            <a:r>
              <a:rPr lang="nl-NL" dirty="0"/>
              <a:t> PT, et al. J Am Coll </a:t>
            </a:r>
            <a:r>
              <a:rPr lang="nl-NL" dirty="0" err="1"/>
              <a:t>Cardiol</a:t>
            </a:r>
            <a:r>
              <a:rPr lang="nl-NL" dirty="0"/>
              <a:t>, 2013; 3. </a:t>
            </a:r>
            <a:r>
              <a:rPr lang="nl-NL" dirty="0" err="1"/>
              <a:t>Welsford</a:t>
            </a:r>
            <a:r>
              <a:rPr lang="nl-NL" dirty="0"/>
              <a:t> M, et al. </a:t>
            </a:r>
            <a:r>
              <a:rPr lang="nl-NL" dirty="0" err="1"/>
              <a:t>Circulation</a:t>
            </a:r>
            <a:r>
              <a:rPr lang="nl-NL" dirty="0"/>
              <a:t>, 2015</a:t>
            </a:r>
          </a:p>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Tree>
    <p:extLst>
      <p:ext uri="{BB962C8B-B14F-4D97-AF65-F5344CB8AC3E}">
        <p14:creationId xmlns:p14="http://schemas.microsoft.com/office/powerpoint/2010/main" val="6538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a:t>Intensive care support </a:t>
            </a:r>
            <a:r>
              <a:rPr lang="nl-NL" sz="3600" dirty="0" err="1"/>
              <a:t>and</a:t>
            </a:r>
            <a:r>
              <a:rPr lang="nl-NL" sz="3600" dirty="0"/>
              <a:t> </a:t>
            </a:r>
            <a:r>
              <a:rPr lang="nl-NL" sz="3600" dirty="0" err="1"/>
              <a:t>medical</a:t>
            </a:r>
            <a:r>
              <a:rPr lang="nl-NL" sz="3600" dirty="0"/>
              <a:t> treatment </a:t>
            </a:r>
            <a:r>
              <a:rPr lang="nl-NL" sz="3600" dirty="0" err="1"/>
              <a:t>during</a:t>
            </a:r>
            <a:r>
              <a:rPr lang="nl-NL" sz="3600" dirty="0"/>
              <a:t> index </a:t>
            </a:r>
            <a:r>
              <a:rPr lang="nl-NL" sz="3600" dirty="0" err="1"/>
              <a:t>hospitalization</a:t>
            </a:r>
            <a:r>
              <a:rPr lang="nl-NL" sz="3600" dirty="0"/>
              <a:t>.</a:t>
            </a:r>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709567875"/>
              </p:ext>
            </p:extLst>
          </p:nvPr>
        </p:nvGraphicFramePr>
        <p:xfrm>
          <a:off x="1452133" y="2330556"/>
          <a:ext cx="8991598" cy="3761799"/>
        </p:xfrm>
        <a:graphic>
          <a:graphicData uri="http://schemas.openxmlformats.org/drawingml/2006/table">
            <a:tbl>
              <a:tblPr firstRow="1" bandRow="1">
                <a:tableStyleId>{5C22544A-7EE6-4342-B048-85BDC9FD1C3A}</a:tableStyleId>
              </a:tblPr>
              <a:tblGrid>
                <a:gridCol w="3553090">
                  <a:extLst>
                    <a:ext uri="{9D8B030D-6E8A-4147-A177-3AD203B41FA5}">
                      <a16:colId xmlns:a16="http://schemas.microsoft.com/office/drawing/2014/main" val="6022537"/>
                    </a:ext>
                  </a:extLst>
                </a:gridCol>
                <a:gridCol w="2893153">
                  <a:extLst>
                    <a:ext uri="{9D8B030D-6E8A-4147-A177-3AD203B41FA5}">
                      <a16:colId xmlns:a16="http://schemas.microsoft.com/office/drawing/2014/main" val="867723263"/>
                    </a:ext>
                  </a:extLst>
                </a:gridCol>
                <a:gridCol w="2545355">
                  <a:extLst>
                    <a:ext uri="{9D8B030D-6E8A-4147-A177-3AD203B41FA5}">
                      <a16:colId xmlns:a16="http://schemas.microsoft.com/office/drawing/2014/main" val="3359139515"/>
                    </a:ext>
                  </a:extLst>
                </a:gridCol>
              </a:tblGrid>
              <a:tr h="303189">
                <a:tc>
                  <a:txBody>
                    <a:bodyPr/>
                    <a:lstStyle/>
                    <a:p>
                      <a:endParaRPr lang="nl-NL" sz="900" dirty="0"/>
                    </a:p>
                  </a:txBody>
                  <a:tcPr/>
                </a:tc>
                <a:tc>
                  <a:txBody>
                    <a:bodyPr/>
                    <a:lstStyle/>
                    <a:p>
                      <a:pPr algn="ctr"/>
                      <a:r>
                        <a:rPr lang="nl-NL" sz="1100" dirty="0" err="1"/>
                        <a:t>Immediate</a:t>
                      </a:r>
                      <a:r>
                        <a:rPr lang="nl-NL" sz="1100" baseline="0" dirty="0"/>
                        <a:t> </a:t>
                      </a:r>
                      <a:r>
                        <a:rPr lang="nl-NL" sz="1100" baseline="0" dirty="0" err="1"/>
                        <a:t>Angiography</a:t>
                      </a:r>
                      <a:r>
                        <a:rPr lang="nl-NL" sz="1100" baseline="0" dirty="0"/>
                        <a:t> Group</a:t>
                      </a:r>
                    </a:p>
                    <a:p>
                      <a:pPr algn="ctr"/>
                      <a:r>
                        <a:rPr lang="nl-NL" sz="1100" baseline="0" dirty="0"/>
                        <a:t> (N=264)</a:t>
                      </a:r>
                      <a:endParaRPr lang="nl-NL" sz="1100" dirty="0"/>
                    </a:p>
                  </a:txBody>
                  <a:tcPr/>
                </a:tc>
                <a:tc>
                  <a:txBody>
                    <a:bodyPr/>
                    <a:lstStyle/>
                    <a:p>
                      <a:pPr algn="ctr"/>
                      <a:r>
                        <a:rPr lang="nl-NL" sz="1100" dirty="0" err="1"/>
                        <a:t>Delayed</a:t>
                      </a:r>
                      <a:r>
                        <a:rPr lang="nl-NL" sz="1100" dirty="0"/>
                        <a:t> </a:t>
                      </a:r>
                      <a:r>
                        <a:rPr lang="nl-NL" sz="1100" dirty="0" err="1"/>
                        <a:t>Angiography</a:t>
                      </a:r>
                      <a:r>
                        <a:rPr lang="nl-NL" sz="1100" dirty="0"/>
                        <a:t> Group (N=258)</a:t>
                      </a:r>
                    </a:p>
                  </a:txBody>
                  <a:tcPr/>
                </a:tc>
                <a:extLst>
                  <a:ext uri="{0D108BD9-81ED-4DB2-BD59-A6C34878D82A}">
                    <a16:rowId xmlns:a16="http://schemas.microsoft.com/office/drawing/2014/main" val="171292388"/>
                  </a:ext>
                </a:extLst>
              </a:tr>
              <a:tr h="303189">
                <a:tc>
                  <a:txBody>
                    <a:bodyPr/>
                    <a:lstStyle/>
                    <a:p>
                      <a:r>
                        <a:rPr lang="en-US" sz="1100" b="1" dirty="0"/>
                        <a:t>Median time to targeted temperature (IQR) - </a:t>
                      </a:r>
                      <a:r>
                        <a:rPr lang="en-US" sz="1100" b="1" dirty="0" err="1"/>
                        <a:t>hr</a:t>
                      </a:r>
                      <a:endParaRPr lang="nl-NL" sz="1100" b="1" dirty="0"/>
                    </a:p>
                  </a:txBody>
                  <a:tcPr/>
                </a:tc>
                <a:tc>
                  <a:txBody>
                    <a:bodyPr/>
                    <a:lstStyle/>
                    <a:p>
                      <a:pPr algn="ctr"/>
                      <a:r>
                        <a:rPr lang="nl-NL" sz="1100" dirty="0"/>
                        <a:t>5.5 (2.9-8.6)</a:t>
                      </a:r>
                    </a:p>
                  </a:txBody>
                  <a:tcPr/>
                </a:tc>
                <a:tc>
                  <a:txBody>
                    <a:bodyPr/>
                    <a:lstStyle/>
                    <a:p>
                      <a:pPr algn="ctr"/>
                      <a:r>
                        <a:rPr lang="nl-NL" sz="1100" dirty="0"/>
                        <a:t>4.7 (2.4-7.2)</a:t>
                      </a:r>
                    </a:p>
                  </a:txBody>
                  <a:tcPr/>
                </a:tc>
                <a:extLst>
                  <a:ext uri="{0D108BD9-81ED-4DB2-BD59-A6C34878D82A}">
                    <a16:rowId xmlns:a16="http://schemas.microsoft.com/office/drawing/2014/main" val="21716754"/>
                  </a:ext>
                </a:extLst>
              </a:tr>
              <a:tr h="303189">
                <a:tc>
                  <a:txBody>
                    <a:bodyPr/>
                    <a:lstStyle/>
                    <a:p>
                      <a:r>
                        <a:rPr lang="nl-NL" sz="1100" b="1" dirty="0"/>
                        <a:t>Noradrenaline </a:t>
                      </a:r>
                      <a:r>
                        <a:rPr lang="nl-NL" sz="1100" b="1" dirty="0" err="1"/>
                        <a:t>administration</a:t>
                      </a:r>
                      <a:r>
                        <a:rPr lang="nl-NL" sz="1100" b="1" dirty="0"/>
                        <a:t> - no. (%)</a:t>
                      </a:r>
                    </a:p>
                  </a:txBody>
                  <a:tcPr/>
                </a:tc>
                <a:tc>
                  <a:txBody>
                    <a:bodyPr/>
                    <a:lstStyle/>
                    <a:p>
                      <a:pPr algn="ctr"/>
                      <a:r>
                        <a:rPr lang="nl-NL" sz="1100" dirty="0"/>
                        <a:t>231 (87.5%)</a:t>
                      </a:r>
                    </a:p>
                  </a:txBody>
                  <a:tcPr/>
                </a:tc>
                <a:tc>
                  <a:txBody>
                    <a:bodyPr/>
                    <a:lstStyle/>
                    <a:p>
                      <a:pPr algn="ctr"/>
                      <a:r>
                        <a:rPr lang="nl-NL" sz="1100" dirty="0"/>
                        <a:t>225 (87.2%)</a:t>
                      </a:r>
                    </a:p>
                  </a:txBody>
                  <a:tcPr/>
                </a:tc>
                <a:extLst>
                  <a:ext uri="{0D108BD9-81ED-4DB2-BD59-A6C34878D82A}">
                    <a16:rowId xmlns:a16="http://schemas.microsoft.com/office/drawing/2014/main" val="1544095705"/>
                  </a:ext>
                </a:extLst>
              </a:tr>
              <a:tr h="303189">
                <a:tc>
                  <a:txBody>
                    <a:bodyPr/>
                    <a:lstStyle/>
                    <a:p>
                      <a:r>
                        <a:rPr lang="nl-NL" sz="1100" b="1" dirty="0"/>
                        <a:t>Dobutamine </a:t>
                      </a:r>
                      <a:r>
                        <a:rPr lang="nl-NL" sz="1100" b="1" dirty="0" err="1"/>
                        <a:t>administration</a:t>
                      </a:r>
                      <a:r>
                        <a:rPr lang="nl-NL" sz="1100" b="1" dirty="0"/>
                        <a:t> - no. (%)</a:t>
                      </a:r>
                    </a:p>
                  </a:txBody>
                  <a:tcPr/>
                </a:tc>
                <a:tc>
                  <a:txBody>
                    <a:bodyPr/>
                    <a:lstStyle/>
                    <a:p>
                      <a:pPr algn="ctr"/>
                      <a:r>
                        <a:rPr lang="nl-NL" sz="1100" dirty="0"/>
                        <a:t>65 (24.6%)</a:t>
                      </a:r>
                    </a:p>
                  </a:txBody>
                  <a:tcPr/>
                </a:tc>
                <a:tc>
                  <a:txBody>
                    <a:bodyPr/>
                    <a:lstStyle/>
                    <a:p>
                      <a:pPr algn="ctr"/>
                      <a:r>
                        <a:rPr lang="nl-NL" sz="1100" dirty="0"/>
                        <a:t>76 (29.5)</a:t>
                      </a:r>
                    </a:p>
                  </a:txBody>
                  <a:tcPr/>
                </a:tc>
                <a:extLst>
                  <a:ext uri="{0D108BD9-81ED-4DB2-BD59-A6C34878D82A}">
                    <a16:rowId xmlns:a16="http://schemas.microsoft.com/office/drawing/2014/main" val="1555237842"/>
                  </a:ext>
                </a:extLst>
              </a:tr>
              <a:tr h="303189">
                <a:tc>
                  <a:txBody>
                    <a:bodyPr/>
                    <a:lstStyle/>
                    <a:p>
                      <a:r>
                        <a:rPr lang="nl-NL" sz="1100" b="1" dirty="0"/>
                        <a:t>Dopamine </a:t>
                      </a:r>
                      <a:r>
                        <a:rPr lang="nl-NL" sz="1100" b="1" dirty="0" err="1"/>
                        <a:t>administration</a:t>
                      </a:r>
                      <a:r>
                        <a:rPr lang="nl-NL" sz="1100" b="1" dirty="0"/>
                        <a:t> - no. (%)</a:t>
                      </a:r>
                    </a:p>
                  </a:txBody>
                  <a:tcPr/>
                </a:tc>
                <a:tc>
                  <a:txBody>
                    <a:bodyPr/>
                    <a:lstStyle/>
                    <a:p>
                      <a:pPr algn="ctr"/>
                      <a:r>
                        <a:rPr lang="nl-NL" sz="1100" dirty="0"/>
                        <a:t>11 (4.2%)</a:t>
                      </a:r>
                    </a:p>
                  </a:txBody>
                  <a:tcPr/>
                </a:tc>
                <a:tc>
                  <a:txBody>
                    <a:bodyPr/>
                    <a:lstStyle/>
                    <a:p>
                      <a:pPr algn="ctr"/>
                      <a:r>
                        <a:rPr lang="nl-NL" sz="1100" dirty="0"/>
                        <a:t>17 (6.6%)</a:t>
                      </a:r>
                    </a:p>
                  </a:txBody>
                  <a:tcPr/>
                </a:tc>
                <a:extLst>
                  <a:ext uri="{0D108BD9-81ED-4DB2-BD59-A6C34878D82A}">
                    <a16:rowId xmlns:a16="http://schemas.microsoft.com/office/drawing/2014/main" val="4281940656"/>
                  </a:ext>
                </a:extLst>
              </a:tr>
              <a:tr h="303189">
                <a:tc>
                  <a:txBody>
                    <a:bodyPr/>
                    <a:lstStyle/>
                    <a:p>
                      <a:r>
                        <a:rPr lang="nl-NL" sz="1100" b="1" dirty="0" err="1"/>
                        <a:t>Phosphodiesterase</a:t>
                      </a:r>
                      <a:r>
                        <a:rPr lang="nl-NL" sz="1100" b="1" dirty="0"/>
                        <a:t> </a:t>
                      </a:r>
                      <a:r>
                        <a:rPr lang="nl-NL" sz="1100" b="1" dirty="0" err="1"/>
                        <a:t>administration</a:t>
                      </a:r>
                      <a:r>
                        <a:rPr lang="nl-NL" sz="1100" b="1" dirty="0"/>
                        <a:t> - no. (%)</a:t>
                      </a:r>
                    </a:p>
                  </a:txBody>
                  <a:tcPr/>
                </a:tc>
                <a:tc>
                  <a:txBody>
                    <a:bodyPr/>
                    <a:lstStyle/>
                    <a:p>
                      <a:pPr algn="ctr"/>
                      <a:r>
                        <a:rPr lang="nl-NL" sz="1100" dirty="0"/>
                        <a:t>20 (7.6%)</a:t>
                      </a:r>
                    </a:p>
                  </a:txBody>
                  <a:tcPr/>
                </a:tc>
                <a:tc>
                  <a:txBody>
                    <a:bodyPr/>
                    <a:lstStyle/>
                    <a:p>
                      <a:pPr algn="ctr"/>
                      <a:r>
                        <a:rPr lang="nl-NL" sz="1100" dirty="0"/>
                        <a:t>24 (9.3%)</a:t>
                      </a:r>
                    </a:p>
                  </a:txBody>
                  <a:tcPr/>
                </a:tc>
                <a:extLst>
                  <a:ext uri="{0D108BD9-81ED-4DB2-BD59-A6C34878D82A}">
                    <a16:rowId xmlns:a16="http://schemas.microsoft.com/office/drawing/2014/main" val="3766930907"/>
                  </a:ext>
                </a:extLst>
              </a:tr>
              <a:tr h="303189">
                <a:tc>
                  <a:txBody>
                    <a:bodyPr/>
                    <a:lstStyle/>
                    <a:p>
                      <a:r>
                        <a:rPr lang="nl-NL" sz="1100" b="1" dirty="0" err="1"/>
                        <a:t>Amiodarone</a:t>
                      </a:r>
                      <a:r>
                        <a:rPr lang="nl-NL" sz="1100" b="1" dirty="0"/>
                        <a:t> - no./</a:t>
                      </a:r>
                      <a:r>
                        <a:rPr lang="nl-NL" sz="1100" b="1" dirty="0" err="1"/>
                        <a:t>total</a:t>
                      </a:r>
                      <a:r>
                        <a:rPr lang="nl-NL" sz="1100" b="1" dirty="0"/>
                        <a:t> no. (%)</a:t>
                      </a:r>
                    </a:p>
                  </a:txBody>
                  <a:tcPr/>
                </a:tc>
                <a:tc>
                  <a:txBody>
                    <a:bodyPr/>
                    <a:lstStyle/>
                    <a:p>
                      <a:pPr algn="ctr"/>
                      <a:r>
                        <a:rPr lang="nl-NL" sz="1100" dirty="0"/>
                        <a:t>73/263 (27.8%)</a:t>
                      </a:r>
                    </a:p>
                  </a:txBody>
                  <a:tcPr/>
                </a:tc>
                <a:tc>
                  <a:txBody>
                    <a:bodyPr/>
                    <a:lstStyle/>
                    <a:p>
                      <a:pPr algn="ctr"/>
                      <a:r>
                        <a:rPr lang="nl-NL" sz="1100" dirty="0"/>
                        <a:t>81/258 (31.4%)</a:t>
                      </a:r>
                    </a:p>
                  </a:txBody>
                  <a:tcPr/>
                </a:tc>
                <a:extLst>
                  <a:ext uri="{0D108BD9-81ED-4DB2-BD59-A6C34878D82A}">
                    <a16:rowId xmlns:a16="http://schemas.microsoft.com/office/drawing/2014/main" val="955898562"/>
                  </a:ext>
                </a:extLst>
              </a:tr>
              <a:tr h="303189">
                <a:tc>
                  <a:txBody>
                    <a:bodyPr/>
                    <a:lstStyle/>
                    <a:p>
                      <a:r>
                        <a:rPr lang="nl-NL" sz="1100" b="1" dirty="0" err="1"/>
                        <a:t>Salicylates</a:t>
                      </a:r>
                      <a:r>
                        <a:rPr lang="nl-NL" sz="1100" b="1" dirty="0"/>
                        <a:t> - no. (%)</a:t>
                      </a:r>
                    </a:p>
                  </a:txBody>
                  <a:tcPr/>
                </a:tc>
                <a:tc>
                  <a:txBody>
                    <a:bodyPr/>
                    <a:lstStyle/>
                    <a:p>
                      <a:pPr algn="ctr"/>
                      <a:r>
                        <a:rPr lang="nl-NL" sz="1100" dirty="0"/>
                        <a:t>201 (76.1%)</a:t>
                      </a:r>
                    </a:p>
                  </a:txBody>
                  <a:tcPr/>
                </a:tc>
                <a:tc>
                  <a:txBody>
                    <a:bodyPr/>
                    <a:lstStyle/>
                    <a:p>
                      <a:pPr algn="ctr"/>
                      <a:r>
                        <a:rPr lang="nl-NL" sz="1100" dirty="0"/>
                        <a:t>225 (87.2%)</a:t>
                      </a:r>
                    </a:p>
                  </a:txBody>
                  <a:tcPr/>
                </a:tc>
                <a:extLst>
                  <a:ext uri="{0D108BD9-81ED-4DB2-BD59-A6C34878D82A}">
                    <a16:rowId xmlns:a16="http://schemas.microsoft.com/office/drawing/2014/main" val="2739041965"/>
                  </a:ext>
                </a:extLst>
              </a:tr>
              <a:tr h="303189">
                <a:tc>
                  <a:txBody>
                    <a:bodyPr/>
                    <a:lstStyle/>
                    <a:p>
                      <a:r>
                        <a:rPr lang="nl-NL" sz="1100" b="1" dirty="0"/>
                        <a:t>P2Y12 inhibitor - no. (%)</a:t>
                      </a:r>
                    </a:p>
                  </a:txBody>
                  <a:tcPr/>
                </a:tc>
                <a:tc>
                  <a:txBody>
                    <a:bodyPr/>
                    <a:lstStyle/>
                    <a:p>
                      <a:pPr algn="ctr"/>
                      <a:r>
                        <a:rPr lang="nl-NL" sz="1100" dirty="0"/>
                        <a:t>152 (57.6%)</a:t>
                      </a:r>
                    </a:p>
                  </a:txBody>
                  <a:tcPr/>
                </a:tc>
                <a:tc>
                  <a:txBody>
                    <a:bodyPr/>
                    <a:lstStyle/>
                    <a:p>
                      <a:pPr algn="ctr"/>
                      <a:r>
                        <a:rPr lang="nl-NL" sz="1100" dirty="0"/>
                        <a:t>184 (71.3%)</a:t>
                      </a:r>
                    </a:p>
                  </a:txBody>
                  <a:tcPr/>
                </a:tc>
                <a:extLst>
                  <a:ext uri="{0D108BD9-81ED-4DB2-BD59-A6C34878D82A}">
                    <a16:rowId xmlns:a16="http://schemas.microsoft.com/office/drawing/2014/main" val="2499165672"/>
                  </a:ext>
                </a:extLst>
              </a:tr>
              <a:tr h="303189">
                <a:tc>
                  <a:txBody>
                    <a:bodyPr/>
                    <a:lstStyle/>
                    <a:p>
                      <a:r>
                        <a:rPr lang="nl-NL" sz="1100" b="1" dirty="0" err="1"/>
                        <a:t>Unfractionated</a:t>
                      </a:r>
                      <a:r>
                        <a:rPr lang="nl-NL" sz="1100" b="1" dirty="0"/>
                        <a:t> </a:t>
                      </a:r>
                      <a:r>
                        <a:rPr lang="nl-NL" sz="1100" b="1" dirty="0" err="1"/>
                        <a:t>heparin</a:t>
                      </a:r>
                      <a:r>
                        <a:rPr lang="nl-NL" sz="1100" b="1" dirty="0"/>
                        <a:t>/LMWH - no. (%)</a:t>
                      </a:r>
                    </a:p>
                  </a:txBody>
                  <a:tcPr/>
                </a:tc>
                <a:tc>
                  <a:txBody>
                    <a:bodyPr/>
                    <a:lstStyle/>
                    <a:p>
                      <a:pPr algn="ctr"/>
                      <a:r>
                        <a:rPr lang="nl-NL" sz="1100" dirty="0"/>
                        <a:t>238 (90.2%)</a:t>
                      </a:r>
                    </a:p>
                  </a:txBody>
                  <a:tcPr/>
                </a:tc>
                <a:tc>
                  <a:txBody>
                    <a:bodyPr/>
                    <a:lstStyle/>
                    <a:p>
                      <a:pPr algn="ctr"/>
                      <a:r>
                        <a:rPr lang="nl-NL" sz="1100" dirty="0"/>
                        <a:t>229 (88.8%)</a:t>
                      </a:r>
                    </a:p>
                  </a:txBody>
                  <a:tcPr/>
                </a:tc>
                <a:extLst>
                  <a:ext uri="{0D108BD9-81ED-4DB2-BD59-A6C34878D82A}">
                    <a16:rowId xmlns:a16="http://schemas.microsoft.com/office/drawing/2014/main" val="3059971820"/>
                  </a:ext>
                </a:extLst>
              </a:tr>
              <a:tr h="303189">
                <a:tc>
                  <a:txBody>
                    <a:bodyPr/>
                    <a:lstStyle/>
                    <a:p>
                      <a:r>
                        <a:rPr lang="nl-NL" sz="1100" b="1" dirty="0" err="1"/>
                        <a:t>Bivalirudin</a:t>
                      </a:r>
                      <a:r>
                        <a:rPr lang="nl-NL" sz="1100" b="1" dirty="0"/>
                        <a:t> - no. (%)</a:t>
                      </a:r>
                    </a:p>
                  </a:txBody>
                  <a:tcPr/>
                </a:tc>
                <a:tc>
                  <a:txBody>
                    <a:bodyPr/>
                    <a:lstStyle/>
                    <a:p>
                      <a:pPr algn="ctr"/>
                      <a:r>
                        <a:rPr lang="nl-NL" sz="1100" dirty="0"/>
                        <a:t>2 (0.8%)</a:t>
                      </a:r>
                    </a:p>
                  </a:txBody>
                  <a:tcPr/>
                </a:tc>
                <a:tc>
                  <a:txBody>
                    <a:bodyPr/>
                    <a:lstStyle/>
                    <a:p>
                      <a:pPr algn="ctr"/>
                      <a:r>
                        <a:rPr lang="nl-NL" sz="1100" dirty="0"/>
                        <a:t>2 (0.8%)</a:t>
                      </a:r>
                    </a:p>
                  </a:txBody>
                  <a:tcPr/>
                </a:tc>
                <a:extLst>
                  <a:ext uri="{0D108BD9-81ED-4DB2-BD59-A6C34878D82A}">
                    <a16:rowId xmlns:a16="http://schemas.microsoft.com/office/drawing/2014/main" val="3230512883"/>
                  </a:ext>
                </a:extLst>
              </a:tr>
              <a:tr h="303189">
                <a:tc>
                  <a:txBody>
                    <a:bodyPr/>
                    <a:lstStyle/>
                    <a:p>
                      <a:r>
                        <a:rPr lang="nl-NL" sz="1100" b="1" dirty="0" err="1"/>
                        <a:t>Glycoprotein</a:t>
                      </a:r>
                      <a:r>
                        <a:rPr lang="nl-NL" sz="1100" b="1" dirty="0"/>
                        <a:t> </a:t>
                      </a:r>
                      <a:r>
                        <a:rPr lang="nl-NL" sz="1100" b="1" dirty="0" err="1"/>
                        <a:t>IIb</a:t>
                      </a:r>
                      <a:r>
                        <a:rPr lang="nl-NL" sz="1100" b="1" dirty="0"/>
                        <a:t>/</a:t>
                      </a:r>
                      <a:r>
                        <a:rPr lang="nl-NL" sz="1100" b="1" dirty="0" err="1"/>
                        <a:t>IIIa</a:t>
                      </a:r>
                      <a:r>
                        <a:rPr lang="nl-NL" sz="1100" b="1" dirty="0"/>
                        <a:t> inhibitor - no. (%)</a:t>
                      </a:r>
                    </a:p>
                  </a:txBody>
                  <a:tcPr/>
                </a:tc>
                <a:tc>
                  <a:txBody>
                    <a:bodyPr/>
                    <a:lstStyle/>
                    <a:p>
                      <a:pPr algn="ctr"/>
                      <a:r>
                        <a:rPr lang="nl-NL" sz="1100" dirty="0"/>
                        <a:t>17 (6.4%)</a:t>
                      </a:r>
                    </a:p>
                  </a:txBody>
                  <a:tcPr/>
                </a:tc>
                <a:tc>
                  <a:txBody>
                    <a:bodyPr/>
                    <a:lstStyle/>
                    <a:p>
                      <a:pPr algn="ctr"/>
                      <a:r>
                        <a:rPr lang="nl-NL" sz="1100" dirty="0"/>
                        <a:t>7 (2.7%)</a:t>
                      </a:r>
                    </a:p>
                  </a:txBody>
                  <a:tcPr/>
                </a:tc>
                <a:extLst>
                  <a:ext uri="{0D108BD9-81ED-4DB2-BD59-A6C34878D82A}">
                    <a16:rowId xmlns:a16="http://schemas.microsoft.com/office/drawing/2014/main" val="924456085"/>
                  </a:ext>
                </a:extLst>
              </a:tr>
            </a:tbl>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
        <p:nvSpPr>
          <p:cNvPr id="9" name="Afgeronde rechthoek 8"/>
          <p:cNvSpPr/>
          <p:nvPr/>
        </p:nvSpPr>
        <p:spPr>
          <a:xfrm>
            <a:off x="5713171" y="5793638"/>
            <a:ext cx="4250131" cy="2987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2770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1-year outcomes of the COACT trial.</a:t>
            </a:r>
            <a:endParaRPr lang="nl-NL"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1746961672"/>
              </p:ext>
            </p:extLst>
          </p:nvPr>
        </p:nvGraphicFramePr>
        <p:xfrm>
          <a:off x="695325" y="2425700"/>
          <a:ext cx="10744200" cy="797560"/>
        </p:xfrm>
        <a:graphic>
          <a:graphicData uri="http://schemas.openxmlformats.org/drawingml/2006/table">
            <a:tbl>
              <a:tblPr firstRow="1" bandRow="1">
                <a:tableStyleId>{5C22544A-7EE6-4342-B048-85BDC9FD1C3A}</a:tableStyleId>
              </a:tblPr>
              <a:tblGrid>
                <a:gridCol w="2686050">
                  <a:extLst>
                    <a:ext uri="{9D8B030D-6E8A-4147-A177-3AD203B41FA5}">
                      <a16:colId xmlns:a16="http://schemas.microsoft.com/office/drawing/2014/main" val="2881026645"/>
                    </a:ext>
                  </a:extLst>
                </a:gridCol>
                <a:gridCol w="2686050">
                  <a:extLst>
                    <a:ext uri="{9D8B030D-6E8A-4147-A177-3AD203B41FA5}">
                      <a16:colId xmlns:a16="http://schemas.microsoft.com/office/drawing/2014/main" val="2159483096"/>
                    </a:ext>
                  </a:extLst>
                </a:gridCol>
                <a:gridCol w="2686050">
                  <a:extLst>
                    <a:ext uri="{9D8B030D-6E8A-4147-A177-3AD203B41FA5}">
                      <a16:colId xmlns:a16="http://schemas.microsoft.com/office/drawing/2014/main" val="4161665008"/>
                    </a:ext>
                  </a:extLst>
                </a:gridCol>
                <a:gridCol w="2686050">
                  <a:extLst>
                    <a:ext uri="{9D8B030D-6E8A-4147-A177-3AD203B41FA5}">
                      <a16:colId xmlns:a16="http://schemas.microsoft.com/office/drawing/2014/main" val="3469061910"/>
                    </a:ext>
                  </a:extLst>
                </a:gridCol>
              </a:tblGrid>
              <a:tr h="370840">
                <a:tc>
                  <a:txBody>
                    <a:bodyPr/>
                    <a:lstStyle/>
                    <a:p>
                      <a:endParaRPr lang="nl-NL" dirty="0"/>
                    </a:p>
                  </a:txBody>
                  <a:tcPr/>
                </a:tc>
                <a:tc>
                  <a:txBody>
                    <a:bodyPr/>
                    <a:lstStyle/>
                    <a:p>
                      <a:pPr algn="ctr"/>
                      <a:r>
                        <a:rPr lang="nl-NL" sz="1100" dirty="0" err="1"/>
                        <a:t>Immediate</a:t>
                      </a:r>
                      <a:r>
                        <a:rPr lang="nl-NL" sz="1100" baseline="0" dirty="0"/>
                        <a:t> </a:t>
                      </a:r>
                      <a:r>
                        <a:rPr lang="nl-NL" sz="1100" baseline="0" dirty="0" err="1"/>
                        <a:t>Angiography</a:t>
                      </a:r>
                      <a:r>
                        <a:rPr lang="nl-NL" sz="1100" baseline="0" dirty="0"/>
                        <a:t> Group (N=264)</a:t>
                      </a:r>
                      <a:endParaRPr lang="nl-NL" sz="1100" dirty="0"/>
                    </a:p>
                  </a:txBody>
                  <a:tcPr/>
                </a:tc>
                <a:tc>
                  <a:txBody>
                    <a:bodyPr/>
                    <a:lstStyle/>
                    <a:p>
                      <a:pPr algn="ctr"/>
                      <a:r>
                        <a:rPr lang="nl-NL" sz="1100" dirty="0" err="1"/>
                        <a:t>Delayed</a:t>
                      </a:r>
                      <a:r>
                        <a:rPr lang="nl-NL" sz="1100" dirty="0"/>
                        <a:t> </a:t>
                      </a:r>
                      <a:r>
                        <a:rPr lang="nl-NL" sz="1100" dirty="0" err="1"/>
                        <a:t>Angiography</a:t>
                      </a:r>
                      <a:r>
                        <a:rPr lang="nl-NL" sz="1100" dirty="0"/>
                        <a:t> Group</a:t>
                      </a:r>
                    </a:p>
                    <a:p>
                      <a:pPr algn="ctr"/>
                      <a:r>
                        <a:rPr lang="nl-NL" sz="1100" dirty="0"/>
                        <a:t>(N=258)</a:t>
                      </a:r>
                    </a:p>
                  </a:txBody>
                  <a:tcPr/>
                </a:tc>
                <a:tc>
                  <a:txBody>
                    <a:bodyPr/>
                    <a:lstStyle/>
                    <a:p>
                      <a:pPr algn="ctr"/>
                      <a:r>
                        <a:rPr lang="nl-NL" sz="1100" dirty="0"/>
                        <a:t>OR(95% CI)</a:t>
                      </a:r>
                    </a:p>
                  </a:txBody>
                  <a:tcPr/>
                </a:tc>
                <a:extLst>
                  <a:ext uri="{0D108BD9-81ED-4DB2-BD59-A6C34878D82A}">
                    <a16:rowId xmlns:a16="http://schemas.microsoft.com/office/drawing/2014/main" val="3654537706"/>
                  </a:ext>
                </a:extLst>
              </a:tr>
              <a:tr h="370840">
                <a:tc>
                  <a:txBody>
                    <a:bodyPr/>
                    <a:lstStyle/>
                    <a:p>
                      <a:r>
                        <a:rPr lang="nl-NL" sz="1100" b="1" dirty="0"/>
                        <a:t>Survival, no. (%)</a:t>
                      </a:r>
                    </a:p>
                  </a:txBody>
                  <a:tcPr/>
                </a:tc>
                <a:tc>
                  <a:txBody>
                    <a:bodyPr/>
                    <a:lstStyle/>
                    <a:p>
                      <a:pPr algn="ctr"/>
                      <a:r>
                        <a:rPr lang="nl-NL" sz="1100" dirty="0"/>
                        <a:t>162 (61.4%)</a:t>
                      </a:r>
                    </a:p>
                  </a:txBody>
                  <a:tcPr/>
                </a:tc>
                <a:tc>
                  <a:txBody>
                    <a:bodyPr/>
                    <a:lstStyle/>
                    <a:p>
                      <a:pPr algn="ctr"/>
                      <a:r>
                        <a:rPr lang="nl-NL" sz="1100" dirty="0"/>
                        <a:t>165 (64.0%)</a:t>
                      </a:r>
                    </a:p>
                  </a:txBody>
                  <a:tcPr/>
                </a:tc>
                <a:tc>
                  <a:txBody>
                    <a:bodyPr/>
                    <a:lstStyle/>
                    <a:p>
                      <a:pPr algn="ctr"/>
                      <a:r>
                        <a:rPr lang="nl-NL" sz="1100" dirty="0"/>
                        <a:t>0.90 (0.63-1.28)</a:t>
                      </a:r>
                    </a:p>
                  </a:txBody>
                  <a:tcPr/>
                </a:tc>
                <a:extLst>
                  <a:ext uri="{0D108BD9-81ED-4DB2-BD59-A6C34878D82A}">
                    <a16:rowId xmlns:a16="http://schemas.microsoft.com/office/drawing/2014/main" val="581512478"/>
                  </a:ext>
                </a:extLst>
              </a:tr>
            </a:tbl>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Tree>
    <p:extLst>
      <p:ext uri="{BB962C8B-B14F-4D97-AF65-F5344CB8AC3E}">
        <p14:creationId xmlns:p14="http://schemas.microsoft.com/office/powerpoint/2010/main" val="105436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1-year outcomes of the COACT trial.</a:t>
            </a:r>
            <a:endParaRPr lang="nl-NL"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204813605"/>
              </p:ext>
            </p:extLst>
          </p:nvPr>
        </p:nvGraphicFramePr>
        <p:xfrm>
          <a:off x="695325" y="2425700"/>
          <a:ext cx="10744200" cy="797560"/>
        </p:xfrm>
        <a:graphic>
          <a:graphicData uri="http://schemas.openxmlformats.org/drawingml/2006/table">
            <a:tbl>
              <a:tblPr firstRow="1" bandRow="1">
                <a:tableStyleId>{5C22544A-7EE6-4342-B048-85BDC9FD1C3A}</a:tableStyleId>
              </a:tblPr>
              <a:tblGrid>
                <a:gridCol w="2686050">
                  <a:extLst>
                    <a:ext uri="{9D8B030D-6E8A-4147-A177-3AD203B41FA5}">
                      <a16:colId xmlns:a16="http://schemas.microsoft.com/office/drawing/2014/main" val="2881026645"/>
                    </a:ext>
                  </a:extLst>
                </a:gridCol>
                <a:gridCol w="2686050">
                  <a:extLst>
                    <a:ext uri="{9D8B030D-6E8A-4147-A177-3AD203B41FA5}">
                      <a16:colId xmlns:a16="http://schemas.microsoft.com/office/drawing/2014/main" val="2159483096"/>
                    </a:ext>
                  </a:extLst>
                </a:gridCol>
                <a:gridCol w="2686050">
                  <a:extLst>
                    <a:ext uri="{9D8B030D-6E8A-4147-A177-3AD203B41FA5}">
                      <a16:colId xmlns:a16="http://schemas.microsoft.com/office/drawing/2014/main" val="4161665008"/>
                    </a:ext>
                  </a:extLst>
                </a:gridCol>
                <a:gridCol w="2686050">
                  <a:extLst>
                    <a:ext uri="{9D8B030D-6E8A-4147-A177-3AD203B41FA5}">
                      <a16:colId xmlns:a16="http://schemas.microsoft.com/office/drawing/2014/main" val="3469061910"/>
                    </a:ext>
                  </a:extLst>
                </a:gridCol>
              </a:tblGrid>
              <a:tr h="370840">
                <a:tc>
                  <a:txBody>
                    <a:bodyPr/>
                    <a:lstStyle/>
                    <a:p>
                      <a:endParaRPr lang="nl-NL" dirty="0"/>
                    </a:p>
                  </a:txBody>
                  <a:tcPr/>
                </a:tc>
                <a:tc>
                  <a:txBody>
                    <a:bodyPr/>
                    <a:lstStyle/>
                    <a:p>
                      <a:pPr algn="ctr"/>
                      <a:r>
                        <a:rPr lang="nl-NL" sz="1100" dirty="0" err="1"/>
                        <a:t>Immediate</a:t>
                      </a:r>
                      <a:r>
                        <a:rPr lang="nl-NL" sz="1100" baseline="0" dirty="0"/>
                        <a:t> </a:t>
                      </a:r>
                      <a:r>
                        <a:rPr lang="nl-NL" sz="1100" baseline="0" dirty="0" err="1"/>
                        <a:t>Angiography</a:t>
                      </a:r>
                      <a:r>
                        <a:rPr lang="nl-NL" sz="1100" baseline="0" dirty="0"/>
                        <a:t> Group (N=264)</a:t>
                      </a:r>
                      <a:endParaRPr lang="nl-NL" sz="1100" dirty="0"/>
                    </a:p>
                  </a:txBody>
                  <a:tcPr/>
                </a:tc>
                <a:tc>
                  <a:txBody>
                    <a:bodyPr/>
                    <a:lstStyle/>
                    <a:p>
                      <a:pPr algn="ctr"/>
                      <a:r>
                        <a:rPr lang="nl-NL" sz="1100" dirty="0" err="1"/>
                        <a:t>Delayed</a:t>
                      </a:r>
                      <a:r>
                        <a:rPr lang="nl-NL" sz="1100" dirty="0"/>
                        <a:t> </a:t>
                      </a:r>
                      <a:r>
                        <a:rPr lang="nl-NL" sz="1100" dirty="0" err="1"/>
                        <a:t>Angiography</a:t>
                      </a:r>
                      <a:r>
                        <a:rPr lang="nl-NL" sz="1100" dirty="0"/>
                        <a:t> Group</a:t>
                      </a:r>
                    </a:p>
                    <a:p>
                      <a:pPr algn="ctr"/>
                      <a:r>
                        <a:rPr lang="nl-NL" sz="1100" dirty="0"/>
                        <a:t>(N=258)</a:t>
                      </a:r>
                    </a:p>
                  </a:txBody>
                  <a:tcPr/>
                </a:tc>
                <a:tc>
                  <a:txBody>
                    <a:bodyPr/>
                    <a:lstStyle/>
                    <a:p>
                      <a:pPr algn="ctr"/>
                      <a:r>
                        <a:rPr lang="nl-NL" sz="1100" dirty="0"/>
                        <a:t>OR(95% CI)</a:t>
                      </a:r>
                    </a:p>
                  </a:txBody>
                  <a:tcPr/>
                </a:tc>
                <a:extLst>
                  <a:ext uri="{0D108BD9-81ED-4DB2-BD59-A6C34878D82A}">
                    <a16:rowId xmlns:a16="http://schemas.microsoft.com/office/drawing/2014/main" val="3654537706"/>
                  </a:ext>
                </a:extLst>
              </a:tr>
              <a:tr h="370840">
                <a:tc>
                  <a:txBody>
                    <a:bodyPr/>
                    <a:lstStyle/>
                    <a:p>
                      <a:r>
                        <a:rPr lang="nl-NL" sz="1100" b="1" dirty="0"/>
                        <a:t>Survival, no. (%)</a:t>
                      </a:r>
                    </a:p>
                  </a:txBody>
                  <a:tcPr/>
                </a:tc>
                <a:tc>
                  <a:txBody>
                    <a:bodyPr/>
                    <a:lstStyle/>
                    <a:p>
                      <a:pPr algn="ctr"/>
                      <a:r>
                        <a:rPr lang="nl-NL" sz="1100" dirty="0"/>
                        <a:t>162 (61.4%)</a:t>
                      </a:r>
                    </a:p>
                  </a:txBody>
                  <a:tcPr/>
                </a:tc>
                <a:tc>
                  <a:txBody>
                    <a:bodyPr/>
                    <a:lstStyle/>
                    <a:p>
                      <a:pPr algn="ctr"/>
                      <a:r>
                        <a:rPr lang="nl-NL" sz="1100" dirty="0"/>
                        <a:t>165 (64.0%)</a:t>
                      </a:r>
                    </a:p>
                  </a:txBody>
                  <a:tcPr/>
                </a:tc>
                <a:tc>
                  <a:txBody>
                    <a:bodyPr/>
                    <a:lstStyle/>
                    <a:p>
                      <a:pPr algn="ctr"/>
                      <a:r>
                        <a:rPr lang="nl-NL" sz="1100" dirty="0"/>
                        <a:t>0.90 (0.63-1.28)</a:t>
                      </a:r>
                    </a:p>
                  </a:txBody>
                  <a:tcPr/>
                </a:tc>
                <a:extLst>
                  <a:ext uri="{0D108BD9-81ED-4DB2-BD59-A6C34878D82A}">
                    <a16:rowId xmlns:a16="http://schemas.microsoft.com/office/drawing/2014/main" val="581512478"/>
                  </a:ext>
                </a:extLst>
              </a:tr>
            </a:tbl>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
        <p:nvSpPr>
          <p:cNvPr id="3" name="Afgeronde rechthoek 2"/>
          <p:cNvSpPr/>
          <p:nvPr/>
        </p:nvSpPr>
        <p:spPr>
          <a:xfrm>
            <a:off x="3788229" y="2881993"/>
            <a:ext cx="7225393" cy="3412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30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1-year outcomes of the COACT trial.</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pic>
        <p:nvPicPr>
          <p:cNvPr id="9" name="Tijdelijke aanduiding voor inhoud 8"/>
          <p:cNvPicPr>
            <a:picLocks noGrp="1" noChangeAspect="1"/>
          </p:cNvPicPr>
          <p:nvPr>
            <p:ph sz="half" idx="2"/>
          </p:nvPr>
        </p:nvPicPr>
        <p:blipFill>
          <a:blip r:embed="rId2"/>
          <a:stretch>
            <a:fillRect/>
          </a:stretch>
        </p:blipFill>
        <p:spPr>
          <a:xfrm>
            <a:off x="1343950" y="2558692"/>
            <a:ext cx="4554107" cy="3340898"/>
          </a:xfrm>
          <a:prstGeom prst="rect">
            <a:avLst/>
          </a:prstGeom>
        </p:spPr>
      </p:pic>
      <p:pic>
        <p:nvPicPr>
          <p:cNvPr id="10" name="Afbeelding 9"/>
          <p:cNvPicPr>
            <a:picLocks noChangeAspect="1"/>
          </p:cNvPicPr>
          <p:nvPr/>
        </p:nvPicPr>
        <p:blipFill>
          <a:blip r:embed="rId3"/>
          <a:stretch>
            <a:fillRect/>
          </a:stretch>
        </p:blipFill>
        <p:spPr>
          <a:xfrm>
            <a:off x="6193178" y="2558692"/>
            <a:ext cx="4554107" cy="3465120"/>
          </a:xfrm>
          <a:prstGeom prst="rect">
            <a:avLst/>
          </a:prstGeom>
        </p:spPr>
      </p:pic>
    </p:spTree>
    <p:extLst>
      <p:ext uri="{BB962C8B-B14F-4D97-AF65-F5344CB8AC3E}">
        <p14:creationId xmlns:p14="http://schemas.microsoft.com/office/powerpoint/2010/main" val="377544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1-year outcomes of the COACT trial.</a:t>
            </a:r>
            <a:endParaRPr lang="nl-NL"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3147225074"/>
              </p:ext>
            </p:extLst>
          </p:nvPr>
        </p:nvGraphicFramePr>
        <p:xfrm>
          <a:off x="695325" y="1838325"/>
          <a:ext cx="10744200" cy="3302000"/>
        </p:xfrm>
        <a:graphic>
          <a:graphicData uri="http://schemas.openxmlformats.org/drawingml/2006/table">
            <a:tbl>
              <a:tblPr firstRow="1" bandRow="1">
                <a:tableStyleId>{5C22544A-7EE6-4342-B048-85BDC9FD1C3A}</a:tableStyleId>
              </a:tblPr>
              <a:tblGrid>
                <a:gridCol w="3234991">
                  <a:extLst>
                    <a:ext uri="{9D8B030D-6E8A-4147-A177-3AD203B41FA5}">
                      <a16:colId xmlns:a16="http://schemas.microsoft.com/office/drawing/2014/main" val="1795716336"/>
                    </a:ext>
                  </a:extLst>
                </a:gridCol>
                <a:gridCol w="2534652">
                  <a:extLst>
                    <a:ext uri="{9D8B030D-6E8A-4147-A177-3AD203B41FA5}">
                      <a16:colId xmlns:a16="http://schemas.microsoft.com/office/drawing/2014/main" val="1606636892"/>
                    </a:ext>
                  </a:extLst>
                </a:gridCol>
                <a:gridCol w="2288507">
                  <a:extLst>
                    <a:ext uri="{9D8B030D-6E8A-4147-A177-3AD203B41FA5}">
                      <a16:colId xmlns:a16="http://schemas.microsoft.com/office/drawing/2014/main" val="1789183237"/>
                    </a:ext>
                  </a:extLst>
                </a:gridCol>
                <a:gridCol w="2686050">
                  <a:extLst>
                    <a:ext uri="{9D8B030D-6E8A-4147-A177-3AD203B41FA5}">
                      <a16:colId xmlns:a16="http://schemas.microsoft.com/office/drawing/2014/main" val="2118566473"/>
                    </a:ext>
                  </a:extLst>
                </a:gridCol>
              </a:tblGrid>
              <a:tr h="370840">
                <a:tc>
                  <a:txBody>
                    <a:bodyPr/>
                    <a:lstStyle/>
                    <a:p>
                      <a:endParaRPr lang="nl-NL" sz="1100" dirty="0"/>
                    </a:p>
                  </a:txBody>
                  <a:tcPr/>
                </a:tc>
                <a:tc>
                  <a:txBody>
                    <a:bodyPr/>
                    <a:lstStyle/>
                    <a:p>
                      <a:pPr algn="ctr"/>
                      <a:r>
                        <a:rPr lang="en-US" sz="1100" dirty="0"/>
                        <a:t>Immediate Angiography group </a:t>
                      </a:r>
                    </a:p>
                    <a:p>
                      <a:pPr algn="ctr"/>
                      <a:r>
                        <a:rPr lang="en-US" sz="1100" dirty="0"/>
                        <a:t>(N = 264)</a:t>
                      </a:r>
                      <a:endParaRPr lang="nl-NL" sz="1100" dirty="0"/>
                    </a:p>
                  </a:txBody>
                  <a:tcPr/>
                </a:tc>
                <a:tc>
                  <a:txBody>
                    <a:bodyPr/>
                    <a:lstStyle/>
                    <a:p>
                      <a:pPr algn="ctr"/>
                      <a:r>
                        <a:rPr lang="en-US" sz="1100" dirty="0"/>
                        <a:t>Delayed Angiography group </a:t>
                      </a:r>
                    </a:p>
                    <a:p>
                      <a:pPr algn="ctr"/>
                      <a:r>
                        <a:rPr lang="en-US" sz="1100" dirty="0"/>
                        <a:t>(N = 258)</a:t>
                      </a:r>
                      <a:endParaRPr lang="nl-NL" sz="1100" dirty="0"/>
                    </a:p>
                  </a:txBody>
                  <a:tcPr/>
                </a:tc>
                <a:tc>
                  <a:txBody>
                    <a:bodyPr/>
                    <a:lstStyle/>
                    <a:p>
                      <a:pPr algn="ctr"/>
                      <a:r>
                        <a:rPr lang="nl-NL" sz="1100" dirty="0"/>
                        <a:t>Effect </a:t>
                      </a:r>
                      <a:r>
                        <a:rPr lang="nl-NL" sz="1100" dirty="0" err="1"/>
                        <a:t>size</a:t>
                      </a:r>
                      <a:r>
                        <a:rPr lang="nl-NL" sz="1100" dirty="0"/>
                        <a:t> (95% CI)</a:t>
                      </a:r>
                    </a:p>
                  </a:txBody>
                  <a:tcPr/>
                </a:tc>
                <a:extLst>
                  <a:ext uri="{0D108BD9-81ED-4DB2-BD59-A6C34878D82A}">
                    <a16:rowId xmlns:a16="http://schemas.microsoft.com/office/drawing/2014/main" val="1611860489"/>
                  </a:ext>
                </a:extLst>
              </a:tr>
              <a:tr h="370840">
                <a:tc>
                  <a:txBody>
                    <a:bodyPr/>
                    <a:lstStyle/>
                    <a:p>
                      <a:r>
                        <a:rPr lang="nl-NL" sz="1100" b="1" dirty="0"/>
                        <a:t>Survival, no. (%)</a:t>
                      </a:r>
                    </a:p>
                  </a:txBody>
                  <a:tcPr/>
                </a:tc>
                <a:tc>
                  <a:txBody>
                    <a:bodyPr/>
                    <a:lstStyle/>
                    <a:p>
                      <a:pPr algn="ctr"/>
                      <a:r>
                        <a:rPr lang="nl-NL" sz="1100" dirty="0"/>
                        <a:t>162 (61.4%)</a:t>
                      </a:r>
                    </a:p>
                  </a:txBody>
                  <a:tcPr/>
                </a:tc>
                <a:tc>
                  <a:txBody>
                    <a:bodyPr/>
                    <a:lstStyle/>
                    <a:p>
                      <a:pPr algn="ctr"/>
                      <a:r>
                        <a:rPr lang="nl-NL" sz="1100" dirty="0"/>
                        <a:t>165 (64.0%)</a:t>
                      </a:r>
                    </a:p>
                  </a:txBody>
                  <a:tcPr/>
                </a:tc>
                <a:tc>
                  <a:txBody>
                    <a:bodyPr/>
                    <a:lstStyle/>
                    <a:p>
                      <a:pPr algn="ctr"/>
                      <a:r>
                        <a:rPr lang="nl-NL" sz="1100" dirty="0"/>
                        <a:t>0.90 (0.63-1.28)</a:t>
                      </a:r>
                    </a:p>
                  </a:txBody>
                  <a:tcPr/>
                </a:tc>
                <a:extLst>
                  <a:ext uri="{0D108BD9-81ED-4DB2-BD59-A6C34878D82A}">
                    <a16:rowId xmlns:a16="http://schemas.microsoft.com/office/drawing/2014/main" val="439797527"/>
                  </a:ext>
                </a:extLst>
              </a:tr>
              <a:tr h="370840">
                <a:tc>
                  <a:txBody>
                    <a:bodyPr/>
                    <a:lstStyle/>
                    <a:p>
                      <a:r>
                        <a:rPr lang="en-US" sz="1100" b="1" dirty="0"/>
                        <a:t>Myocardial infarction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514761619"/>
                  </a:ext>
                </a:extLst>
              </a:tr>
              <a:tr h="370840">
                <a:tc>
                  <a:txBody>
                    <a:bodyPr/>
                    <a:lstStyle/>
                    <a:p>
                      <a:r>
                        <a:rPr lang="en-US" sz="1100" b="1" dirty="0"/>
                        <a:t>Any revascularization since index hospitalization – no./total no. (%)</a:t>
                      </a:r>
                      <a:endParaRPr lang="nl-NL" sz="1100" b="1" dirty="0"/>
                    </a:p>
                  </a:txBody>
                  <a:tcPr/>
                </a:tc>
                <a:tc>
                  <a:txBody>
                    <a:bodyPr/>
                    <a:lstStyle/>
                    <a:p>
                      <a:pPr algn="ctr"/>
                      <a:r>
                        <a:rPr lang="nl-NL" sz="1100" dirty="0"/>
                        <a:t>10/264 (3.8%)</a:t>
                      </a:r>
                    </a:p>
                  </a:txBody>
                  <a:tcPr/>
                </a:tc>
                <a:tc>
                  <a:txBody>
                    <a:bodyPr/>
                    <a:lstStyle/>
                    <a:p>
                      <a:pPr algn="ctr"/>
                      <a:r>
                        <a:rPr lang="nl-NL" sz="1100" dirty="0"/>
                        <a:t>10/258 (3.9%)</a:t>
                      </a:r>
                    </a:p>
                  </a:txBody>
                  <a:tcPr/>
                </a:tc>
                <a:tc>
                  <a:txBody>
                    <a:bodyPr/>
                    <a:lstStyle/>
                    <a:p>
                      <a:pPr algn="ctr"/>
                      <a:r>
                        <a:rPr lang="nl-NL" sz="1100" dirty="0"/>
                        <a:t>0.98 (0.40-2.39)</a:t>
                      </a:r>
                    </a:p>
                  </a:txBody>
                  <a:tcPr/>
                </a:tc>
                <a:extLst>
                  <a:ext uri="{0D108BD9-81ED-4DB2-BD59-A6C34878D82A}">
                    <a16:rowId xmlns:a16="http://schemas.microsoft.com/office/drawing/2014/main" val="2009252972"/>
                  </a:ext>
                </a:extLst>
              </a:tr>
              <a:tr h="370840">
                <a:tc>
                  <a:txBody>
                    <a:bodyPr/>
                    <a:lstStyle/>
                    <a:p>
                      <a:r>
                        <a:rPr lang="en-US" sz="1100" b="1" dirty="0"/>
                        <a:t>Any PCI since index hospitalization – no./total no. (%)</a:t>
                      </a:r>
                      <a:endParaRPr lang="nl-NL" sz="1100" b="1" dirty="0"/>
                    </a:p>
                  </a:txBody>
                  <a:tcPr/>
                </a:tc>
                <a:tc>
                  <a:txBody>
                    <a:bodyPr/>
                    <a:lstStyle/>
                    <a:p>
                      <a:pPr algn="ctr"/>
                      <a:r>
                        <a:rPr lang="nl-NL" sz="1100" dirty="0"/>
                        <a:t>8/264 (3.0%)</a:t>
                      </a:r>
                    </a:p>
                  </a:txBody>
                  <a:tcPr/>
                </a:tc>
                <a:tc>
                  <a:txBody>
                    <a:bodyPr/>
                    <a:lstStyle/>
                    <a:p>
                      <a:pPr algn="ctr"/>
                      <a:r>
                        <a:rPr lang="nl-NL" sz="1100" dirty="0"/>
                        <a:t>8/258 (3.1%)</a:t>
                      </a:r>
                    </a:p>
                  </a:txBody>
                  <a:tcPr/>
                </a:tc>
                <a:tc>
                  <a:txBody>
                    <a:bodyPr/>
                    <a:lstStyle/>
                    <a:p>
                      <a:pPr algn="ctr"/>
                      <a:r>
                        <a:rPr lang="nl-NL" sz="1100"/>
                        <a:t>0.98</a:t>
                      </a:r>
                      <a:r>
                        <a:rPr lang="nl-NL" sz="1100" baseline="0"/>
                        <a:t> (0.36-2.64)</a:t>
                      </a:r>
                      <a:endParaRPr lang="nl-NL" sz="1100" dirty="0"/>
                    </a:p>
                  </a:txBody>
                  <a:tcPr/>
                </a:tc>
                <a:extLst>
                  <a:ext uri="{0D108BD9-81ED-4DB2-BD59-A6C34878D82A}">
                    <a16:rowId xmlns:a16="http://schemas.microsoft.com/office/drawing/2014/main" val="709703515"/>
                  </a:ext>
                </a:extLst>
              </a:tr>
              <a:tr h="370840">
                <a:tc>
                  <a:txBody>
                    <a:bodyPr/>
                    <a:lstStyle/>
                    <a:p>
                      <a:r>
                        <a:rPr lang="en-US" sz="1100" b="1" dirty="0"/>
                        <a:t>Any CABG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2/258 (0.8%)</a:t>
                      </a:r>
                    </a:p>
                  </a:txBody>
                  <a:tcPr/>
                </a:tc>
                <a:tc>
                  <a:txBody>
                    <a:bodyPr/>
                    <a:lstStyle/>
                    <a:p>
                      <a:pPr algn="ctr"/>
                      <a:r>
                        <a:rPr lang="nl-NL" sz="1100" dirty="0"/>
                        <a:t>0.98 (0.14-6.99)</a:t>
                      </a:r>
                    </a:p>
                  </a:txBody>
                  <a:tcPr/>
                </a:tc>
                <a:extLst>
                  <a:ext uri="{0D108BD9-81ED-4DB2-BD59-A6C34878D82A}">
                    <a16:rowId xmlns:a16="http://schemas.microsoft.com/office/drawing/2014/main" val="3185336494"/>
                  </a:ext>
                </a:extLst>
              </a:tr>
              <a:tr h="370840">
                <a:tc>
                  <a:txBody>
                    <a:bodyPr/>
                    <a:lstStyle/>
                    <a:p>
                      <a:r>
                        <a:rPr lang="en-US" sz="1100" b="1" dirty="0"/>
                        <a:t>Hospitalization due to heart failure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189058743"/>
                  </a:ext>
                </a:extLst>
              </a:tr>
              <a:tr h="370840">
                <a:tc>
                  <a:txBody>
                    <a:bodyPr/>
                    <a:lstStyle/>
                    <a:p>
                      <a:r>
                        <a:rPr lang="nl-NL" sz="1100" b="1" dirty="0"/>
                        <a:t>ICD shock – no. (%) /</a:t>
                      </a:r>
                      <a:r>
                        <a:rPr lang="nl-NL" sz="1100" b="1" dirty="0" err="1"/>
                        <a:t>total</a:t>
                      </a:r>
                      <a:r>
                        <a:rPr lang="nl-NL" sz="1100" b="1" dirty="0"/>
                        <a:t> no.</a:t>
                      </a:r>
                    </a:p>
                  </a:txBody>
                  <a:tcPr/>
                </a:tc>
                <a:tc>
                  <a:txBody>
                    <a:bodyPr/>
                    <a:lstStyle/>
                    <a:p>
                      <a:pPr algn="ctr"/>
                      <a:r>
                        <a:rPr lang="nl-NL" sz="1100" dirty="0"/>
                        <a:t>23/113 (20.4%)</a:t>
                      </a:r>
                    </a:p>
                  </a:txBody>
                  <a:tcPr/>
                </a:tc>
                <a:tc>
                  <a:txBody>
                    <a:bodyPr/>
                    <a:lstStyle/>
                    <a:p>
                      <a:pPr algn="ctr"/>
                      <a:r>
                        <a:rPr lang="nl-NL" sz="1100" dirty="0"/>
                        <a:t>17/105 (16.2%)</a:t>
                      </a:r>
                    </a:p>
                  </a:txBody>
                  <a:tcPr/>
                </a:tc>
                <a:tc>
                  <a:txBody>
                    <a:bodyPr/>
                    <a:lstStyle/>
                    <a:p>
                      <a:pPr algn="ctr"/>
                      <a:r>
                        <a:rPr lang="nl-NL" sz="1100" dirty="0"/>
                        <a:t>1.32 (0.66-2.64)</a:t>
                      </a:r>
                    </a:p>
                  </a:txBody>
                  <a:tcPr/>
                </a:tc>
                <a:extLst>
                  <a:ext uri="{0D108BD9-81ED-4DB2-BD59-A6C34878D82A}">
                    <a16:rowId xmlns:a16="http://schemas.microsoft.com/office/drawing/2014/main" val="2594752144"/>
                  </a:ext>
                </a:extLst>
              </a:tr>
            </a:tbl>
          </a:graphicData>
        </a:graphic>
      </p:graphicFrame>
    </p:spTree>
    <p:extLst>
      <p:ext uri="{BB962C8B-B14F-4D97-AF65-F5344CB8AC3E}">
        <p14:creationId xmlns:p14="http://schemas.microsoft.com/office/powerpoint/2010/main" val="38243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1-year outcomes of the COACT trial.</a:t>
            </a:r>
            <a:endParaRPr lang="nl-NL"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2488348331"/>
              </p:ext>
            </p:extLst>
          </p:nvPr>
        </p:nvGraphicFramePr>
        <p:xfrm>
          <a:off x="695325" y="1838325"/>
          <a:ext cx="10744200" cy="3302000"/>
        </p:xfrm>
        <a:graphic>
          <a:graphicData uri="http://schemas.openxmlformats.org/drawingml/2006/table">
            <a:tbl>
              <a:tblPr firstRow="1" bandRow="1">
                <a:tableStyleId>{5C22544A-7EE6-4342-B048-85BDC9FD1C3A}</a:tableStyleId>
              </a:tblPr>
              <a:tblGrid>
                <a:gridCol w="3234991">
                  <a:extLst>
                    <a:ext uri="{9D8B030D-6E8A-4147-A177-3AD203B41FA5}">
                      <a16:colId xmlns:a16="http://schemas.microsoft.com/office/drawing/2014/main" val="1795716336"/>
                    </a:ext>
                  </a:extLst>
                </a:gridCol>
                <a:gridCol w="2534652">
                  <a:extLst>
                    <a:ext uri="{9D8B030D-6E8A-4147-A177-3AD203B41FA5}">
                      <a16:colId xmlns:a16="http://schemas.microsoft.com/office/drawing/2014/main" val="1606636892"/>
                    </a:ext>
                  </a:extLst>
                </a:gridCol>
                <a:gridCol w="2288507">
                  <a:extLst>
                    <a:ext uri="{9D8B030D-6E8A-4147-A177-3AD203B41FA5}">
                      <a16:colId xmlns:a16="http://schemas.microsoft.com/office/drawing/2014/main" val="1789183237"/>
                    </a:ext>
                  </a:extLst>
                </a:gridCol>
                <a:gridCol w="2686050">
                  <a:extLst>
                    <a:ext uri="{9D8B030D-6E8A-4147-A177-3AD203B41FA5}">
                      <a16:colId xmlns:a16="http://schemas.microsoft.com/office/drawing/2014/main" val="2118566473"/>
                    </a:ext>
                  </a:extLst>
                </a:gridCol>
              </a:tblGrid>
              <a:tr h="370840">
                <a:tc>
                  <a:txBody>
                    <a:bodyPr/>
                    <a:lstStyle/>
                    <a:p>
                      <a:endParaRPr lang="nl-NL" sz="1100" dirty="0"/>
                    </a:p>
                  </a:txBody>
                  <a:tcPr/>
                </a:tc>
                <a:tc>
                  <a:txBody>
                    <a:bodyPr/>
                    <a:lstStyle/>
                    <a:p>
                      <a:pPr algn="ctr"/>
                      <a:r>
                        <a:rPr lang="en-US" sz="1100" dirty="0"/>
                        <a:t>Immediate Angiography group </a:t>
                      </a:r>
                    </a:p>
                    <a:p>
                      <a:pPr algn="ctr"/>
                      <a:r>
                        <a:rPr lang="en-US" sz="1100" dirty="0"/>
                        <a:t>(N = 264)</a:t>
                      </a:r>
                      <a:endParaRPr lang="nl-NL" sz="1100" dirty="0"/>
                    </a:p>
                  </a:txBody>
                  <a:tcPr/>
                </a:tc>
                <a:tc>
                  <a:txBody>
                    <a:bodyPr/>
                    <a:lstStyle/>
                    <a:p>
                      <a:pPr algn="ctr"/>
                      <a:r>
                        <a:rPr lang="en-US" sz="1100" dirty="0"/>
                        <a:t>Delayed Angiography group </a:t>
                      </a:r>
                    </a:p>
                    <a:p>
                      <a:pPr algn="ctr"/>
                      <a:r>
                        <a:rPr lang="en-US" sz="1100" dirty="0"/>
                        <a:t>(N = 258)</a:t>
                      </a:r>
                      <a:endParaRPr lang="nl-NL" sz="1100" dirty="0"/>
                    </a:p>
                  </a:txBody>
                  <a:tcPr/>
                </a:tc>
                <a:tc>
                  <a:txBody>
                    <a:bodyPr/>
                    <a:lstStyle/>
                    <a:p>
                      <a:pPr algn="ctr"/>
                      <a:r>
                        <a:rPr lang="nl-NL" sz="1100" dirty="0"/>
                        <a:t>Effect </a:t>
                      </a:r>
                      <a:r>
                        <a:rPr lang="nl-NL" sz="1100" dirty="0" err="1"/>
                        <a:t>size</a:t>
                      </a:r>
                      <a:r>
                        <a:rPr lang="nl-NL" sz="1100" dirty="0"/>
                        <a:t> (95% CI)</a:t>
                      </a:r>
                    </a:p>
                  </a:txBody>
                  <a:tcPr/>
                </a:tc>
                <a:extLst>
                  <a:ext uri="{0D108BD9-81ED-4DB2-BD59-A6C34878D82A}">
                    <a16:rowId xmlns:a16="http://schemas.microsoft.com/office/drawing/2014/main" val="1611860489"/>
                  </a:ext>
                </a:extLst>
              </a:tr>
              <a:tr h="370840">
                <a:tc>
                  <a:txBody>
                    <a:bodyPr/>
                    <a:lstStyle/>
                    <a:p>
                      <a:r>
                        <a:rPr lang="nl-NL" sz="1100" b="1" dirty="0"/>
                        <a:t>Survival, no. (%)</a:t>
                      </a:r>
                    </a:p>
                  </a:txBody>
                  <a:tcPr/>
                </a:tc>
                <a:tc>
                  <a:txBody>
                    <a:bodyPr/>
                    <a:lstStyle/>
                    <a:p>
                      <a:pPr algn="ctr"/>
                      <a:r>
                        <a:rPr lang="nl-NL" sz="1100" dirty="0"/>
                        <a:t>162 (61.4%)</a:t>
                      </a:r>
                    </a:p>
                  </a:txBody>
                  <a:tcPr/>
                </a:tc>
                <a:tc>
                  <a:txBody>
                    <a:bodyPr/>
                    <a:lstStyle/>
                    <a:p>
                      <a:pPr algn="ctr"/>
                      <a:r>
                        <a:rPr lang="nl-NL" sz="1100" dirty="0"/>
                        <a:t>165 (64.0%)</a:t>
                      </a:r>
                    </a:p>
                  </a:txBody>
                  <a:tcPr/>
                </a:tc>
                <a:tc>
                  <a:txBody>
                    <a:bodyPr/>
                    <a:lstStyle/>
                    <a:p>
                      <a:pPr algn="ctr"/>
                      <a:r>
                        <a:rPr lang="nl-NL" sz="1100" dirty="0"/>
                        <a:t>0.90 (0.63-1.28)</a:t>
                      </a:r>
                    </a:p>
                  </a:txBody>
                  <a:tcPr/>
                </a:tc>
                <a:extLst>
                  <a:ext uri="{0D108BD9-81ED-4DB2-BD59-A6C34878D82A}">
                    <a16:rowId xmlns:a16="http://schemas.microsoft.com/office/drawing/2014/main" val="439797527"/>
                  </a:ext>
                </a:extLst>
              </a:tr>
              <a:tr h="370840">
                <a:tc>
                  <a:txBody>
                    <a:bodyPr/>
                    <a:lstStyle/>
                    <a:p>
                      <a:r>
                        <a:rPr lang="en-US" sz="1100" b="1" dirty="0"/>
                        <a:t>Myocardial infarction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514761619"/>
                  </a:ext>
                </a:extLst>
              </a:tr>
              <a:tr h="370840">
                <a:tc>
                  <a:txBody>
                    <a:bodyPr/>
                    <a:lstStyle/>
                    <a:p>
                      <a:r>
                        <a:rPr lang="en-US" sz="1100" b="1" dirty="0"/>
                        <a:t>Any revascularization since index hospitalization – no./total no. (%)</a:t>
                      </a:r>
                      <a:endParaRPr lang="nl-NL" sz="1100" b="1" dirty="0"/>
                    </a:p>
                  </a:txBody>
                  <a:tcPr/>
                </a:tc>
                <a:tc>
                  <a:txBody>
                    <a:bodyPr/>
                    <a:lstStyle/>
                    <a:p>
                      <a:pPr algn="ctr"/>
                      <a:r>
                        <a:rPr lang="nl-NL" sz="1100" dirty="0"/>
                        <a:t>10/264 (3.8%)</a:t>
                      </a:r>
                    </a:p>
                  </a:txBody>
                  <a:tcPr/>
                </a:tc>
                <a:tc>
                  <a:txBody>
                    <a:bodyPr/>
                    <a:lstStyle/>
                    <a:p>
                      <a:pPr algn="ctr"/>
                      <a:r>
                        <a:rPr lang="nl-NL" sz="1100" dirty="0"/>
                        <a:t>10/258 (3.9%)</a:t>
                      </a:r>
                    </a:p>
                  </a:txBody>
                  <a:tcPr/>
                </a:tc>
                <a:tc>
                  <a:txBody>
                    <a:bodyPr/>
                    <a:lstStyle/>
                    <a:p>
                      <a:pPr algn="ctr"/>
                      <a:r>
                        <a:rPr lang="nl-NL" sz="1100" dirty="0"/>
                        <a:t>0.98 (0.40-2.39)</a:t>
                      </a:r>
                    </a:p>
                  </a:txBody>
                  <a:tcPr/>
                </a:tc>
                <a:extLst>
                  <a:ext uri="{0D108BD9-81ED-4DB2-BD59-A6C34878D82A}">
                    <a16:rowId xmlns:a16="http://schemas.microsoft.com/office/drawing/2014/main" val="2009252972"/>
                  </a:ext>
                </a:extLst>
              </a:tr>
              <a:tr h="370840">
                <a:tc>
                  <a:txBody>
                    <a:bodyPr/>
                    <a:lstStyle/>
                    <a:p>
                      <a:r>
                        <a:rPr lang="en-US" sz="1100" b="1" dirty="0"/>
                        <a:t>Any PCI since index hospitalization – no./total no. (%)</a:t>
                      </a:r>
                      <a:endParaRPr lang="nl-NL" sz="1100" b="1" dirty="0"/>
                    </a:p>
                  </a:txBody>
                  <a:tcPr/>
                </a:tc>
                <a:tc>
                  <a:txBody>
                    <a:bodyPr/>
                    <a:lstStyle/>
                    <a:p>
                      <a:pPr algn="ctr"/>
                      <a:r>
                        <a:rPr lang="nl-NL" sz="1100" dirty="0"/>
                        <a:t>8/264 (3.0%)</a:t>
                      </a:r>
                    </a:p>
                  </a:txBody>
                  <a:tcPr/>
                </a:tc>
                <a:tc>
                  <a:txBody>
                    <a:bodyPr/>
                    <a:lstStyle/>
                    <a:p>
                      <a:pPr algn="ctr"/>
                      <a:r>
                        <a:rPr lang="nl-NL" sz="1100" dirty="0"/>
                        <a:t>8/258 (3.1%)</a:t>
                      </a:r>
                    </a:p>
                  </a:txBody>
                  <a:tcPr/>
                </a:tc>
                <a:tc>
                  <a:txBody>
                    <a:bodyPr/>
                    <a:lstStyle/>
                    <a:p>
                      <a:pPr algn="ctr"/>
                      <a:r>
                        <a:rPr lang="nl-NL" sz="1100"/>
                        <a:t>0.98</a:t>
                      </a:r>
                      <a:r>
                        <a:rPr lang="nl-NL" sz="1100" baseline="0"/>
                        <a:t> (0.36-2.64)</a:t>
                      </a:r>
                      <a:endParaRPr lang="nl-NL" sz="1100" dirty="0"/>
                    </a:p>
                  </a:txBody>
                  <a:tcPr/>
                </a:tc>
                <a:extLst>
                  <a:ext uri="{0D108BD9-81ED-4DB2-BD59-A6C34878D82A}">
                    <a16:rowId xmlns:a16="http://schemas.microsoft.com/office/drawing/2014/main" val="709703515"/>
                  </a:ext>
                </a:extLst>
              </a:tr>
              <a:tr h="370840">
                <a:tc>
                  <a:txBody>
                    <a:bodyPr/>
                    <a:lstStyle/>
                    <a:p>
                      <a:r>
                        <a:rPr lang="en-US" sz="1100" b="1" dirty="0"/>
                        <a:t>Any CABG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2/258 (0.8%)</a:t>
                      </a:r>
                    </a:p>
                  </a:txBody>
                  <a:tcPr/>
                </a:tc>
                <a:tc>
                  <a:txBody>
                    <a:bodyPr/>
                    <a:lstStyle/>
                    <a:p>
                      <a:pPr algn="ctr"/>
                      <a:r>
                        <a:rPr lang="nl-NL" sz="1100" dirty="0"/>
                        <a:t>0.98 (0.14-6.99)</a:t>
                      </a:r>
                    </a:p>
                  </a:txBody>
                  <a:tcPr/>
                </a:tc>
                <a:extLst>
                  <a:ext uri="{0D108BD9-81ED-4DB2-BD59-A6C34878D82A}">
                    <a16:rowId xmlns:a16="http://schemas.microsoft.com/office/drawing/2014/main" val="3185336494"/>
                  </a:ext>
                </a:extLst>
              </a:tr>
              <a:tr h="370840">
                <a:tc>
                  <a:txBody>
                    <a:bodyPr/>
                    <a:lstStyle/>
                    <a:p>
                      <a:r>
                        <a:rPr lang="en-US" sz="1100" b="1" dirty="0"/>
                        <a:t>Hospitalization due to heart failure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189058743"/>
                  </a:ext>
                </a:extLst>
              </a:tr>
              <a:tr h="370840">
                <a:tc>
                  <a:txBody>
                    <a:bodyPr/>
                    <a:lstStyle/>
                    <a:p>
                      <a:r>
                        <a:rPr lang="nl-NL" sz="1100" b="1" dirty="0"/>
                        <a:t>ICD shock – no. (%) /</a:t>
                      </a:r>
                      <a:r>
                        <a:rPr lang="nl-NL" sz="1100" b="1" dirty="0" err="1"/>
                        <a:t>total</a:t>
                      </a:r>
                      <a:r>
                        <a:rPr lang="nl-NL" sz="1100" b="1" dirty="0"/>
                        <a:t> no.</a:t>
                      </a:r>
                    </a:p>
                  </a:txBody>
                  <a:tcPr/>
                </a:tc>
                <a:tc>
                  <a:txBody>
                    <a:bodyPr/>
                    <a:lstStyle/>
                    <a:p>
                      <a:pPr algn="ctr"/>
                      <a:r>
                        <a:rPr lang="nl-NL" sz="1100" dirty="0"/>
                        <a:t>23/113 (20.4%)</a:t>
                      </a:r>
                    </a:p>
                  </a:txBody>
                  <a:tcPr/>
                </a:tc>
                <a:tc>
                  <a:txBody>
                    <a:bodyPr/>
                    <a:lstStyle/>
                    <a:p>
                      <a:pPr algn="ctr"/>
                      <a:r>
                        <a:rPr lang="nl-NL" sz="1100" dirty="0"/>
                        <a:t>17/105 (16.2%)</a:t>
                      </a:r>
                    </a:p>
                  </a:txBody>
                  <a:tcPr/>
                </a:tc>
                <a:tc>
                  <a:txBody>
                    <a:bodyPr/>
                    <a:lstStyle/>
                    <a:p>
                      <a:pPr algn="ctr"/>
                      <a:r>
                        <a:rPr lang="nl-NL" sz="1100" dirty="0"/>
                        <a:t>1.32 (0.66-2.64)</a:t>
                      </a:r>
                    </a:p>
                  </a:txBody>
                  <a:tcPr/>
                </a:tc>
                <a:extLst>
                  <a:ext uri="{0D108BD9-81ED-4DB2-BD59-A6C34878D82A}">
                    <a16:rowId xmlns:a16="http://schemas.microsoft.com/office/drawing/2014/main" val="2594752144"/>
                  </a:ext>
                </a:extLst>
              </a:tr>
            </a:tbl>
          </a:graphicData>
        </a:graphic>
      </p:graphicFrame>
      <p:sp>
        <p:nvSpPr>
          <p:cNvPr id="3" name="Afgeronde rechthoek 2"/>
          <p:cNvSpPr/>
          <p:nvPr/>
        </p:nvSpPr>
        <p:spPr>
          <a:xfrm>
            <a:off x="4482193" y="2637064"/>
            <a:ext cx="6454031" cy="4327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143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1-year outcomes of the COACT trial.</a:t>
            </a:r>
            <a:endParaRPr lang="nl-NL"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2488348331"/>
              </p:ext>
            </p:extLst>
          </p:nvPr>
        </p:nvGraphicFramePr>
        <p:xfrm>
          <a:off x="695325" y="1838325"/>
          <a:ext cx="10744200" cy="3302000"/>
        </p:xfrm>
        <a:graphic>
          <a:graphicData uri="http://schemas.openxmlformats.org/drawingml/2006/table">
            <a:tbl>
              <a:tblPr firstRow="1" bandRow="1">
                <a:tableStyleId>{5C22544A-7EE6-4342-B048-85BDC9FD1C3A}</a:tableStyleId>
              </a:tblPr>
              <a:tblGrid>
                <a:gridCol w="3234991">
                  <a:extLst>
                    <a:ext uri="{9D8B030D-6E8A-4147-A177-3AD203B41FA5}">
                      <a16:colId xmlns:a16="http://schemas.microsoft.com/office/drawing/2014/main" val="1795716336"/>
                    </a:ext>
                  </a:extLst>
                </a:gridCol>
                <a:gridCol w="2534652">
                  <a:extLst>
                    <a:ext uri="{9D8B030D-6E8A-4147-A177-3AD203B41FA5}">
                      <a16:colId xmlns:a16="http://schemas.microsoft.com/office/drawing/2014/main" val="1606636892"/>
                    </a:ext>
                  </a:extLst>
                </a:gridCol>
                <a:gridCol w="2288507">
                  <a:extLst>
                    <a:ext uri="{9D8B030D-6E8A-4147-A177-3AD203B41FA5}">
                      <a16:colId xmlns:a16="http://schemas.microsoft.com/office/drawing/2014/main" val="1789183237"/>
                    </a:ext>
                  </a:extLst>
                </a:gridCol>
                <a:gridCol w="2686050">
                  <a:extLst>
                    <a:ext uri="{9D8B030D-6E8A-4147-A177-3AD203B41FA5}">
                      <a16:colId xmlns:a16="http://schemas.microsoft.com/office/drawing/2014/main" val="2118566473"/>
                    </a:ext>
                  </a:extLst>
                </a:gridCol>
              </a:tblGrid>
              <a:tr h="370840">
                <a:tc>
                  <a:txBody>
                    <a:bodyPr/>
                    <a:lstStyle/>
                    <a:p>
                      <a:endParaRPr lang="nl-NL" sz="1100" dirty="0"/>
                    </a:p>
                  </a:txBody>
                  <a:tcPr/>
                </a:tc>
                <a:tc>
                  <a:txBody>
                    <a:bodyPr/>
                    <a:lstStyle/>
                    <a:p>
                      <a:pPr algn="ctr"/>
                      <a:r>
                        <a:rPr lang="en-US" sz="1100" dirty="0"/>
                        <a:t>Immediate Angiography group </a:t>
                      </a:r>
                    </a:p>
                    <a:p>
                      <a:pPr algn="ctr"/>
                      <a:r>
                        <a:rPr lang="en-US" sz="1100" dirty="0"/>
                        <a:t>(N = 264)</a:t>
                      </a:r>
                      <a:endParaRPr lang="nl-NL" sz="1100" dirty="0"/>
                    </a:p>
                  </a:txBody>
                  <a:tcPr/>
                </a:tc>
                <a:tc>
                  <a:txBody>
                    <a:bodyPr/>
                    <a:lstStyle/>
                    <a:p>
                      <a:pPr algn="ctr"/>
                      <a:r>
                        <a:rPr lang="en-US" sz="1100" dirty="0"/>
                        <a:t>Delayed Angiography group </a:t>
                      </a:r>
                    </a:p>
                    <a:p>
                      <a:pPr algn="ctr"/>
                      <a:r>
                        <a:rPr lang="en-US" sz="1100" dirty="0"/>
                        <a:t>(N = 258)</a:t>
                      </a:r>
                      <a:endParaRPr lang="nl-NL" sz="1100" dirty="0"/>
                    </a:p>
                  </a:txBody>
                  <a:tcPr/>
                </a:tc>
                <a:tc>
                  <a:txBody>
                    <a:bodyPr/>
                    <a:lstStyle/>
                    <a:p>
                      <a:pPr algn="ctr"/>
                      <a:r>
                        <a:rPr lang="nl-NL" sz="1100" dirty="0"/>
                        <a:t>Effect </a:t>
                      </a:r>
                      <a:r>
                        <a:rPr lang="nl-NL" sz="1100" dirty="0" err="1"/>
                        <a:t>size</a:t>
                      </a:r>
                      <a:r>
                        <a:rPr lang="nl-NL" sz="1100" dirty="0"/>
                        <a:t> (95% CI)</a:t>
                      </a:r>
                    </a:p>
                  </a:txBody>
                  <a:tcPr/>
                </a:tc>
                <a:extLst>
                  <a:ext uri="{0D108BD9-81ED-4DB2-BD59-A6C34878D82A}">
                    <a16:rowId xmlns:a16="http://schemas.microsoft.com/office/drawing/2014/main" val="1611860489"/>
                  </a:ext>
                </a:extLst>
              </a:tr>
              <a:tr h="370840">
                <a:tc>
                  <a:txBody>
                    <a:bodyPr/>
                    <a:lstStyle/>
                    <a:p>
                      <a:r>
                        <a:rPr lang="nl-NL" sz="1100" b="1" dirty="0"/>
                        <a:t>Survival, no. (%)</a:t>
                      </a:r>
                    </a:p>
                  </a:txBody>
                  <a:tcPr/>
                </a:tc>
                <a:tc>
                  <a:txBody>
                    <a:bodyPr/>
                    <a:lstStyle/>
                    <a:p>
                      <a:pPr algn="ctr"/>
                      <a:r>
                        <a:rPr lang="nl-NL" sz="1100" dirty="0"/>
                        <a:t>162 (61.4%)</a:t>
                      </a:r>
                    </a:p>
                  </a:txBody>
                  <a:tcPr/>
                </a:tc>
                <a:tc>
                  <a:txBody>
                    <a:bodyPr/>
                    <a:lstStyle/>
                    <a:p>
                      <a:pPr algn="ctr"/>
                      <a:r>
                        <a:rPr lang="nl-NL" sz="1100" dirty="0"/>
                        <a:t>165 (64.0%)</a:t>
                      </a:r>
                    </a:p>
                  </a:txBody>
                  <a:tcPr/>
                </a:tc>
                <a:tc>
                  <a:txBody>
                    <a:bodyPr/>
                    <a:lstStyle/>
                    <a:p>
                      <a:pPr algn="ctr"/>
                      <a:r>
                        <a:rPr lang="nl-NL" sz="1100" dirty="0"/>
                        <a:t>0.90 (0.63-1.28)</a:t>
                      </a:r>
                    </a:p>
                  </a:txBody>
                  <a:tcPr/>
                </a:tc>
                <a:extLst>
                  <a:ext uri="{0D108BD9-81ED-4DB2-BD59-A6C34878D82A}">
                    <a16:rowId xmlns:a16="http://schemas.microsoft.com/office/drawing/2014/main" val="439797527"/>
                  </a:ext>
                </a:extLst>
              </a:tr>
              <a:tr h="370840">
                <a:tc>
                  <a:txBody>
                    <a:bodyPr/>
                    <a:lstStyle/>
                    <a:p>
                      <a:r>
                        <a:rPr lang="en-US" sz="1100" b="1" dirty="0"/>
                        <a:t>Myocardial infarction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514761619"/>
                  </a:ext>
                </a:extLst>
              </a:tr>
              <a:tr h="370840">
                <a:tc>
                  <a:txBody>
                    <a:bodyPr/>
                    <a:lstStyle/>
                    <a:p>
                      <a:r>
                        <a:rPr lang="en-US" sz="1100" b="1" dirty="0"/>
                        <a:t>Any revascularization since index hospitalization – no./total no. (%)</a:t>
                      </a:r>
                      <a:endParaRPr lang="nl-NL" sz="1100" b="1" dirty="0"/>
                    </a:p>
                  </a:txBody>
                  <a:tcPr/>
                </a:tc>
                <a:tc>
                  <a:txBody>
                    <a:bodyPr/>
                    <a:lstStyle/>
                    <a:p>
                      <a:pPr algn="ctr"/>
                      <a:r>
                        <a:rPr lang="nl-NL" sz="1100" dirty="0"/>
                        <a:t>10/264 (3.8%)</a:t>
                      </a:r>
                    </a:p>
                  </a:txBody>
                  <a:tcPr/>
                </a:tc>
                <a:tc>
                  <a:txBody>
                    <a:bodyPr/>
                    <a:lstStyle/>
                    <a:p>
                      <a:pPr algn="ctr"/>
                      <a:r>
                        <a:rPr lang="nl-NL" sz="1100" dirty="0"/>
                        <a:t>10/258 (3.9%)</a:t>
                      </a:r>
                    </a:p>
                  </a:txBody>
                  <a:tcPr/>
                </a:tc>
                <a:tc>
                  <a:txBody>
                    <a:bodyPr/>
                    <a:lstStyle/>
                    <a:p>
                      <a:pPr algn="ctr"/>
                      <a:r>
                        <a:rPr lang="nl-NL" sz="1100" dirty="0"/>
                        <a:t>0.98 (0.40-2.39)</a:t>
                      </a:r>
                    </a:p>
                  </a:txBody>
                  <a:tcPr/>
                </a:tc>
                <a:extLst>
                  <a:ext uri="{0D108BD9-81ED-4DB2-BD59-A6C34878D82A}">
                    <a16:rowId xmlns:a16="http://schemas.microsoft.com/office/drawing/2014/main" val="2009252972"/>
                  </a:ext>
                </a:extLst>
              </a:tr>
              <a:tr h="370840">
                <a:tc>
                  <a:txBody>
                    <a:bodyPr/>
                    <a:lstStyle/>
                    <a:p>
                      <a:r>
                        <a:rPr lang="en-US" sz="1100" b="1" dirty="0"/>
                        <a:t>Any PCI since index hospitalization – no./total no. (%)</a:t>
                      </a:r>
                      <a:endParaRPr lang="nl-NL" sz="1100" b="1" dirty="0"/>
                    </a:p>
                  </a:txBody>
                  <a:tcPr/>
                </a:tc>
                <a:tc>
                  <a:txBody>
                    <a:bodyPr/>
                    <a:lstStyle/>
                    <a:p>
                      <a:pPr algn="ctr"/>
                      <a:r>
                        <a:rPr lang="nl-NL" sz="1100" dirty="0"/>
                        <a:t>8/264 (3.0%)</a:t>
                      </a:r>
                    </a:p>
                  </a:txBody>
                  <a:tcPr/>
                </a:tc>
                <a:tc>
                  <a:txBody>
                    <a:bodyPr/>
                    <a:lstStyle/>
                    <a:p>
                      <a:pPr algn="ctr"/>
                      <a:r>
                        <a:rPr lang="nl-NL" sz="1100" dirty="0"/>
                        <a:t>8/258 (3.1%)</a:t>
                      </a:r>
                    </a:p>
                  </a:txBody>
                  <a:tcPr/>
                </a:tc>
                <a:tc>
                  <a:txBody>
                    <a:bodyPr/>
                    <a:lstStyle/>
                    <a:p>
                      <a:pPr algn="ctr"/>
                      <a:r>
                        <a:rPr lang="nl-NL" sz="1100"/>
                        <a:t>0.98</a:t>
                      </a:r>
                      <a:r>
                        <a:rPr lang="nl-NL" sz="1100" baseline="0"/>
                        <a:t> (0.36-2.64)</a:t>
                      </a:r>
                      <a:endParaRPr lang="nl-NL" sz="1100" dirty="0"/>
                    </a:p>
                  </a:txBody>
                  <a:tcPr/>
                </a:tc>
                <a:extLst>
                  <a:ext uri="{0D108BD9-81ED-4DB2-BD59-A6C34878D82A}">
                    <a16:rowId xmlns:a16="http://schemas.microsoft.com/office/drawing/2014/main" val="709703515"/>
                  </a:ext>
                </a:extLst>
              </a:tr>
              <a:tr h="370840">
                <a:tc>
                  <a:txBody>
                    <a:bodyPr/>
                    <a:lstStyle/>
                    <a:p>
                      <a:r>
                        <a:rPr lang="en-US" sz="1100" b="1" dirty="0"/>
                        <a:t>Any CABG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2/258 (0.8%)</a:t>
                      </a:r>
                    </a:p>
                  </a:txBody>
                  <a:tcPr/>
                </a:tc>
                <a:tc>
                  <a:txBody>
                    <a:bodyPr/>
                    <a:lstStyle/>
                    <a:p>
                      <a:pPr algn="ctr"/>
                      <a:r>
                        <a:rPr lang="nl-NL" sz="1100" dirty="0"/>
                        <a:t>0.98 (0.14-6.99)</a:t>
                      </a:r>
                    </a:p>
                  </a:txBody>
                  <a:tcPr/>
                </a:tc>
                <a:extLst>
                  <a:ext uri="{0D108BD9-81ED-4DB2-BD59-A6C34878D82A}">
                    <a16:rowId xmlns:a16="http://schemas.microsoft.com/office/drawing/2014/main" val="3185336494"/>
                  </a:ext>
                </a:extLst>
              </a:tr>
              <a:tr h="370840">
                <a:tc>
                  <a:txBody>
                    <a:bodyPr/>
                    <a:lstStyle/>
                    <a:p>
                      <a:r>
                        <a:rPr lang="en-US" sz="1100" b="1" dirty="0"/>
                        <a:t>Hospitalization due to heart failure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189058743"/>
                  </a:ext>
                </a:extLst>
              </a:tr>
              <a:tr h="370840">
                <a:tc>
                  <a:txBody>
                    <a:bodyPr/>
                    <a:lstStyle/>
                    <a:p>
                      <a:r>
                        <a:rPr lang="nl-NL" sz="1100" b="1" dirty="0"/>
                        <a:t>ICD shock – no. (%) /</a:t>
                      </a:r>
                      <a:r>
                        <a:rPr lang="nl-NL" sz="1100" b="1" dirty="0" err="1"/>
                        <a:t>total</a:t>
                      </a:r>
                      <a:r>
                        <a:rPr lang="nl-NL" sz="1100" b="1" dirty="0"/>
                        <a:t> no.</a:t>
                      </a:r>
                    </a:p>
                  </a:txBody>
                  <a:tcPr/>
                </a:tc>
                <a:tc>
                  <a:txBody>
                    <a:bodyPr/>
                    <a:lstStyle/>
                    <a:p>
                      <a:pPr algn="ctr"/>
                      <a:r>
                        <a:rPr lang="nl-NL" sz="1100" dirty="0"/>
                        <a:t>23/113 (20.4%)</a:t>
                      </a:r>
                    </a:p>
                  </a:txBody>
                  <a:tcPr/>
                </a:tc>
                <a:tc>
                  <a:txBody>
                    <a:bodyPr/>
                    <a:lstStyle/>
                    <a:p>
                      <a:pPr algn="ctr"/>
                      <a:r>
                        <a:rPr lang="nl-NL" sz="1100" dirty="0"/>
                        <a:t>17/105 (16.2%)</a:t>
                      </a:r>
                    </a:p>
                  </a:txBody>
                  <a:tcPr/>
                </a:tc>
                <a:tc>
                  <a:txBody>
                    <a:bodyPr/>
                    <a:lstStyle/>
                    <a:p>
                      <a:pPr algn="ctr"/>
                      <a:r>
                        <a:rPr lang="nl-NL" sz="1100" dirty="0"/>
                        <a:t>1.32 (0.66-2.64)</a:t>
                      </a:r>
                    </a:p>
                  </a:txBody>
                  <a:tcPr/>
                </a:tc>
                <a:extLst>
                  <a:ext uri="{0D108BD9-81ED-4DB2-BD59-A6C34878D82A}">
                    <a16:rowId xmlns:a16="http://schemas.microsoft.com/office/drawing/2014/main" val="2594752144"/>
                  </a:ext>
                </a:extLst>
              </a:tr>
            </a:tbl>
          </a:graphicData>
        </a:graphic>
      </p:graphicFrame>
      <p:sp>
        <p:nvSpPr>
          <p:cNvPr id="4" name="Afgeronde rechthoek 3"/>
          <p:cNvSpPr/>
          <p:nvPr/>
        </p:nvSpPr>
        <p:spPr>
          <a:xfrm>
            <a:off x="4482192" y="3069771"/>
            <a:ext cx="6454031" cy="4122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8420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1-year outcomes of the COACT trial.</a:t>
            </a:r>
            <a:endParaRPr lang="nl-NL"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2488348331"/>
              </p:ext>
            </p:extLst>
          </p:nvPr>
        </p:nvGraphicFramePr>
        <p:xfrm>
          <a:off x="695325" y="1838325"/>
          <a:ext cx="10744200" cy="3302000"/>
        </p:xfrm>
        <a:graphic>
          <a:graphicData uri="http://schemas.openxmlformats.org/drawingml/2006/table">
            <a:tbl>
              <a:tblPr firstRow="1" bandRow="1">
                <a:tableStyleId>{5C22544A-7EE6-4342-B048-85BDC9FD1C3A}</a:tableStyleId>
              </a:tblPr>
              <a:tblGrid>
                <a:gridCol w="3234991">
                  <a:extLst>
                    <a:ext uri="{9D8B030D-6E8A-4147-A177-3AD203B41FA5}">
                      <a16:colId xmlns:a16="http://schemas.microsoft.com/office/drawing/2014/main" val="1795716336"/>
                    </a:ext>
                  </a:extLst>
                </a:gridCol>
                <a:gridCol w="2534652">
                  <a:extLst>
                    <a:ext uri="{9D8B030D-6E8A-4147-A177-3AD203B41FA5}">
                      <a16:colId xmlns:a16="http://schemas.microsoft.com/office/drawing/2014/main" val="1606636892"/>
                    </a:ext>
                  </a:extLst>
                </a:gridCol>
                <a:gridCol w="2288507">
                  <a:extLst>
                    <a:ext uri="{9D8B030D-6E8A-4147-A177-3AD203B41FA5}">
                      <a16:colId xmlns:a16="http://schemas.microsoft.com/office/drawing/2014/main" val="1789183237"/>
                    </a:ext>
                  </a:extLst>
                </a:gridCol>
                <a:gridCol w="2686050">
                  <a:extLst>
                    <a:ext uri="{9D8B030D-6E8A-4147-A177-3AD203B41FA5}">
                      <a16:colId xmlns:a16="http://schemas.microsoft.com/office/drawing/2014/main" val="2118566473"/>
                    </a:ext>
                  </a:extLst>
                </a:gridCol>
              </a:tblGrid>
              <a:tr h="370840">
                <a:tc>
                  <a:txBody>
                    <a:bodyPr/>
                    <a:lstStyle/>
                    <a:p>
                      <a:endParaRPr lang="nl-NL" sz="1100" dirty="0"/>
                    </a:p>
                  </a:txBody>
                  <a:tcPr/>
                </a:tc>
                <a:tc>
                  <a:txBody>
                    <a:bodyPr/>
                    <a:lstStyle/>
                    <a:p>
                      <a:pPr algn="ctr"/>
                      <a:r>
                        <a:rPr lang="en-US" sz="1100" dirty="0"/>
                        <a:t>Immediate Angiography group </a:t>
                      </a:r>
                    </a:p>
                    <a:p>
                      <a:pPr algn="ctr"/>
                      <a:r>
                        <a:rPr lang="en-US" sz="1100" dirty="0"/>
                        <a:t>(N = 264)</a:t>
                      </a:r>
                      <a:endParaRPr lang="nl-NL" sz="1100" dirty="0"/>
                    </a:p>
                  </a:txBody>
                  <a:tcPr/>
                </a:tc>
                <a:tc>
                  <a:txBody>
                    <a:bodyPr/>
                    <a:lstStyle/>
                    <a:p>
                      <a:pPr algn="ctr"/>
                      <a:r>
                        <a:rPr lang="en-US" sz="1100" dirty="0"/>
                        <a:t>Delayed Angiography group </a:t>
                      </a:r>
                    </a:p>
                    <a:p>
                      <a:pPr algn="ctr"/>
                      <a:r>
                        <a:rPr lang="en-US" sz="1100" dirty="0"/>
                        <a:t>(N = 258)</a:t>
                      </a:r>
                      <a:endParaRPr lang="nl-NL" sz="1100" dirty="0"/>
                    </a:p>
                  </a:txBody>
                  <a:tcPr/>
                </a:tc>
                <a:tc>
                  <a:txBody>
                    <a:bodyPr/>
                    <a:lstStyle/>
                    <a:p>
                      <a:pPr algn="ctr"/>
                      <a:r>
                        <a:rPr lang="nl-NL" sz="1100" dirty="0"/>
                        <a:t>Effect </a:t>
                      </a:r>
                      <a:r>
                        <a:rPr lang="nl-NL" sz="1100" dirty="0" err="1"/>
                        <a:t>size</a:t>
                      </a:r>
                      <a:r>
                        <a:rPr lang="nl-NL" sz="1100" dirty="0"/>
                        <a:t> (95% CI)</a:t>
                      </a:r>
                    </a:p>
                  </a:txBody>
                  <a:tcPr/>
                </a:tc>
                <a:extLst>
                  <a:ext uri="{0D108BD9-81ED-4DB2-BD59-A6C34878D82A}">
                    <a16:rowId xmlns:a16="http://schemas.microsoft.com/office/drawing/2014/main" val="1611860489"/>
                  </a:ext>
                </a:extLst>
              </a:tr>
              <a:tr h="370840">
                <a:tc>
                  <a:txBody>
                    <a:bodyPr/>
                    <a:lstStyle/>
                    <a:p>
                      <a:r>
                        <a:rPr lang="nl-NL" sz="1100" b="1" dirty="0"/>
                        <a:t>Survival, no. (%)</a:t>
                      </a:r>
                    </a:p>
                  </a:txBody>
                  <a:tcPr/>
                </a:tc>
                <a:tc>
                  <a:txBody>
                    <a:bodyPr/>
                    <a:lstStyle/>
                    <a:p>
                      <a:pPr algn="ctr"/>
                      <a:r>
                        <a:rPr lang="nl-NL" sz="1100" dirty="0"/>
                        <a:t>162 (61.4%)</a:t>
                      </a:r>
                    </a:p>
                  </a:txBody>
                  <a:tcPr/>
                </a:tc>
                <a:tc>
                  <a:txBody>
                    <a:bodyPr/>
                    <a:lstStyle/>
                    <a:p>
                      <a:pPr algn="ctr"/>
                      <a:r>
                        <a:rPr lang="nl-NL" sz="1100" dirty="0"/>
                        <a:t>165 (64.0%)</a:t>
                      </a:r>
                    </a:p>
                  </a:txBody>
                  <a:tcPr/>
                </a:tc>
                <a:tc>
                  <a:txBody>
                    <a:bodyPr/>
                    <a:lstStyle/>
                    <a:p>
                      <a:pPr algn="ctr"/>
                      <a:r>
                        <a:rPr lang="nl-NL" sz="1100" dirty="0"/>
                        <a:t>0.90 (0.63-1.28)</a:t>
                      </a:r>
                    </a:p>
                  </a:txBody>
                  <a:tcPr/>
                </a:tc>
                <a:extLst>
                  <a:ext uri="{0D108BD9-81ED-4DB2-BD59-A6C34878D82A}">
                    <a16:rowId xmlns:a16="http://schemas.microsoft.com/office/drawing/2014/main" val="439797527"/>
                  </a:ext>
                </a:extLst>
              </a:tr>
              <a:tr h="370840">
                <a:tc>
                  <a:txBody>
                    <a:bodyPr/>
                    <a:lstStyle/>
                    <a:p>
                      <a:r>
                        <a:rPr lang="en-US" sz="1100" b="1" dirty="0"/>
                        <a:t>Myocardial infarction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514761619"/>
                  </a:ext>
                </a:extLst>
              </a:tr>
              <a:tr h="370840">
                <a:tc>
                  <a:txBody>
                    <a:bodyPr/>
                    <a:lstStyle/>
                    <a:p>
                      <a:r>
                        <a:rPr lang="en-US" sz="1100" b="1" dirty="0"/>
                        <a:t>Any revascularization since index hospitalization – no./total no. (%)</a:t>
                      </a:r>
                      <a:endParaRPr lang="nl-NL" sz="1100" b="1" dirty="0"/>
                    </a:p>
                  </a:txBody>
                  <a:tcPr/>
                </a:tc>
                <a:tc>
                  <a:txBody>
                    <a:bodyPr/>
                    <a:lstStyle/>
                    <a:p>
                      <a:pPr algn="ctr"/>
                      <a:r>
                        <a:rPr lang="nl-NL" sz="1100" dirty="0"/>
                        <a:t>10/264 (3.8%)</a:t>
                      </a:r>
                    </a:p>
                  </a:txBody>
                  <a:tcPr/>
                </a:tc>
                <a:tc>
                  <a:txBody>
                    <a:bodyPr/>
                    <a:lstStyle/>
                    <a:p>
                      <a:pPr algn="ctr"/>
                      <a:r>
                        <a:rPr lang="nl-NL" sz="1100" dirty="0"/>
                        <a:t>10/258 (3.9%)</a:t>
                      </a:r>
                    </a:p>
                  </a:txBody>
                  <a:tcPr/>
                </a:tc>
                <a:tc>
                  <a:txBody>
                    <a:bodyPr/>
                    <a:lstStyle/>
                    <a:p>
                      <a:pPr algn="ctr"/>
                      <a:r>
                        <a:rPr lang="nl-NL" sz="1100" dirty="0"/>
                        <a:t>0.98 (0.40-2.39)</a:t>
                      </a:r>
                    </a:p>
                  </a:txBody>
                  <a:tcPr/>
                </a:tc>
                <a:extLst>
                  <a:ext uri="{0D108BD9-81ED-4DB2-BD59-A6C34878D82A}">
                    <a16:rowId xmlns:a16="http://schemas.microsoft.com/office/drawing/2014/main" val="2009252972"/>
                  </a:ext>
                </a:extLst>
              </a:tr>
              <a:tr h="370840">
                <a:tc>
                  <a:txBody>
                    <a:bodyPr/>
                    <a:lstStyle/>
                    <a:p>
                      <a:r>
                        <a:rPr lang="en-US" sz="1100" b="1" dirty="0"/>
                        <a:t>Any PCI since index hospitalization – no./total no. (%)</a:t>
                      </a:r>
                      <a:endParaRPr lang="nl-NL" sz="1100" b="1" dirty="0"/>
                    </a:p>
                  </a:txBody>
                  <a:tcPr/>
                </a:tc>
                <a:tc>
                  <a:txBody>
                    <a:bodyPr/>
                    <a:lstStyle/>
                    <a:p>
                      <a:pPr algn="ctr"/>
                      <a:r>
                        <a:rPr lang="nl-NL" sz="1100" dirty="0"/>
                        <a:t>8/264 (3.0%)</a:t>
                      </a:r>
                    </a:p>
                  </a:txBody>
                  <a:tcPr/>
                </a:tc>
                <a:tc>
                  <a:txBody>
                    <a:bodyPr/>
                    <a:lstStyle/>
                    <a:p>
                      <a:pPr algn="ctr"/>
                      <a:r>
                        <a:rPr lang="nl-NL" sz="1100" dirty="0"/>
                        <a:t>8/258 (3.1%)</a:t>
                      </a:r>
                    </a:p>
                  </a:txBody>
                  <a:tcPr/>
                </a:tc>
                <a:tc>
                  <a:txBody>
                    <a:bodyPr/>
                    <a:lstStyle/>
                    <a:p>
                      <a:pPr algn="ctr"/>
                      <a:r>
                        <a:rPr lang="nl-NL" sz="1100"/>
                        <a:t>0.98</a:t>
                      </a:r>
                      <a:r>
                        <a:rPr lang="nl-NL" sz="1100" baseline="0"/>
                        <a:t> (0.36-2.64)</a:t>
                      </a:r>
                      <a:endParaRPr lang="nl-NL" sz="1100" dirty="0"/>
                    </a:p>
                  </a:txBody>
                  <a:tcPr/>
                </a:tc>
                <a:extLst>
                  <a:ext uri="{0D108BD9-81ED-4DB2-BD59-A6C34878D82A}">
                    <a16:rowId xmlns:a16="http://schemas.microsoft.com/office/drawing/2014/main" val="709703515"/>
                  </a:ext>
                </a:extLst>
              </a:tr>
              <a:tr h="370840">
                <a:tc>
                  <a:txBody>
                    <a:bodyPr/>
                    <a:lstStyle/>
                    <a:p>
                      <a:r>
                        <a:rPr lang="en-US" sz="1100" b="1" dirty="0"/>
                        <a:t>Any CABG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2/258 (0.8%)</a:t>
                      </a:r>
                    </a:p>
                  </a:txBody>
                  <a:tcPr/>
                </a:tc>
                <a:tc>
                  <a:txBody>
                    <a:bodyPr/>
                    <a:lstStyle/>
                    <a:p>
                      <a:pPr algn="ctr"/>
                      <a:r>
                        <a:rPr lang="nl-NL" sz="1100" dirty="0"/>
                        <a:t>0.98 (0.14-6.99)</a:t>
                      </a:r>
                    </a:p>
                  </a:txBody>
                  <a:tcPr/>
                </a:tc>
                <a:extLst>
                  <a:ext uri="{0D108BD9-81ED-4DB2-BD59-A6C34878D82A}">
                    <a16:rowId xmlns:a16="http://schemas.microsoft.com/office/drawing/2014/main" val="3185336494"/>
                  </a:ext>
                </a:extLst>
              </a:tr>
              <a:tr h="370840">
                <a:tc>
                  <a:txBody>
                    <a:bodyPr/>
                    <a:lstStyle/>
                    <a:p>
                      <a:r>
                        <a:rPr lang="en-US" sz="1100" b="1" dirty="0"/>
                        <a:t>Hospitalization due to heart failure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189058743"/>
                  </a:ext>
                </a:extLst>
              </a:tr>
              <a:tr h="370840">
                <a:tc>
                  <a:txBody>
                    <a:bodyPr/>
                    <a:lstStyle/>
                    <a:p>
                      <a:r>
                        <a:rPr lang="nl-NL" sz="1100" b="1" dirty="0"/>
                        <a:t>ICD shock – no. (%) /</a:t>
                      </a:r>
                      <a:r>
                        <a:rPr lang="nl-NL" sz="1100" b="1" dirty="0" err="1"/>
                        <a:t>total</a:t>
                      </a:r>
                      <a:r>
                        <a:rPr lang="nl-NL" sz="1100" b="1" dirty="0"/>
                        <a:t> no.</a:t>
                      </a:r>
                    </a:p>
                  </a:txBody>
                  <a:tcPr/>
                </a:tc>
                <a:tc>
                  <a:txBody>
                    <a:bodyPr/>
                    <a:lstStyle/>
                    <a:p>
                      <a:pPr algn="ctr"/>
                      <a:r>
                        <a:rPr lang="nl-NL" sz="1100" dirty="0"/>
                        <a:t>23/113 (20.4%)</a:t>
                      </a:r>
                    </a:p>
                  </a:txBody>
                  <a:tcPr/>
                </a:tc>
                <a:tc>
                  <a:txBody>
                    <a:bodyPr/>
                    <a:lstStyle/>
                    <a:p>
                      <a:pPr algn="ctr"/>
                      <a:r>
                        <a:rPr lang="nl-NL" sz="1100" dirty="0"/>
                        <a:t>17/105 (16.2%)</a:t>
                      </a:r>
                    </a:p>
                  </a:txBody>
                  <a:tcPr/>
                </a:tc>
                <a:tc>
                  <a:txBody>
                    <a:bodyPr/>
                    <a:lstStyle/>
                    <a:p>
                      <a:pPr algn="ctr"/>
                      <a:r>
                        <a:rPr lang="nl-NL" sz="1100" dirty="0"/>
                        <a:t>1.32 (0.66-2.64)</a:t>
                      </a:r>
                    </a:p>
                  </a:txBody>
                  <a:tcPr/>
                </a:tc>
                <a:extLst>
                  <a:ext uri="{0D108BD9-81ED-4DB2-BD59-A6C34878D82A}">
                    <a16:rowId xmlns:a16="http://schemas.microsoft.com/office/drawing/2014/main" val="2594752144"/>
                  </a:ext>
                </a:extLst>
              </a:tr>
            </a:tbl>
          </a:graphicData>
        </a:graphic>
      </p:graphicFrame>
      <p:sp>
        <p:nvSpPr>
          <p:cNvPr id="5" name="Afgeronde rechthoek 4"/>
          <p:cNvSpPr/>
          <p:nvPr/>
        </p:nvSpPr>
        <p:spPr>
          <a:xfrm>
            <a:off x="4482193" y="4352544"/>
            <a:ext cx="6454030" cy="4169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130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1-year outcomes of the COACT trial.</a:t>
            </a:r>
            <a:endParaRPr lang="nl-NL" dirty="0"/>
          </a:p>
        </p:txBody>
      </p:sp>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2488348331"/>
              </p:ext>
            </p:extLst>
          </p:nvPr>
        </p:nvGraphicFramePr>
        <p:xfrm>
          <a:off x="695325" y="1838325"/>
          <a:ext cx="10744200" cy="3302000"/>
        </p:xfrm>
        <a:graphic>
          <a:graphicData uri="http://schemas.openxmlformats.org/drawingml/2006/table">
            <a:tbl>
              <a:tblPr firstRow="1" bandRow="1">
                <a:tableStyleId>{5C22544A-7EE6-4342-B048-85BDC9FD1C3A}</a:tableStyleId>
              </a:tblPr>
              <a:tblGrid>
                <a:gridCol w="3234991">
                  <a:extLst>
                    <a:ext uri="{9D8B030D-6E8A-4147-A177-3AD203B41FA5}">
                      <a16:colId xmlns:a16="http://schemas.microsoft.com/office/drawing/2014/main" val="1795716336"/>
                    </a:ext>
                  </a:extLst>
                </a:gridCol>
                <a:gridCol w="2534652">
                  <a:extLst>
                    <a:ext uri="{9D8B030D-6E8A-4147-A177-3AD203B41FA5}">
                      <a16:colId xmlns:a16="http://schemas.microsoft.com/office/drawing/2014/main" val="1606636892"/>
                    </a:ext>
                  </a:extLst>
                </a:gridCol>
                <a:gridCol w="2288507">
                  <a:extLst>
                    <a:ext uri="{9D8B030D-6E8A-4147-A177-3AD203B41FA5}">
                      <a16:colId xmlns:a16="http://schemas.microsoft.com/office/drawing/2014/main" val="1789183237"/>
                    </a:ext>
                  </a:extLst>
                </a:gridCol>
                <a:gridCol w="2686050">
                  <a:extLst>
                    <a:ext uri="{9D8B030D-6E8A-4147-A177-3AD203B41FA5}">
                      <a16:colId xmlns:a16="http://schemas.microsoft.com/office/drawing/2014/main" val="2118566473"/>
                    </a:ext>
                  </a:extLst>
                </a:gridCol>
              </a:tblGrid>
              <a:tr h="370840">
                <a:tc>
                  <a:txBody>
                    <a:bodyPr/>
                    <a:lstStyle/>
                    <a:p>
                      <a:endParaRPr lang="nl-NL" sz="1100" dirty="0"/>
                    </a:p>
                  </a:txBody>
                  <a:tcPr/>
                </a:tc>
                <a:tc>
                  <a:txBody>
                    <a:bodyPr/>
                    <a:lstStyle/>
                    <a:p>
                      <a:pPr algn="ctr"/>
                      <a:r>
                        <a:rPr lang="en-US" sz="1100" dirty="0"/>
                        <a:t>Immediate Angiography group </a:t>
                      </a:r>
                    </a:p>
                    <a:p>
                      <a:pPr algn="ctr"/>
                      <a:r>
                        <a:rPr lang="en-US" sz="1100" dirty="0"/>
                        <a:t>(N = 264)</a:t>
                      </a:r>
                      <a:endParaRPr lang="nl-NL" sz="1100" dirty="0"/>
                    </a:p>
                  </a:txBody>
                  <a:tcPr/>
                </a:tc>
                <a:tc>
                  <a:txBody>
                    <a:bodyPr/>
                    <a:lstStyle/>
                    <a:p>
                      <a:pPr algn="ctr"/>
                      <a:r>
                        <a:rPr lang="en-US" sz="1100" dirty="0"/>
                        <a:t>Delayed Angiography group </a:t>
                      </a:r>
                    </a:p>
                    <a:p>
                      <a:pPr algn="ctr"/>
                      <a:r>
                        <a:rPr lang="en-US" sz="1100" dirty="0"/>
                        <a:t>(N = 258)</a:t>
                      </a:r>
                      <a:endParaRPr lang="nl-NL" sz="1100" dirty="0"/>
                    </a:p>
                  </a:txBody>
                  <a:tcPr/>
                </a:tc>
                <a:tc>
                  <a:txBody>
                    <a:bodyPr/>
                    <a:lstStyle/>
                    <a:p>
                      <a:pPr algn="ctr"/>
                      <a:r>
                        <a:rPr lang="nl-NL" sz="1100" dirty="0"/>
                        <a:t>Effect </a:t>
                      </a:r>
                      <a:r>
                        <a:rPr lang="nl-NL" sz="1100" dirty="0" err="1"/>
                        <a:t>size</a:t>
                      </a:r>
                      <a:r>
                        <a:rPr lang="nl-NL" sz="1100" dirty="0"/>
                        <a:t> (95% CI)</a:t>
                      </a:r>
                    </a:p>
                  </a:txBody>
                  <a:tcPr/>
                </a:tc>
                <a:extLst>
                  <a:ext uri="{0D108BD9-81ED-4DB2-BD59-A6C34878D82A}">
                    <a16:rowId xmlns:a16="http://schemas.microsoft.com/office/drawing/2014/main" val="1611860489"/>
                  </a:ext>
                </a:extLst>
              </a:tr>
              <a:tr h="370840">
                <a:tc>
                  <a:txBody>
                    <a:bodyPr/>
                    <a:lstStyle/>
                    <a:p>
                      <a:r>
                        <a:rPr lang="nl-NL" sz="1100" b="1" dirty="0"/>
                        <a:t>Survival, no. (%)</a:t>
                      </a:r>
                    </a:p>
                  </a:txBody>
                  <a:tcPr/>
                </a:tc>
                <a:tc>
                  <a:txBody>
                    <a:bodyPr/>
                    <a:lstStyle/>
                    <a:p>
                      <a:pPr algn="ctr"/>
                      <a:r>
                        <a:rPr lang="nl-NL" sz="1100" dirty="0"/>
                        <a:t>162 (61.4%)</a:t>
                      </a:r>
                    </a:p>
                  </a:txBody>
                  <a:tcPr/>
                </a:tc>
                <a:tc>
                  <a:txBody>
                    <a:bodyPr/>
                    <a:lstStyle/>
                    <a:p>
                      <a:pPr algn="ctr"/>
                      <a:r>
                        <a:rPr lang="nl-NL" sz="1100" dirty="0"/>
                        <a:t>165 (64.0%)</a:t>
                      </a:r>
                    </a:p>
                  </a:txBody>
                  <a:tcPr/>
                </a:tc>
                <a:tc>
                  <a:txBody>
                    <a:bodyPr/>
                    <a:lstStyle/>
                    <a:p>
                      <a:pPr algn="ctr"/>
                      <a:r>
                        <a:rPr lang="nl-NL" sz="1100" dirty="0"/>
                        <a:t>0.90 (0.63-1.28)</a:t>
                      </a:r>
                    </a:p>
                  </a:txBody>
                  <a:tcPr/>
                </a:tc>
                <a:extLst>
                  <a:ext uri="{0D108BD9-81ED-4DB2-BD59-A6C34878D82A}">
                    <a16:rowId xmlns:a16="http://schemas.microsoft.com/office/drawing/2014/main" val="439797527"/>
                  </a:ext>
                </a:extLst>
              </a:tr>
              <a:tr h="370840">
                <a:tc>
                  <a:txBody>
                    <a:bodyPr/>
                    <a:lstStyle/>
                    <a:p>
                      <a:r>
                        <a:rPr lang="en-US" sz="1100" b="1" dirty="0"/>
                        <a:t>Myocardial infarction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514761619"/>
                  </a:ext>
                </a:extLst>
              </a:tr>
              <a:tr h="370840">
                <a:tc>
                  <a:txBody>
                    <a:bodyPr/>
                    <a:lstStyle/>
                    <a:p>
                      <a:r>
                        <a:rPr lang="en-US" sz="1100" b="1" dirty="0"/>
                        <a:t>Any revascularization since index hospitalization – no./total no. (%)</a:t>
                      </a:r>
                      <a:endParaRPr lang="nl-NL" sz="1100" b="1" dirty="0"/>
                    </a:p>
                  </a:txBody>
                  <a:tcPr/>
                </a:tc>
                <a:tc>
                  <a:txBody>
                    <a:bodyPr/>
                    <a:lstStyle/>
                    <a:p>
                      <a:pPr algn="ctr"/>
                      <a:r>
                        <a:rPr lang="nl-NL" sz="1100" dirty="0"/>
                        <a:t>10/264 (3.8%)</a:t>
                      </a:r>
                    </a:p>
                  </a:txBody>
                  <a:tcPr/>
                </a:tc>
                <a:tc>
                  <a:txBody>
                    <a:bodyPr/>
                    <a:lstStyle/>
                    <a:p>
                      <a:pPr algn="ctr"/>
                      <a:r>
                        <a:rPr lang="nl-NL" sz="1100" dirty="0"/>
                        <a:t>10/258 (3.9%)</a:t>
                      </a:r>
                    </a:p>
                  </a:txBody>
                  <a:tcPr/>
                </a:tc>
                <a:tc>
                  <a:txBody>
                    <a:bodyPr/>
                    <a:lstStyle/>
                    <a:p>
                      <a:pPr algn="ctr"/>
                      <a:r>
                        <a:rPr lang="nl-NL" sz="1100" dirty="0"/>
                        <a:t>0.98 (0.40-2.39)</a:t>
                      </a:r>
                    </a:p>
                  </a:txBody>
                  <a:tcPr/>
                </a:tc>
                <a:extLst>
                  <a:ext uri="{0D108BD9-81ED-4DB2-BD59-A6C34878D82A}">
                    <a16:rowId xmlns:a16="http://schemas.microsoft.com/office/drawing/2014/main" val="2009252972"/>
                  </a:ext>
                </a:extLst>
              </a:tr>
              <a:tr h="370840">
                <a:tc>
                  <a:txBody>
                    <a:bodyPr/>
                    <a:lstStyle/>
                    <a:p>
                      <a:r>
                        <a:rPr lang="en-US" sz="1100" b="1" dirty="0"/>
                        <a:t>Any PCI since index hospitalization – no./total no. (%)</a:t>
                      </a:r>
                      <a:endParaRPr lang="nl-NL" sz="1100" b="1" dirty="0"/>
                    </a:p>
                  </a:txBody>
                  <a:tcPr/>
                </a:tc>
                <a:tc>
                  <a:txBody>
                    <a:bodyPr/>
                    <a:lstStyle/>
                    <a:p>
                      <a:pPr algn="ctr"/>
                      <a:r>
                        <a:rPr lang="nl-NL" sz="1100" dirty="0"/>
                        <a:t>8/264 (3.0%)</a:t>
                      </a:r>
                    </a:p>
                  </a:txBody>
                  <a:tcPr/>
                </a:tc>
                <a:tc>
                  <a:txBody>
                    <a:bodyPr/>
                    <a:lstStyle/>
                    <a:p>
                      <a:pPr algn="ctr"/>
                      <a:r>
                        <a:rPr lang="nl-NL" sz="1100" dirty="0"/>
                        <a:t>8/258 (3.1%)</a:t>
                      </a:r>
                    </a:p>
                  </a:txBody>
                  <a:tcPr/>
                </a:tc>
                <a:tc>
                  <a:txBody>
                    <a:bodyPr/>
                    <a:lstStyle/>
                    <a:p>
                      <a:pPr algn="ctr"/>
                      <a:r>
                        <a:rPr lang="nl-NL" sz="1100"/>
                        <a:t>0.98</a:t>
                      </a:r>
                      <a:r>
                        <a:rPr lang="nl-NL" sz="1100" baseline="0"/>
                        <a:t> (0.36-2.64)</a:t>
                      </a:r>
                      <a:endParaRPr lang="nl-NL" sz="1100" dirty="0"/>
                    </a:p>
                  </a:txBody>
                  <a:tcPr/>
                </a:tc>
                <a:extLst>
                  <a:ext uri="{0D108BD9-81ED-4DB2-BD59-A6C34878D82A}">
                    <a16:rowId xmlns:a16="http://schemas.microsoft.com/office/drawing/2014/main" val="709703515"/>
                  </a:ext>
                </a:extLst>
              </a:tr>
              <a:tr h="370840">
                <a:tc>
                  <a:txBody>
                    <a:bodyPr/>
                    <a:lstStyle/>
                    <a:p>
                      <a:r>
                        <a:rPr lang="en-US" sz="1100" b="1" dirty="0"/>
                        <a:t>Any CABG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2/258 (0.8%)</a:t>
                      </a:r>
                    </a:p>
                  </a:txBody>
                  <a:tcPr/>
                </a:tc>
                <a:tc>
                  <a:txBody>
                    <a:bodyPr/>
                    <a:lstStyle/>
                    <a:p>
                      <a:pPr algn="ctr"/>
                      <a:r>
                        <a:rPr lang="nl-NL" sz="1100" dirty="0"/>
                        <a:t>0.98 (0.14-6.99)</a:t>
                      </a:r>
                    </a:p>
                  </a:txBody>
                  <a:tcPr/>
                </a:tc>
                <a:extLst>
                  <a:ext uri="{0D108BD9-81ED-4DB2-BD59-A6C34878D82A}">
                    <a16:rowId xmlns:a16="http://schemas.microsoft.com/office/drawing/2014/main" val="3185336494"/>
                  </a:ext>
                </a:extLst>
              </a:tr>
              <a:tr h="370840">
                <a:tc>
                  <a:txBody>
                    <a:bodyPr/>
                    <a:lstStyle/>
                    <a:p>
                      <a:r>
                        <a:rPr lang="en-US" sz="1100" b="1" dirty="0"/>
                        <a:t>Hospitalization due to heart failure since index hospitalization – no./total no. (%)</a:t>
                      </a:r>
                      <a:endParaRPr lang="nl-NL" sz="1100" b="1" dirty="0"/>
                    </a:p>
                  </a:txBody>
                  <a:tcPr/>
                </a:tc>
                <a:tc>
                  <a:txBody>
                    <a:bodyPr/>
                    <a:lstStyle/>
                    <a:p>
                      <a:pPr algn="ctr"/>
                      <a:r>
                        <a:rPr lang="nl-NL" sz="1100" dirty="0"/>
                        <a:t>2/264 (0.8%)</a:t>
                      </a:r>
                    </a:p>
                  </a:txBody>
                  <a:tcPr/>
                </a:tc>
                <a:tc>
                  <a:txBody>
                    <a:bodyPr/>
                    <a:lstStyle/>
                    <a:p>
                      <a:pPr algn="ctr"/>
                      <a:r>
                        <a:rPr lang="nl-NL" sz="1100" dirty="0"/>
                        <a:t>1/258 (0.4%)</a:t>
                      </a:r>
                    </a:p>
                  </a:txBody>
                  <a:tcPr/>
                </a:tc>
                <a:tc>
                  <a:txBody>
                    <a:bodyPr/>
                    <a:lstStyle/>
                    <a:p>
                      <a:pPr algn="ctr"/>
                      <a:r>
                        <a:rPr lang="nl-NL" sz="1100" dirty="0"/>
                        <a:t>1.96  (0.18-21.8</a:t>
                      </a:r>
                    </a:p>
                  </a:txBody>
                  <a:tcPr/>
                </a:tc>
                <a:extLst>
                  <a:ext uri="{0D108BD9-81ED-4DB2-BD59-A6C34878D82A}">
                    <a16:rowId xmlns:a16="http://schemas.microsoft.com/office/drawing/2014/main" val="3189058743"/>
                  </a:ext>
                </a:extLst>
              </a:tr>
              <a:tr h="370840">
                <a:tc>
                  <a:txBody>
                    <a:bodyPr/>
                    <a:lstStyle/>
                    <a:p>
                      <a:r>
                        <a:rPr lang="nl-NL" sz="1100" b="1" dirty="0"/>
                        <a:t>ICD shock – no. (%) /</a:t>
                      </a:r>
                      <a:r>
                        <a:rPr lang="nl-NL" sz="1100" b="1" dirty="0" err="1"/>
                        <a:t>total</a:t>
                      </a:r>
                      <a:r>
                        <a:rPr lang="nl-NL" sz="1100" b="1" dirty="0"/>
                        <a:t> no.</a:t>
                      </a:r>
                    </a:p>
                  </a:txBody>
                  <a:tcPr/>
                </a:tc>
                <a:tc>
                  <a:txBody>
                    <a:bodyPr/>
                    <a:lstStyle/>
                    <a:p>
                      <a:pPr algn="ctr"/>
                      <a:r>
                        <a:rPr lang="nl-NL" sz="1100" dirty="0"/>
                        <a:t>23/113 (20.4%)</a:t>
                      </a:r>
                    </a:p>
                  </a:txBody>
                  <a:tcPr/>
                </a:tc>
                <a:tc>
                  <a:txBody>
                    <a:bodyPr/>
                    <a:lstStyle/>
                    <a:p>
                      <a:pPr algn="ctr"/>
                      <a:r>
                        <a:rPr lang="nl-NL" sz="1100" dirty="0"/>
                        <a:t>17/105 (16.2%)</a:t>
                      </a:r>
                    </a:p>
                  </a:txBody>
                  <a:tcPr/>
                </a:tc>
                <a:tc>
                  <a:txBody>
                    <a:bodyPr/>
                    <a:lstStyle/>
                    <a:p>
                      <a:pPr algn="ctr"/>
                      <a:r>
                        <a:rPr lang="nl-NL" sz="1100" dirty="0"/>
                        <a:t>1.32 (0.66-2.64)</a:t>
                      </a:r>
                    </a:p>
                  </a:txBody>
                  <a:tcPr/>
                </a:tc>
                <a:extLst>
                  <a:ext uri="{0D108BD9-81ED-4DB2-BD59-A6C34878D82A}">
                    <a16:rowId xmlns:a16="http://schemas.microsoft.com/office/drawing/2014/main" val="2594752144"/>
                  </a:ext>
                </a:extLst>
              </a:tr>
            </a:tbl>
          </a:graphicData>
        </a:graphic>
      </p:graphicFrame>
      <p:sp>
        <p:nvSpPr>
          <p:cNvPr id="6" name="Afgeronde rechthoek 5"/>
          <p:cNvSpPr/>
          <p:nvPr/>
        </p:nvSpPr>
        <p:spPr>
          <a:xfrm>
            <a:off x="4482192" y="4769510"/>
            <a:ext cx="6454031" cy="380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3637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1-year outcomes of the COACT trial.</a:t>
            </a:r>
            <a:endParaRPr lang="nl-NL" dirty="0"/>
          </a:p>
        </p:txBody>
      </p:sp>
      <p:graphicFrame>
        <p:nvGraphicFramePr>
          <p:cNvPr id="6" name="Tijdelijke aanduiding voor inhoud 5"/>
          <p:cNvGraphicFramePr>
            <a:graphicFrameLocks noGrp="1"/>
          </p:cNvGraphicFramePr>
          <p:nvPr>
            <p:ph sz="half" idx="2"/>
            <p:extLst>
              <p:ext uri="{D42A27DB-BD31-4B8C-83A1-F6EECF244321}">
                <p14:modId xmlns:p14="http://schemas.microsoft.com/office/powerpoint/2010/main" val="1469803500"/>
              </p:ext>
            </p:extLst>
          </p:nvPr>
        </p:nvGraphicFramePr>
        <p:xfrm>
          <a:off x="673100" y="1993999"/>
          <a:ext cx="6627897" cy="1336040"/>
        </p:xfrm>
        <a:graphic>
          <a:graphicData uri="http://schemas.openxmlformats.org/drawingml/2006/table">
            <a:tbl>
              <a:tblPr firstRow="1" bandRow="1">
                <a:tableStyleId>{5C22544A-7EE6-4342-B048-85BDC9FD1C3A}</a:tableStyleId>
              </a:tblPr>
              <a:tblGrid>
                <a:gridCol w="2209299">
                  <a:extLst>
                    <a:ext uri="{9D8B030D-6E8A-4147-A177-3AD203B41FA5}">
                      <a16:colId xmlns:a16="http://schemas.microsoft.com/office/drawing/2014/main" val="456444391"/>
                    </a:ext>
                  </a:extLst>
                </a:gridCol>
                <a:gridCol w="2209299">
                  <a:extLst>
                    <a:ext uri="{9D8B030D-6E8A-4147-A177-3AD203B41FA5}">
                      <a16:colId xmlns:a16="http://schemas.microsoft.com/office/drawing/2014/main" val="3580426982"/>
                    </a:ext>
                  </a:extLst>
                </a:gridCol>
                <a:gridCol w="2209299">
                  <a:extLst>
                    <a:ext uri="{9D8B030D-6E8A-4147-A177-3AD203B41FA5}">
                      <a16:colId xmlns:a16="http://schemas.microsoft.com/office/drawing/2014/main" val="2473176954"/>
                    </a:ext>
                  </a:extLst>
                </a:gridCol>
              </a:tblGrid>
              <a:tr h="370840">
                <a:tc>
                  <a:txBody>
                    <a:bodyPr/>
                    <a:lstStyle/>
                    <a:p>
                      <a:endParaRPr lang="nl-NL" sz="1100" dirty="0"/>
                    </a:p>
                  </a:txBody>
                  <a:tcPr/>
                </a:tc>
                <a:tc>
                  <a:txBody>
                    <a:bodyPr/>
                    <a:lstStyle/>
                    <a:p>
                      <a:pPr algn="ctr"/>
                      <a:r>
                        <a:rPr lang="en-US" sz="1100" dirty="0"/>
                        <a:t>Immediate Angiography group</a:t>
                      </a:r>
                    </a:p>
                    <a:p>
                      <a:pPr algn="ctr"/>
                      <a:r>
                        <a:rPr lang="en-US" sz="1100" dirty="0"/>
                        <a:t>(N = 119)</a:t>
                      </a:r>
                    </a:p>
                    <a:p>
                      <a:pPr algn="ctr"/>
                      <a:endParaRPr lang="nl-NL" sz="1100" dirty="0"/>
                    </a:p>
                  </a:txBody>
                  <a:tcPr/>
                </a:tc>
                <a:tc>
                  <a:txBody>
                    <a:bodyPr/>
                    <a:lstStyle/>
                    <a:p>
                      <a:pPr algn="ctr"/>
                      <a:r>
                        <a:rPr lang="en-US" sz="1100" dirty="0"/>
                        <a:t>Delayed Angiography group </a:t>
                      </a:r>
                    </a:p>
                    <a:p>
                      <a:pPr algn="ctr"/>
                      <a:r>
                        <a:rPr lang="en-US" sz="1100" dirty="0"/>
                        <a:t>(N = 116)</a:t>
                      </a:r>
                    </a:p>
                    <a:p>
                      <a:pPr algn="ctr"/>
                      <a:endParaRPr lang="nl-NL" sz="1100" dirty="0"/>
                    </a:p>
                  </a:txBody>
                  <a:tcPr/>
                </a:tc>
                <a:extLst>
                  <a:ext uri="{0D108BD9-81ED-4DB2-BD59-A6C34878D82A}">
                    <a16:rowId xmlns:a16="http://schemas.microsoft.com/office/drawing/2014/main" val="801011087"/>
                  </a:ext>
                </a:extLst>
              </a:tr>
              <a:tr h="370840">
                <a:tc>
                  <a:txBody>
                    <a:bodyPr/>
                    <a:lstStyle/>
                    <a:p>
                      <a:r>
                        <a:rPr lang="nl-NL" sz="1100" dirty="0"/>
                        <a:t>RAND-36® PCS - </a:t>
                      </a:r>
                      <a:r>
                        <a:rPr lang="nl-NL" sz="1100" dirty="0" err="1"/>
                        <a:t>Median</a:t>
                      </a:r>
                      <a:r>
                        <a:rPr lang="nl-NL" sz="1100" dirty="0"/>
                        <a:t> (IQR)</a:t>
                      </a:r>
                    </a:p>
                  </a:txBody>
                  <a:tcPr/>
                </a:tc>
                <a:tc>
                  <a:txBody>
                    <a:bodyPr/>
                    <a:lstStyle/>
                    <a:p>
                      <a:pPr algn="ctr"/>
                      <a:r>
                        <a:rPr lang="nl-NL" sz="1100" dirty="0"/>
                        <a:t>49.2 (42.2-55.3)</a:t>
                      </a:r>
                    </a:p>
                  </a:txBody>
                  <a:tcPr/>
                </a:tc>
                <a:tc>
                  <a:txBody>
                    <a:bodyPr/>
                    <a:lstStyle/>
                    <a:p>
                      <a:pPr algn="ctr"/>
                      <a:r>
                        <a:rPr lang="nl-NL" sz="1100" dirty="0"/>
                        <a:t>50.4 (44.9-55.2)</a:t>
                      </a:r>
                    </a:p>
                  </a:txBody>
                  <a:tcPr/>
                </a:tc>
                <a:extLst>
                  <a:ext uri="{0D108BD9-81ED-4DB2-BD59-A6C34878D82A}">
                    <a16:rowId xmlns:a16="http://schemas.microsoft.com/office/drawing/2014/main" val="3297226454"/>
                  </a:ext>
                </a:extLst>
              </a:tr>
              <a:tr h="370840">
                <a:tc>
                  <a:txBody>
                    <a:bodyPr/>
                    <a:lstStyle/>
                    <a:p>
                      <a:r>
                        <a:rPr lang="nl-NL" sz="1100" dirty="0"/>
                        <a:t>RAND-36® MCS - </a:t>
                      </a:r>
                      <a:r>
                        <a:rPr lang="nl-NL" sz="1100" dirty="0" err="1"/>
                        <a:t>Median</a:t>
                      </a:r>
                      <a:r>
                        <a:rPr lang="nl-NL" sz="1100" dirty="0"/>
                        <a:t> (IQR)</a:t>
                      </a:r>
                    </a:p>
                  </a:txBody>
                  <a:tcPr/>
                </a:tc>
                <a:tc>
                  <a:txBody>
                    <a:bodyPr/>
                    <a:lstStyle/>
                    <a:p>
                      <a:pPr algn="ctr"/>
                      <a:r>
                        <a:rPr lang="nl-NL" sz="1100" dirty="0"/>
                        <a:t>51.3 (42.4-56.4)</a:t>
                      </a:r>
                    </a:p>
                  </a:txBody>
                  <a:tcPr/>
                </a:tc>
                <a:tc>
                  <a:txBody>
                    <a:bodyPr/>
                    <a:lstStyle/>
                    <a:p>
                      <a:pPr algn="ctr"/>
                      <a:r>
                        <a:rPr lang="nl-NL" sz="1100" dirty="0"/>
                        <a:t>50.0 (42.8-56.2)</a:t>
                      </a:r>
                    </a:p>
                  </a:txBody>
                  <a:tcPr/>
                </a:tc>
                <a:extLst>
                  <a:ext uri="{0D108BD9-81ED-4DB2-BD59-A6C34878D82A}">
                    <a16:rowId xmlns:a16="http://schemas.microsoft.com/office/drawing/2014/main" val="2793081956"/>
                  </a:ext>
                </a:extLst>
              </a:tr>
            </a:tbl>
          </a:graphicData>
        </a:graphic>
      </p:graphicFrame>
      <p:pic>
        <p:nvPicPr>
          <p:cNvPr id="7" name="Afbeelding 6"/>
          <p:cNvPicPr>
            <a:picLocks noChangeAspect="1"/>
          </p:cNvPicPr>
          <p:nvPr/>
        </p:nvPicPr>
        <p:blipFill>
          <a:blip r:embed="rId2"/>
          <a:stretch>
            <a:fillRect/>
          </a:stretch>
        </p:blipFill>
        <p:spPr>
          <a:xfrm>
            <a:off x="5814211" y="3483569"/>
            <a:ext cx="5761219" cy="3115326"/>
          </a:xfrm>
          <a:prstGeom prst="rect">
            <a:avLst/>
          </a:prstGeom>
        </p:spPr>
      </p:pic>
      <p:sp>
        <p:nvSpPr>
          <p:cNvPr id="8" name="Tekstvak 7"/>
          <p:cNvSpPr txBox="1"/>
          <p:nvPr/>
        </p:nvSpPr>
        <p:spPr>
          <a:xfrm>
            <a:off x="786063" y="3553326"/>
            <a:ext cx="4580021" cy="215444"/>
          </a:xfrm>
          <a:prstGeom prst="rect">
            <a:avLst/>
          </a:prstGeom>
          <a:noFill/>
        </p:spPr>
        <p:txBody>
          <a:bodyPr wrap="square" rtlCol="0">
            <a:spAutoFit/>
          </a:bodyPr>
          <a:lstStyle/>
          <a:p>
            <a:r>
              <a:rPr lang="nl-NL" sz="800" dirty="0"/>
              <a:t> PCS, </a:t>
            </a:r>
            <a:r>
              <a:rPr lang="nl-NL" sz="800" dirty="0" err="1"/>
              <a:t>Physical</a:t>
            </a:r>
            <a:r>
              <a:rPr lang="nl-NL" sz="800" dirty="0"/>
              <a:t> component  summary </a:t>
            </a:r>
            <a:r>
              <a:rPr lang="en-US" sz="800" dirty="0"/>
              <a:t>score; MCS, Mental component summary score</a:t>
            </a:r>
            <a:endParaRPr lang="nl-NL" sz="800" dirty="0"/>
          </a:p>
        </p:txBody>
      </p:sp>
    </p:spTree>
    <p:extLst>
      <p:ext uri="{BB962C8B-B14F-4D97-AF65-F5344CB8AC3E}">
        <p14:creationId xmlns:p14="http://schemas.microsoft.com/office/powerpoint/2010/main" val="41353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Background</a:t>
            </a:r>
          </a:p>
        </p:txBody>
      </p:sp>
      <p:sp>
        <p:nvSpPr>
          <p:cNvPr id="3" name="Tijdelijke aanduiding voor inhoud 2"/>
          <p:cNvSpPr>
            <a:spLocks noGrp="1"/>
          </p:cNvSpPr>
          <p:nvPr>
            <p:ph sz="half" idx="2"/>
          </p:nvPr>
        </p:nvSpPr>
        <p:spPr/>
        <p:txBody>
          <a:bodyPr/>
          <a:lstStyle/>
          <a:p>
            <a:r>
              <a:rPr lang="en-US" sz="1800" dirty="0"/>
              <a:t>The COACT trial is the first randomized study to investigate the role of immediate coronary angiography in patients successfully resuscitated from out of hospital cardiac arrest in the absence of ST segment elevation.</a:t>
            </a:r>
          </a:p>
          <a:p>
            <a:r>
              <a:rPr lang="nl-NL" sz="1800" dirty="0">
                <a:cs typeface="Arial" panose="020B0604020202020204" pitchFamily="34" charset="0"/>
              </a:rPr>
              <a:t>We </a:t>
            </a:r>
            <a:r>
              <a:rPr lang="nl-NL" sz="1800" dirty="0" err="1">
                <a:cs typeface="Arial" panose="020B0604020202020204" pitchFamily="34" charset="0"/>
              </a:rPr>
              <a:t>hypothesized</a:t>
            </a:r>
            <a:r>
              <a:rPr lang="nl-NL" sz="1800" dirty="0">
                <a:cs typeface="Arial" panose="020B0604020202020204" pitchFamily="34" charset="0"/>
              </a:rPr>
              <a:t> </a:t>
            </a:r>
            <a:r>
              <a:rPr lang="nl-NL" sz="1800" dirty="0" err="1">
                <a:cs typeface="Arial" panose="020B0604020202020204" pitchFamily="34" charset="0"/>
              </a:rPr>
              <a:t>that</a:t>
            </a:r>
            <a:r>
              <a:rPr lang="nl-NL" sz="1800" dirty="0">
                <a:cs typeface="Arial" panose="020B0604020202020204" pitchFamily="34" charset="0"/>
              </a:rPr>
              <a:t> </a:t>
            </a:r>
            <a:r>
              <a:rPr lang="nl-NL" sz="1800" dirty="0" err="1">
                <a:cs typeface="Arial" panose="020B0604020202020204" pitchFamily="34" charset="0"/>
              </a:rPr>
              <a:t>immediate</a:t>
            </a:r>
            <a:r>
              <a:rPr lang="nl-NL" sz="1800" dirty="0">
                <a:cs typeface="Arial" panose="020B0604020202020204" pitchFamily="34" charset="0"/>
              </a:rPr>
              <a:t> </a:t>
            </a:r>
            <a:r>
              <a:rPr lang="nl-NL" sz="1800" dirty="0" err="1">
                <a:cs typeface="Arial" panose="020B0604020202020204" pitchFamily="34" charset="0"/>
              </a:rPr>
              <a:t>coronary</a:t>
            </a:r>
            <a:r>
              <a:rPr lang="nl-NL" sz="1800" dirty="0">
                <a:cs typeface="Arial" panose="020B0604020202020204" pitchFamily="34" charset="0"/>
              </a:rPr>
              <a:t> </a:t>
            </a:r>
            <a:r>
              <a:rPr lang="nl-NL" sz="1800" dirty="0" err="1">
                <a:cs typeface="Arial" panose="020B0604020202020204" pitchFamily="34" charset="0"/>
              </a:rPr>
              <a:t>angiography</a:t>
            </a:r>
            <a:r>
              <a:rPr lang="nl-NL" sz="1800" dirty="0">
                <a:cs typeface="Arial" panose="020B0604020202020204" pitchFamily="34" charset="0"/>
              </a:rPr>
              <a:t> </a:t>
            </a:r>
            <a:r>
              <a:rPr lang="nl-NL" sz="1800" dirty="0" err="1">
                <a:cs typeface="Arial" panose="020B0604020202020204" pitchFamily="34" charset="0"/>
              </a:rPr>
              <a:t>would</a:t>
            </a:r>
            <a:r>
              <a:rPr lang="nl-NL" sz="1800" dirty="0">
                <a:cs typeface="Arial" panose="020B0604020202020204" pitchFamily="34" charset="0"/>
              </a:rPr>
              <a:t> </a:t>
            </a:r>
            <a:r>
              <a:rPr lang="nl-NL" sz="1800" dirty="0" err="1">
                <a:cs typeface="Arial" panose="020B0604020202020204" pitchFamily="34" charset="0"/>
              </a:rPr>
              <a:t>improve</a:t>
            </a:r>
            <a:r>
              <a:rPr lang="nl-NL" sz="1800" dirty="0">
                <a:cs typeface="Arial" panose="020B0604020202020204" pitchFamily="34" charset="0"/>
              </a:rPr>
              <a:t> survival.</a:t>
            </a:r>
            <a:endParaRPr lang="en-US" sz="1800" dirty="0">
              <a:cs typeface="Arial"/>
            </a:endParaRPr>
          </a:p>
          <a:p>
            <a:pPr>
              <a:buFont typeface="Arial"/>
              <a:buChar char="•"/>
              <a:defRPr/>
            </a:pPr>
            <a:r>
              <a:rPr lang="en-US" sz="1800" dirty="0">
                <a:cs typeface="Arial"/>
              </a:rPr>
              <a:t>The primary endpoint was survival at 90 days</a:t>
            </a:r>
          </a:p>
          <a:p>
            <a:pPr>
              <a:buFont typeface="Arial"/>
              <a:buChar char="•"/>
              <a:defRPr/>
            </a:pPr>
            <a:r>
              <a:rPr lang="en-US" sz="1800" dirty="0">
                <a:cs typeface="Arial"/>
              </a:rPr>
              <a:t>Short term secondary endpoints included survival at 90 days with good cerebral performance or moderate disability, TIMI major bleeding, recurrence of ventricular tachycardia, occurrence of acute kidney injury and need for renal-replacement therapy, time to target temperature, duration of in</a:t>
            </a:r>
            <a:r>
              <a:rPr lang="en-US" sz="1800" dirty="0">
                <a:cs typeface="Arial" panose="020B0604020202020204" pitchFamily="34" charset="0"/>
              </a:rPr>
              <a:t>otropic/</a:t>
            </a:r>
            <a:r>
              <a:rPr lang="en-US" sz="1800" dirty="0">
                <a:cs typeface="Arial"/>
              </a:rPr>
              <a:t>catecholamine support, duration of mechanical ventilation, myocardial injury and markers of shock.</a:t>
            </a:r>
          </a:p>
          <a:p>
            <a:pPr marL="0" indent="0">
              <a:buNone/>
            </a:pPr>
            <a:endParaRPr lang="en-US" dirty="0"/>
          </a:p>
        </p:txBody>
      </p:sp>
      <p:sp>
        <p:nvSpPr>
          <p:cNvPr id="4" name="Tijdelijke aanduiding voor voettekst 3"/>
          <p:cNvSpPr>
            <a:spLocks noGrp="1"/>
          </p:cNvSpPr>
          <p:nvPr>
            <p:ph type="ftr" sz="quarter" idx="11"/>
          </p:nvPr>
        </p:nvSpPr>
        <p:spPr/>
        <p:txBody>
          <a:bodyPr anchor="t"/>
          <a:lstStyle/>
          <a:p>
            <a:r>
              <a:rPr lang="nl-NL" dirty="0"/>
              <a:t>Lemkes et al, NEJM 2019</a:t>
            </a:r>
          </a:p>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Tree>
    <p:extLst>
      <p:ext uri="{BB962C8B-B14F-4D97-AF65-F5344CB8AC3E}">
        <p14:creationId xmlns:p14="http://schemas.microsoft.com/office/powerpoint/2010/main" val="376422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Conclusion</a:t>
            </a:r>
            <a:endParaRPr lang="nl-NL" dirty="0"/>
          </a:p>
        </p:txBody>
      </p:sp>
      <p:sp>
        <p:nvSpPr>
          <p:cNvPr id="3" name="Tijdelijke aanduiding voor inhoud 2"/>
          <p:cNvSpPr>
            <a:spLocks noGrp="1"/>
          </p:cNvSpPr>
          <p:nvPr>
            <p:ph sz="half" idx="2"/>
          </p:nvPr>
        </p:nvSpPr>
        <p:spPr/>
        <p:txBody>
          <a:bodyPr/>
          <a:lstStyle/>
          <a:p>
            <a:r>
              <a:rPr lang="en-US" sz="2400" dirty="0"/>
              <a:t>In patients with ROSC after OHCA without signs of STEMI, immediate coronary angiography was not found to improve survival at 1 year compared to delayed coronary angiography.</a:t>
            </a:r>
          </a:p>
          <a:p>
            <a:r>
              <a:rPr lang="en-US" sz="2400" dirty="0"/>
              <a:t>There was no significant difference in the rates of myocardial infarction, revascularization, hospitalization due to heart failure or ICD shocks between the two treatment groups at 1 year.</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Tree>
    <p:extLst>
      <p:ext uri="{BB962C8B-B14F-4D97-AF65-F5344CB8AC3E}">
        <p14:creationId xmlns:p14="http://schemas.microsoft.com/office/powerpoint/2010/main" val="12052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6" name="Tijdelijke aanduiding voor inhoud 5"/>
          <p:cNvPicPr>
            <a:picLocks noGrp="1" noChangeAspect="1"/>
          </p:cNvPicPr>
          <p:nvPr>
            <p:ph sz="half" idx="2"/>
          </p:nvPr>
        </p:nvPicPr>
        <p:blipFill>
          <a:blip r:embed="rId2"/>
          <a:stretch>
            <a:fillRect/>
          </a:stretch>
        </p:blipFill>
        <p:spPr>
          <a:xfrm>
            <a:off x="7669087" y="2112413"/>
            <a:ext cx="3261643" cy="3956647"/>
          </a:xfrm>
          <a:prstGeom prst="rect">
            <a:avLst/>
          </a:prstGeom>
        </p:spPr>
      </p:pic>
      <p:graphicFrame>
        <p:nvGraphicFramePr>
          <p:cNvPr id="8" name="Tabel 7"/>
          <p:cNvGraphicFramePr>
            <a:graphicFrameLocks noGrp="1"/>
          </p:cNvGraphicFramePr>
          <p:nvPr>
            <p:extLst>
              <p:ext uri="{D42A27DB-BD31-4B8C-83A1-F6EECF244321}">
                <p14:modId xmlns:p14="http://schemas.microsoft.com/office/powerpoint/2010/main" val="2081993105"/>
              </p:ext>
            </p:extLst>
          </p:nvPr>
        </p:nvGraphicFramePr>
        <p:xfrm>
          <a:off x="673098" y="1594406"/>
          <a:ext cx="5952291" cy="4572000"/>
        </p:xfrm>
        <a:graphic>
          <a:graphicData uri="http://schemas.openxmlformats.org/drawingml/2006/table">
            <a:tbl>
              <a:tblPr firstRow="1" bandRow="1">
                <a:tableStyleId>{5C22544A-7EE6-4342-B048-85BDC9FD1C3A}</a:tableStyleId>
              </a:tblPr>
              <a:tblGrid>
                <a:gridCol w="1991912">
                  <a:extLst>
                    <a:ext uri="{9D8B030D-6E8A-4147-A177-3AD203B41FA5}">
                      <a16:colId xmlns:a16="http://schemas.microsoft.com/office/drawing/2014/main" val="717967395"/>
                    </a:ext>
                  </a:extLst>
                </a:gridCol>
                <a:gridCol w="3960379">
                  <a:extLst>
                    <a:ext uri="{9D8B030D-6E8A-4147-A177-3AD203B41FA5}">
                      <a16:colId xmlns:a16="http://schemas.microsoft.com/office/drawing/2014/main" val="1050964571"/>
                    </a:ext>
                  </a:extLst>
                </a:gridCol>
              </a:tblGrid>
              <a:tr h="204849">
                <a:tc>
                  <a:txBody>
                    <a:bodyPr/>
                    <a:lstStyle/>
                    <a:p>
                      <a:r>
                        <a:rPr lang="nl-NL" sz="900" dirty="0"/>
                        <a:t>COACT</a:t>
                      </a:r>
                      <a:r>
                        <a:rPr lang="nl-NL" sz="900" baseline="0" dirty="0"/>
                        <a:t> Investigators</a:t>
                      </a:r>
                      <a:endParaRPr lang="nl-NL" sz="900" dirty="0"/>
                    </a:p>
                  </a:txBody>
                  <a:tcPr/>
                </a:tc>
                <a:tc>
                  <a:txBody>
                    <a:bodyPr/>
                    <a:lstStyle/>
                    <a:p>
                      <a:pPr algn="ctr"/>
                      <a:r>
                        <a:rPr lang="nl-NL" sz="900" dirty="0"/>
                        <a:t>Investigators</a:t>
                      </a:r>
                      <a:r>
                        <a:rPr lang="nl-NL" sz="900" baseline="0" dirty="0"/>
                        <a:t> centers</a:t>
                      </a:r>
                      <a:endParaRPr lang="nl-NL" sz="900" dirty="0"/>
                    </a:p>
                  </a:txBody>
                  <a:tcPr/>
                </a:tc>
                <a:extLst>
                  <a:ext uri="{0D108BD9-81ED-4DB2-BD59-A6C34878D82A}">
                    <a16:rowId xmlns:a16="http://schemas.microsoft.com/office/drawing/2014/main" val="1820361217"/>
                  </a:ext>
                </a:extLst>
              </a:tr>
              <a:tr h="204849">
                <a:tc>
                  <a:txBody>
                    <a:bodyPr/>
                    <a:lstStyle/>
                    <a:p>
                      <a:r>
                        <a:rPr lang="nl-NL" sz="900" b="1" dirty="0"/>
                        <a:t>Jorrit Lemkes/Niels van Royen</a:t>
                      </a:r>
                    </a:p>
                  </a:txBody>
                  <a:tcPr/>
                </a:tc>
                <a:tc>
                  <a:txBody>
                    <a:bodyPr/>
                    <a:lstStyle/>
                    <a:p>
                      <a:r>
                        <a:rPr lang="nl-NL" sz="900" dirty="0"/>
                        <a:t>Amsterdam University </a:t>
                      </a:r>
                      <a:r>
                        <a:rPr lang="nl-NL" sz="900" dirty="0" err="1"/>
                        <a:t>Medical</a:t>
                      </a:r>
                      <a:r>
                        <a:rPr lang="nl-NL" sz="900" dirty="0"/>
                        <a:t> Center, </a:t>
                      </a:r>
                      <a:r>
                        <a:rPr lang="nl-NL" sz="900" dirty="0" err="1"/>
                        <a:t>location</a:t>
                      </a:r>
                      <a:r>
                        <a:rPr lang="nl-NL" sz="900" dirty="0"/>
                        <a:t> VUmc, Amsterdam</a:t>
                      </a:r>
                    </a:p>
                  </a:txBody>
                  <a:tcPr/>
                </a:tc>
                <a:extLst>
                  <a:ext uri="{0D108BD9-81ED-4DB2-BD59-A6C34878D82A}">
                    <a16:rowId xmlns:a16="http://schemas.microsoft.com/office/drawing/2014/main" val="1797831809"/>
                  </a:ext>
                </a:extLst>
              </a:tr>
              <a:tr h="204849">
                <a:tc>
                  <a:txBody>
                    <a:bodyPr/>
                    <a:lstStyle/>
                    <a:p>
                      <a:r>
                        <a:rPr lang="nl-NL" sz="900" b="1" dirty="0"/>
                        <a:t>Lucia Jewbali/Koen Nieman</a:t>
                      </a:r>
                    </a:p>
                  </a:txBody>
                  <a:tcPr/>
                </a:tc>
                <a:tc>
                  <a:txBody>
                    <a:bodyPr/>
                    <a:lstStyle/>
                    <a:p>
                      <a:r>
                        <a:rPr lang="nl-NL" sz="900" dirty="0"/>
                        <a:t>Erasmus </a:t>
                      </a:r>
                      <a:r>
                        <a:rPr lang="nl-NL" sz="900" dirty="0" err="1"/>
                        <a:t>Medical</a:t>
                      </a:r>
                      <a:r>
                        <a:rPr lang="nl-NL" sz="900" dirty="0"/>
                        <a:t> Center, Rotterdam</a:t>
                      </a:r>
                    </a:p>
                  </a:txBody>
                  <a:tcPr/>
                </a:tc>
                <a:extLst>
                  <a:ext uri="{0D108BD9-81ED-4DB2-BD59-A6C34878D82A}">
                    <a16:rowId xmlns:a16="http://schemas.microsoft.com/office/drawing/2014/main" val="1957288517"/>
                  </a:ext>
                </a:extLst>
              </a:tr>
              <a:tr h="204849">
                <a:tc>
                  <a:txBody>
                    <a:bodyPr/>
                    <a:lstStyle/>
                    <a:p>
                      <a:r>
                        <a:rPr lang="nl-NL" sz="900" b="1" dirty="0"/>
                        <a:t>Martijn Meuwissen</a:t>
                      </a:r>
                    </a:p>
                  </a:txBody>
                  <a:tcPr/>
                </a:tc>
                <a:tc>
                  <a:txBody>
                    <a:bodyPr/>
                    <a:lstStyle/>
                    <a:p>
                      <a:r>
                        <a:rPr lang="nl-NL" sz="900" dirty="0" err="1"/>
                        <a:t>Amphia</a:t>
                      </a:r>
                      <a:r>
                        <a:rPr lang="nl-NL" sz="900" dirty="0"/>
                        <a:t> </a:t>
                      </a:r>
                      <a:r>
                        <a:rPr lang="nl-NL" sz="900" dirty="0" err="1"/>
                        <a:t>Hospital</a:t>
                      </a:r>
                      <a:r>
                        <a:rPr lang="nl-NL" sz="900" dirty="0"/>
                        <a:t>, Breda</a:t>
                      </a:r>
                    </a:p>
                  </a:txBody>
                  <a:tcPr/>
                </a:tc>
                <a:extLst>
                  <a:ext uri="{0D108BD9-81ED-4DB2-BD59-A6C34878D82A}">
                    <a16:rowId xmlns:a16="http://schemas.microsoft.com/office/drawing/2014/main" val="3532698881"/>
                  </a:ext>
                </a:extLst>
              </a:tr>
              <a:tr h="204849">
                <a:tc>
                  <a:txBody>
                    <a:bodyPr/>
                    <a:lstStyle/>
                    <a:p>
                      <a:r>
                        <a:rPr lang="nl-NL" sz="900" b="1" dirty="0"/>
                        <a:t>Hans Bosker</a:t>
                      </a:r>
                    </a:p>
                  </a:txBody>
                  <a:tcPr/>
                </a:tc>
                <a:tc>
                  <a:txBody>
                    <a:bodyPr/>
                    <a:lstStyle/>
                    <a:p>
                      <a:r>
                        <a:rPr lang="nl-NL" sz="900" dirty="0"/>
                        <a:t>Rijnstate </a:t>
                      </a:r>
                      <a:r>
                        <a:rPr lang="nl-NL" sz="900" dirty="0" err="1"/>
                        <a:t>Hospital</a:t>
                      </a:r>
                      <a:r>
                        <a:rPr lang="nl-NL" sz="900" dirty="0"/>
                        <a:t>, Arnhem</a:t>
                      </a:r>
                    </a:p>
                  </a:txBody>
                  <a:tcPr/>
                </a:tc>
                <a:extLst>
                  <a:ext uri="{0D108BD9-81ED-4DB2-BD59-A6C34878D82A}">
                    <a16:rowId xmlns:a16="http://schemas.microsoft.com/office/drawing/2014/main" val="2535316530"/>
                  </a:ext>
                </a:extLst>
              </a:tr>
              <a:tr h="204849">
                <a:tc>
                  <a:txBody>
                    <a:bodyPr/>
                    <a:lstStyle/>
                    <a:p>
                      <a:r>
                        <a:rPr lang="nl-NL" sz="900" b="1" dirty="0"/>
                        <a:t>Gabe Bleeker</a:t>
                      </a:r>
                    </a:p>
                  </a:txBody>
                  <a:tcPr/>
                </a:tc>
                <a:tc>
                  <a:txBody>
                    <a:bodyPr/>
                    <a:lstStyle/>
                    <a:p>
                      <a:r>
                        <a:rPr lang="nl-NL" sz="900" dirty="0"/>
                        <a:t>HAGA </a:t>
                      </a:r>
                      <a:r>
                        <a:rPr lang="nl-NL" sz="900" dirty="0" err="1"/>
                        <a:t>Hospital</a:t>
                      </a:r>
                      <a:r>
                        <a:rPr lang="nl-NL" sz="900" dirty="0"/>
                        <a:t>, Den Haag</a:t>
                      </a:r>
                    </a:p>
                  </a:txBody>
                  <a:tcPr/>
                </a:tc>
                <a:extLst>
                  <a:ext uri="{0D108BD9-81ED-4DB2-BD59-A6C34878D82A}">
                    <a16:rowId xmlns:a16="http://schemas.microsoft.com/office/drawing/2014/main" val="1522052673"/>
                  </a:ext>
                </a:extLst>
              </a:tr>
              <a:tr h="204849">
                <a:tc>
                  <a:txBody>
                    <a:bodyPr/>
                    <a:lstStyle/>
                    <a:p>
                      <a:r>
                        <a:rPr lang="nl-NL" sz="900" b="1" dirty="0"/>
                        <a:t>George Vlachojannis</a:t>
                      </a:r>
                    </a:p>
                  </a:txBody>
                  <a:tcPr/>
                </a:tc>
                <a:tc>
                  <a:txBody>
                    <a:bodyPr/>
                    <a:lstStyle/>
                    <a:p>
                      <a:r>
                        <a:rPr lang="nl-NL" sz="900" dirty="0"/>
                        <a:t>Maasstad </a:t>
                      </a:r>
                      <a:r>
                        <a:rPr lang="nl-NL" sz="900" dirty="0" err="1"/>
                        <a:t>Hospital</a:t>
                      </a:r>
                      <a:r>
                        <a:rPr lang="nl-NL" sz="900" dirty="0"/>
                        <a:t>, Rotterdam</a:t>
                      </a:r>
                    </a:p>
                  </a:txBody>
                  <a:tcPr/>
                </a:tc>
                <a:extLst>
                  <a:ext uri="{0D108BD9-81ED-4DB2-BD59-A6C34878D82A}">
                    <a16:rowId xmlns:a16="http://schemas.microsoft.com/office/drawing/2014/main" val="1438798417"/>
                  </a:ext>
                </a:extLst>
              </a:tr>
              <a:tr h="204849">
                <a:tc>
                  <a:txBody>
                    <a:bodyPr/>
                    <a:lstStyle/>
                    <a:p>
                      <a:r>
                        <a:rPr lang="nl-NL" sz="900" b="1" dirty="0"/>
                        <a:t>Pim van der Harst</a:t>
                      </a:r>
                    </a:p>
                  </a:txBody>
                  <a:tcPr/>
                </a:tc>
                <a:tc>
                  <a:txBody>
                    <a:bodyPr/>
                    <a:lstStyle/>
                    <a:p>
                      <a:r>
                        <a:rPr lang="nl-NL" sz="900" dirty="0"/>
                        <a:t>University </a:t>
                      </a:r>
                      <a:r>
                        <a:rPr lang="nl-NL" sz="900" dirty="0" err="1"/>
                        <a:t>Medical</a:t>
                      </a:r>
                      <a:r>
                        <a:rPr lang="nl-NL" sz="900" dirty="0"/>
                        <a:t> Center, Groningen</a:t>
                      </a:r>
                    </a:p>
                  </a:txBody>
                  <a:tcPr/>
                </a:tc>
                <a:extLst>
                  <a:ext uri="{0D108BD9-81ED-4DB2-BD59-A6C34878D82A}">
                    <a16:rowId xmlns:a16="http://schemas.microsoft.com/office/drawing/2014/main" val="1088203219"/>
                  </a:ext>
                </a:extLst>
              </a:tr>
              <a:tr h="204849">
                <a:tc>
                  <a:txBody>
                    <a:bodyPr/>
                    <a:lstStyle/>
                    <a:p>
                      <a:r>
                        <a:rPr lang="nl-NL" sz="900" b="1" dirty="0"/>
                        <a:t>Michiel Voskuil</a:t>
                      </a:r>
                    </a:p>
                  </a:txBody>
                  <a:tcPr/>
                </a:tc>
                <a:tc>
                  <a:txBody>
                    <a:bodyPr/>
                    <a:lstStyle/>
                    <a:p>
                      <a:r>
                        <a:rPr lang="nl-NL" sz="900" dirty="0"/>
                        <a:t>University </a:t>
                      </a:r>
                      <a:r>
                        <a:rPr lang="nl-NL" sz="900" dirty="0" err="1"/>
                        <a:t>Medical</a:t>
                      </a:r>
                      <a:r>
                        <a:rPr lang="nl-NL" sz="900" dirty="0"/>
                        <a:t> Center, Utrecht</a:t>
                      </a:r>
                    </a:p>
                  </a:txBody>
                  <a:tcPr/>
                </a:tc>
                <a:extLst>
                  <a:ext uri="{0D108BD9-81ED-4DB2-BD59-A6C34878D82A}">
                    <a16:rowId xmlns:a16="http://schemas.microsoft.com/office/drawing/2014/main" val="4283832109"/>
                  </a:ext>
                </a:extLst>
              </a:tr>
              <a:tr h="204849">
                <a:tc>
                  <a:txBody>
                    <a:bodyPr/>
                    <a:lstStyle/>
                    <a:p>
                      <a:r>
                        <a:rPr lang="nl-NL" sz="900" b="1" dirty="0"/>
                        <a:t>Bert Beishuizen</a:t>
                      </a:r>
                    </a:p>
                  </a:txBody>
                  <a:tcPr/>
                </a:tc>
                <a:tc>
                  <a:txBody>
                    <a:bodyPr/>
                    <a:lstStyle/>
                    <a:p>
                      <a:r>
                        <a:rPr lang="nl-NL" sz="900" dirty="0"/>
                        <a:t>Medisch Spectrum Twente, Enschede</a:t>
                      </a:r>
                    </a:p>
                  </a:txBody>
                  <a:tcPr/>
                </a:tc>
                <a:extLst>
                  <a:ext uri="{0D108BD9-81ED-4DB2-BD59-A6C34878D82A}">
                    <a16:rowId xmlns:a16="http://schemas.microsoft.com/office/drawing/2014/main" val="1372213080"/>
                  </a:ext>
                </a:extLst>
              </a:tr>
              <a:tr h="204849">
                <a:tc>
                  <a:txBody>
                    <a:bodyPr/>
                    <a:lstStyle/>
                    <a:p>
                      <a:r>
                        <a:rPr lang="nl-NL" sz="900" b="1" dirty="0"/>
                        <a:t>Cyril </a:t>
                      </a:r>
                      <a:r>
                        <a:rPr lang="nl-NL" sz="900" b="1" dirty="0" err="1"/>
                        <a:t>Camaro</a:t>
                      </a:r>
                      <a:endParaRPr lang="nl-NL" sz="900" b="1" dirty="0"/>
                    </a:p>
                  </a:txBody>
                  <a:tcPr/>
                </a:tc>
                <a:tc>
                  <a:txBody>
                    <a:bodyPr/>
                    <a:lstStyle/>
                    <a:p>
                      <a:r>
                        <a:rPr lang="nl-NL" sz="900" dirty="0"/>
                        <a:t>Radboud University </a:t>
                      </a:r>
                      <a:r>
                        <a:rPr lang="nl-NL" sz="900" dirty="0" err="1"/>
                        <a:t>Medical</a:t>
                      </a:r>
                      <a:r>
                        <a:rPr lang="nl-NL" sz="900" dirty="0"/>
                        <a:t> Center, Nijmegen</a:t>
                      </a:r>
                    </a:p>
                  </a:txBody>
                  <a:tcPr/>
                </a:tc>
                <a:extLst>
                  <a:ext uri="{0D108BD9-81ED-4DB2-BD59-A6C34878D82A}">
                    <a16:rowId xmlns:a16="http://schemas.microsoft.com/office/drawing/2014/main" val="3779020587"/>
                  </a:ext>
                </a:extLst>
              </a:tr>
              <a:tr h="204849">
                <a:tc>
                  <a:txBody>
                    <a:bodyPr/>
                    <a:lstStyle/>
                    <a:p>
                      <a:r>
                        <a:rPr lang="nl-NL" sz="900" b="1" dirty="0"/>
                        <a:t>José Henriques</a:t>
                      </a:r>
                    </a:p>
                  </a:txBody>
                  <a:tcPr/>
                </a:tc>
                <a:tc>
                  <a:txBody>
                    <a:bodyPr/>
                    <a:lstStyle/>
                    <a:p>
                      <a:r>
                        <a:rPr lang="nl-NL" sz="900" dirty="0"/>
                        <a:t>Amsterdam University </a:t>
                      </a:r>
                      <a:r>
                        <a:rPr lang="nl-NL" sz="900" dirty="0" err="1"/>
                        <a:t>Medical</a:t>
                      </a:r>
                      <a:r>
                        <a:rPr lang="nl-NL" sz="900" dirty="0"/>
                        <a:t> Center, </a:t>
                      </a:r>
                      <a:r>
                        <a:rPr lang="nl-NL" sz="900" dirty="0" err="1"/>
                        <a:t>location</a:t>
                      </a:r>
                      <a:r>
                        <a:rPr lang="nl-NL" sz="900" dirty="0"/>
                        <a:t> AMC, Amsterdam</a:t>
                      </a:r>
                    </a:p>
                  </a:txBody>
                  <a:tcPr/>
                </a:tc>
                <a:extLst>
                  <a:ext uri="{0D108BD9-81ED-4DB2-BD59-A6C34878D82A}">
                    <a16:rowId xmlns:a16="http://schemas.microsoft.com/office/drawing/2014/main" val="3239310005"/>
                  </a:ext>
                </a:extLst>
              </a:tr>
              <a:tr h="204849">
                <a:tc>
                  <a:txBody>
                    <a:bodyPr/>
                    <a:lstStyle/>
                    <a:p>
                      <a:r>
                        <a:rPr lang="nl-NL" sz="900" b="1" dirty="0"/>
                        <a:t>Maarten Vink</a:t>
                      </a:r>
                    </a:p>
                  </a:txBody>
                  <a:tcPr/>
                </a:tc>
                <a:tc>
                  <a:txBody>
                    <a:bodyPr/>
                    <a:lstStyle/>
                    <a:p>
                      <a:r>
                        <a:rPr lang="nl-NL" sz="900" dirty="0"/>
                        <a:t>OLVG, Amsterdam</a:t>
                      </a:r>
                    </a:p>
                  </a:txBody>
                  <a:tcPr/>
                </a:tc>
                <a:extLst>
                  <a:ext uri="{0D108BD9-81ED-4DB2-BD59-A6C34878D82A}">
                    <a16:rowId xmlns:a16="http://schemas.microsoft.com/office/drawing/2014/main" val="441528785"/>
                  </a:ext>
                </a:extLst>
              </a:tr>
              <a:tr h="204849">
                <a:tc>
                  <a:txBody>
                    <a:bodyPr/>
                    <a:lstStyle/>
                    <a:p>
                      <a:r>
                        <a:rPr lang="nl-NL" sz="900" b="1" dirty="0"/>
                        <a:t>Ton Heestermans</a:t>
                      </a:r>
                    </a:p>
                  </a:txBody>
                  <a:tcPr/>
                </a:tc>
                <a:tc>
                  <a:txBody>
                    <a:bodyPr/>
                    <a:lstStyle/>
                    <a:p>
                      <a:r>
                        <a:rPr lang="nl-NL" sz="900" dirty="0"/>
                        <a:t>Noord West Ziekenhuisgroep, Alkmaar</a:t>
                      </a:r>
                    </a:p>
                  </a:txBody>
                  <a:tcPr/>
                </a:tc>
                <a:extLst>
                  <a:ext uri="{0D108BD9-81ED-4DB2-BD59-A6C34878D82A}">
                    <a16:rowId xmlns:a16="http://schemas.microsoft.com/office/drawing/2014/main" val="3762382813"/>
                  </a:ext>
                </a:extLst>
              </a:tr>
              <a:tr h="204849">
                <a:tc>
                  <a:txBody>
                    <a:bodyPr/>
                    <a:lstStyle/>
                    <a:p>
                      <a:r>
                        <a:rPr lang="nl-NL" sz="900" b="1" dirty="0"/>
                        <a:t>Thijs </a:t>
                      </a:r>
                      <a:r>
                        <a:rPr lang="nl-NL" sz="900" b="1" dirty="0" err="1"/>
                        <a:t>Delnoij</a:t>
                      </a:r>
                      <a:endParaRPr lang="nl-NL" sz="900" b="1" dirty="0"/>
                    </a:p>
                  </a:txBody>
                  <a:tcPr/>
                </a:tc>
                <a:tc>
                  <a:txBody>
                    <a:bodyPr/>
                    <a:lstStyle/>
                    <a:p>
                      <a:r>
                        <a:rPr lang="nl-NL" sz="900" dirty="0"/>
                        <a:t>Maastricht University </a:t>
                      </a:r>
                      <a:r>
                        <a:rPr lang="nl-NL" sz="900" dirty="0" err="1"/>
                        <a:t>Medical</a:t>
                      </a:r>
                      <a:r>
                        <a:rPr lang="nl-NL" sz="900" dirty="0"/>
                        <a:t> Center, Maastricht</a:t>
                      </a:r>
                    </a:p>
                  </a:txBody>
                  <a:tcPr/>
                </a:tc>
                <a:extLst>
                  <a:ext uri="{0D108BD9-81ED-4DB2-BD59-A6C34878D82A}">
                    <a16:rowId xmlns:a16="http://schemas.microsoft.com/office/drawing/2014/main" val="1789388331"/>
                  </a:ext>
                </a:extLst>
              </a:tr>
              <a:tr h="204849">
                <a:tc>
                  <a:txBody>
                    <a:bodyPr/>
                    <a:lstStyle/>
                    <a:p>
                      <a:r>
                        <a:rPr lang="nl-NL" sz="900" b="1" dirty="0" err="1"/>
                        <a:t>Gillian</a:t>
                      </a:r>
                      <a:r>
                        <a:rPr lang="nl-NL" sz="900" b="1" dirty="0"/>
                        <a:t> </a:t>
                      </a:r>
                      <a:r>
                        <a:rPr lang="nl-NL" sz="900" b="1" dirty="0" err="1"/>
                        <a:t>Jessurun</a:t>
                      </a:r>
                      <a:endParaRPr lang="nl-NL" sz="900" b="1" dirty="0"/>
                    </a:p>
                  </a:txBody>
                  <a:tcPr/>
                </a:tc>
                <a:tc>
                  <a:txBody>
                    <a:bodyPr/>
                    <a:lstStyle/>
                    <a:p>
                      <a:r>
                        <a:rPr lang="nl-NL" sz="900" dirty="0"/>
                        <a:t>Scheper </a:t>
                      </a:r>
                      <a:r>
                        <a:rPr lang="nl-NL" sz="900" dirty="0" err="1"/>
                        <a:t>Hospital</a:t>
                      </a:r>
                      <a:r>
                        <a:rPr lang="nl-NL" sz="900" dirty="0"/>
                        <a:t>, Emmen</a:t>
                      </a:r>
                    </a:p>
                  </a:txBody>
                  <a:tcPr/>
                </a:tc>
                <a:extLst>
                  <a:ext uri="{0D108BD9-81ED-4DB2-BD59-A6C34878D82A}">
                    <a16:rowId xmlns:a16="http://schemas.microsoft.com/office/drawing/2014/main" val="3999518564"/>
                  </a:ext>
                </a:extLst>
              </a:tr>
              <a:tr h="204849">
                <a:tc>
                  <a:txBody>
                    <a:bodyPr/>
                    <a:lstStyle/>
                    <a:p>
                      <a:r>
                        <a:rPr lang="nl-NL" sz="900" b="1" dirty="0" err="1"/>
                        <a:t>Pranobe</a:t>
                      </a:r>
                      <a:r>
                        <a:rPr lang="nl-NL" sz="900" b="1" dirty="0"/>
                        <a:t> </a:t>
                      </a:r>
                      <a:r>
                        <a:rPr lang="nl-NL" sz="900" b="1" dirty="0" err="1"/>
                        <a:t>Oemrawsingh</a:t>
                      </a:r>
                      <a:endParaRPr lang="nl-NL" sz="900" b="1" dirty="0"/>
                    </a:p>
                  </a:txBody>
                  <a:tcPr/>
                </a:tc>
                <a:tc>
                  <a:txBody>
                    <a:bodyPr/>
                    <a:lstStyle/>
                    <a:p>
                      <a:r>
                        <a:rPr lang="nl-NL" sz="900" dirty="0"/>
                        <a:t>Haaglanden </a:t>
                      </a:r>
                      <a:r>
                        <a:rPr lang="nl-NL" sz="900" dirty="0" err="1"/>
                        <a:t>Medical</a:t>
                      </a:r>
                      <a:r>
                        <a:rPr lang="nl-NL" sz="900" dirty="0"/>
                        <a:t> Center, Den Haag</a:t>
                      </a:r>
                    </a:p>
                  </a:txBody>
                  <a:tcPr/>
                </a:tc>
                <a:extLst>
                  <a:ext uri="{0D108BD9-81ED-4DB2-BD59-A6C34878D82A}">
                    <a16:rowId xmlns:a16="http://schemas.microsoft.com/office/drawing/2014/main" val="3178353177"/>
                  </a:ext>
                </a:extLst>
              </a:tr>
              <a:tr h="204849">
                <a:tc>
                  <a:txBody>
                    <a:bodyPr/>
                    <a:lstStyle/>
                    <a:p>
                      <a:r>
                        <a:rPr lang="nl-NL" sz="900" b="1" dirty="0"/>
                        <a:t>Marcel Gosselink</a:t>
                      </a:r>
                    </a:p>
                  </a:txBody>
                  <a:tcPr/>
                </a:tc>
                <a:tc>
                  <a:txBody>
                    <a:bodyPr/>
                    <a:lstStyle/>
                    <a:p>
                      <a:r>
                        <a:rPr lang="nl-NL" sz="900" dirty="0"/>
                        <a:t>Isala </a:t>
                      </a:r>
                      <a:r>
                        <a:rPr lang="nl-NL" sz="900" dirty="0" err="1"/>
                        <a:t>Hospital</a:t>
                      </a:r>
                      <a:r>
                        <a:rPr lang="nl-NL" sz="900" dirty="0"/>
                        <a:t>, Zwolle</a:t>
                      </a:r>
                    </a:p>
                  </a:txBody>
                  <a:tcPr/>
                </a:tc>
                <a:extLst>
                  <a:ext uri="{0D108BD9-81ED-4DB2-BD59-A6C34878D82A}">
                    <a16:rowId xmlns:a16="http://schemas.microsoft.com/office/drawing/2014/main" val="2267180778"/>
                  </a:ext>
                </a:extLst>
              </a:tr>
              <a:tr h="204849">
                <a:tc>
                  <a:txBody>
                    <a:bodyPr/>
                    <a:lstStyle/>
                    <a:p>
                      <a:r>
                        <a:rPr lang="nl-NL" sz="900" b="1" dirty="0"/>
                        <a:t>Koos Plomp</a:t>
                      </a:r>
                    </a:p>
                  </a:txBody>
                  <a:tcPr/>
                </a:tc>
                <a:tc>
                  <a:txBody>
                    <a:bodyPr/>
                    <a:lstStyle/>
                    <a:p>
                      <a:r>
                        <a:rPr lang="nl-NL" sz="900" dirty="0"/>
                        <a:t>Ter Gooi </a:t>
                      </a:r>
                      <a:r>
                        <a:rPr lang="nl-NL" sz="900" dirty="0" err="1"/>
                        <a:t>Hospital</a:t>
                      </a:r>
                      <a:r>
                        <a:rPr lang="nl-NL" sz="900" dirty="0"/>
                        <a:t>, Blaricum</a:t>
                      </a:r>
                    </a:p>
                  </a:txBody>
                  <a:tcPr/>
                </a:tc>
                <a:extLst>
                  <a:ext uri="{0D108BD9-81ED-4DB2-BD59-A6C34878D82A}">
                    <a16:rowId xmlns:a16="http://schemas.microsoft.com/office/drawing/2014/main" val="1221850929"/>
                  </a:ext>
                </a:extLst>
              </a:tr>
              <a:tr h="204849">
                <a:tc>
                  <a:txBody>
                    <a:bodyPr/>
                    <a:lstStyle/>
                    <a:p>
                      <a:r>
                        <a:rPr lang="nl-NL" sz="900" b="1" dirty="0"/>
                        <a:t>Michael Magro</a:t>
                      </a:r>
                    </a:p>
                  </a:txBody>
                  <a:tcPr/>
                </a:tc>
                <a:tc>
                  <a:txBody>
                    <a:bodyPr/>
                    <a:lstStyle/>
                    <a:p>
                      <a:r>
                        <a:rPr lang="nl-NL" sz="900" dirty="0"/>
                        <a:t>Elisabeth-Tweesteden </a:t>
                      </a:r>
                      <a:r>
                        <a:rPr lang="nl-NL" sz="900" dirty="0" err="1"/>
                        <a:t>Hospital</a:t>
                      </a:r>
                      <a:r>
                        <a:rPr lang="nl-NL" sz="900" dirty="0"/>
                        <a:t>, Tilburg</a:t>
                      </a:r>
                    </a:p>
                  </a:txBody>
                  <a:tcPr/>
                </a:tc>
                <a:extLst>
                  <a:ext uri="{0D108BD9-81ED-4DB2-BD59-A6C34878D82A}">
                    <a16:rowId xmlns:a16="http://schemas.microsoft.com/office/drawing/2014/main" val="802437916"/>
                  </a:ext>
                </a:extLst>
              </a:tr>
            </a:tbl>
          </a:graphicData>
        </a:graphic>
      </p:graphicFrame>
    </p:spTree>
    <p:extLst>
      <p:ext uri="{BB962C8B-B14F-4D97-AF65-F5344CB8AC3E}">
        <p14:creationId xmlns:p14="http://schemas.microsoft.com/office/powerpoint/2010/main" val="119383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827376"/>
            <a:ext cx="10766044" cy="662781"/>
          </a:xfrm>
        </p:spPr>
        <p:txBody>
          <a:bodyPr/>
          <a:lstStyle/>
          <a:p>
            <a:r>
              <a:rPr lang="nl-NL" dirty="0"/>
              <a:t>Background</a:t>
            </a:r>
          </a:p>
        </p:txBody>
      </p:sp>
      <p:pic>
        <p:nvPicPr>
          <p:cNvPr id="8" name="Tijdelijke aanduiding voor inhoud 7"/>
          <p:cNvPicPr>
            <a:picLocks noGrp="1" noChangeAspect="1"/>
          </p:cNvPicPr>
          <p:nvPr>
            <p:ph sz="half" idx="1"/>
          </p:nvPr>
        </p:nvPicPr>
        <p:blipFill>
          <a:blip r:embed="rId2"/>
          <a:stretch>
            <a:fillRect/>
          </a:stretch>
        </p:blipFill>
        <p:spPr>
          <a:xfrm>
            <a:off x="673100" y="2477382"/>
            <a:ext cx="5346700" cy="3647898"/>
          </a:xfrm>
          <a:prstGeom prst="rect">
            <a:avLst/>
          </a:prstGeom>
        </p:spPr>
      </p:pic>
      <p:sp>
        <p:nvSpPr>
          <p:cNvPr id="5" name="Tijdelijke aanduiding voor voettekst 4"/>
          <p:cNvSpPr>
            <a:spLocks noGrp="1"/>
          </p:cNvSpPr>
          <p:nvPr>
            <p:ph type="ftr" sz="quarter" idx="11"/>
          </p:nvPr>
        </p:nvSpPr>
        <p:spPr/>
        <p:txBody>
          <a:bodyPr anchor="t"/>
          <a:lstStyle/>
          <a:p>
            <a:r>
              <a:rPr lang="nl-NL" dirty="0"/>
              <a:t>Lemkes et al, NEJM 2019</a:t>
            </a:r>
          </a:p>
        </p:txBody>
      </p:sp>
      <p:sp>
        <p:nvSpPr>
          <p:cNvPr id="6" name="Tijdelijke aanduiding voor datum 5"/>
          <p:cNvSpPr>
            <a:spLocks noGrp="1"/>
          </p:cNvSpPr>
          <p:nvPr>
            <p:ph type="dt" sz="half" idx="12"/>
          </p:nvPr>
        </p:nvSpPr>
        <p:spPr/>
        <p:txBody>
          <a:bodyPr/>
          <a:lstStyle/>
          <a:p>
            <a:endParaRPr lang="nl-NL" dirty="0"/>
          </a:p>
        </p:txBody>
      </p:sp>
      <p:sp>
        <p:nvSpPr>
          <p:cNvPr id="7" name="Tijdelijke aanduiding voor dianummer 6"/>
          <p:cNvSpPr>
            <a:spLocks noGrp="1"/>
          </p:cNvSpPr>
          <p:nvPr>
            <p:ph type="sldNum" sz="quarter" idx="4"/>
          </p:nvPr>
        </p:nvSpPr>
        <p:spPr/>
        <p:txBody>
          <a:bodyPr/>
          <a:lstStyle/>
          <a:p>
            <a:endParaRPr lang="nl-NL" dirty="0"/>
          </a:p>
        </p:txBody>
      </p:sp>
      <p:graphicFrame>
        <p:nvGraphicFramePr>
          <p:cNvPr id="12" name="Tijdelijke aanduiding voor inhoud 11"/>
          <p:cNvGraphicFramePr>
            <a:graphicFrameLocks noGrp="1"/>
          </p:cNvGraphicFramePr>
          <p:nvPr>
            <p:ph sz="half" idx="2"/>
            <p:extLst>
              <p:ext uri="{D42A27DB-BD31-4B8C-83A1-F6EECF244321}">
                <p14:modId xmlns:p14="http://schemas.microsoft.com/office/powerpoint/2010/main" val="220544877"/>
              </p:ext>
            </p:extLst>
          </p:nvPr>
        </p:nvGraphicFramePr>
        <p:xfrm>
          <a:off x="6019798" y="2366211"/>
          <a:ext cx="6056888" cy="3482741"/>
        </p:xfrm>
        <a:graphic>
          <a:graphicData uri="http://schemas.openxmlformats.org/drawingml/2006/table">
            <a:tbl>
              <a:tblPr firstRow="1" bandRow="1">
                <a:tableStyleId>{5C22544A-7EE6-4342-B048-85BDC9FD1C3A}</a:tableStyleId>
              </a:tblPr>
              <a:tblGrid>
                <a:gridCol w="2362202">
                  <a:extLst>
                    <a:ext uri="{9D8B030D-6E8A-4147-A177-3AD203B41FA5}">
                      <a16:colId xmlns:a16="http://schemas.microsoft.com/office/drawing/2014/main" val="3776794549"/>
                    </a:ext>
                  </a:extLst>
                </a:gridCol>
                <a:gridCol w="1187116">
                  <a:extLst>
                    <a:ext uri="{9D8B030D-6E8A-4147-A177-3AD203B41FA5}">
                      <a16:colId xmlns:a16="http://schemas.microsoft.com/office/drawing/2014/main" val="2170885521"/>
                    </a:ext>
                  </a:extLst>
                </a:gridCol>
                <a:gridCol w="1195137">
                  <a:extLst>
                    <a:ext uri="{9D8B030D-6E8A-4147-A177-3AD203B41FA5}">
                      <a16:colId xmlns:a16="http://schemas.microsoft.com/office/drawing/2014/main" val="3891732277"/>
                    </a:ext>
                  </a:extLst>
                </a:gridCol>
                <a:gridCol w="1312433">
                  <a:extLst>
                    <a:ext uri="{9D8B030D-6E8A-4147-A177-3AD203B41FA5}">
                      <a16:colId xmlns:a16="http://schemas.microsoft.com/office/drawing/2014/main" val="118836004"/>
                    </a:ext>
                  </a:extLst>
                </a:gridCol>
              </a:tblGrid>
              <a:tr h="628107">
                <a:tc>
                  <a:txBody>
                    <a:bodyPr/>
                    <a:lstStyle/>
                    <a:p>
                      <a:endParaRPr lang="en-US" sz="800" noProof="0" dirty="0"/>
                    </a:p>
                  </a:txBody>
                  <a:tcPr/>
                </a:tc>
                <a:tc>
                  <a:txBody>
                    <a:bodyPr/>
                    <a:lstStyle/>
                    <a:p>
                      <a:pPr algn="ctr"/>
                      <a:r>
                        <a:rPr lang="nl-NL" sz="800" dirty="0" err="1"/>
                        <a:t>Immmediate</a:t>
                      </a:r>
                      <a:r>
                        <a:rPr lang="nl-NL" sz="800" dirty="0"/>
                        <a:t> </a:t>
                      </a:r>
                      <a:r>
                        <a:rPr lang="nl-NL" sz="800" dirty="0" err="1"/>
                        <a:t>Angiography</a:t>
                      </a:r>
                      <a:r>
                        <a:rPr lang="nl-NL" sz="800" baseline="0" dirty="0"/>
                        <a:t> Group (N=273)</a:t>
                      </a:r>
                      <a:endParaRPr lang="nl-NL" sz="800" dirty="0"/>
                    </a:p>
                  </a:txBody>
                  <a:tcPr/>
                </a:tc>
                <a:tc>
                  <a:txBody>
                    <a:bodyPr/>
                    <a:lstStyle/>
                    <a:p>
                      <a:pPr algn="ctr"/>
                      <a:r>
                        <a:rPr lang="nl-NL" sz="800" dirty="0" err="1"/>
                        <a:t>Delayed</a:t>
                      </a:r>
                      <a:r>
                        <a:rPr lang="nl-NL" sz="800" dirty="0"/>
                        <a:t> </a:t>
                      </a:r>
                      <a:r>
                        <a:rPr lang="nl-NL" sz="800" dirty="0" err="1"/>
                        <a:t>Angiography</a:t>
                      </a:r>
                      <a:r>
                        <a:rPr lang="nl-NL" sz="800" baseline="0" dirty="0"/>
                        <a:t> Group (N=265)</a:t>
                      </a:r>
                      <a:endParaRPr lang="nl-NL" sz="800" dirty="0"/>
                    </a:p>
                  </a:txBody>
                  <a:tcPr/>
                </a:tc>
                <a:tc>
                  <a:txBody>
                    <a:bodyPr/>
                    <a:lstStyle/>
                    <a:p>
                      <a:pPr algn="ctr"/>
                      <a:r>
                        <a:rPr lang="nl-NL" sz="800" dirty="0"/>
                        <a:t>Effect</a:t>
                      </a:r>
                      <a:r>
                        <a:rPr lang="nl-NL" sz="800" baseline="0" dirty="0"/>
                        <a:t> </a:t>
                      </a:r>
                      <a:r>
                        <a:rPr lang="nl-NL" sz="800" baseline="0" dirty="0" err="1"/>
                        <a:t>size</a:t>
                      </a:r>
                      <a:r>
                        <a:rPr lang="nl-NL" sz="800" baseline="0" dirty="0"/>
                        <a:t> (95%CI)*</a:t>
                      </a:r>
                      <a:endParaRPr lang="nl-NL" sz="800" dirty="0"/>
                    </a:p>
                  </a:txBody>
                  <a:tcPr/>
                </a:tc>
                <a:extLst>
                  <a:ext uri="{0D108BD9-81ED-4DB2-BD59-A6C34878D82A}">
                    <a16:rowId xmlns:a16="http://schemas.microsoft.com/office/drawing/2014/main" val="4188384231"/>
                  </a:ext>
                </a:extLst>
              </a:tr>
              <a:tr h="368616">
                <a:tc>
                  <a:txBody>
                    <a:bodyPr/>
                    <a:lstStyle/>
                    <a:p>
                      <a:r>
                        <a:rPr lang="en-US" sz="800" b="1" noProof="0" dirty="0"/>
                        <a:t>Survival with good cerebral performance or moderate disability - no./total no. (%)</a:t>
                      </a:r>
                    </a:p>
                  </a:txBody>
                  <a:tcPr/>
                </a:tc>
                <a:tc>
                  <a:txBody>
                    <a:bodyPr/>
                    <a:lstStyle/>
                    <a:p>
                      <a:pPr algn="ctr"/>
                      <a:r>
                        <a:rPr lang="nl-NL" sz="800" dirty="0"/>
                        <a:t>171/272 (62.9%)</a:t>
                      </a:r>
                    </a:p>
                  </a:txBody>
                  <a:tcPr/>
                </a:tc>
                <a:tc>
                  <a:txBody>
                    <a:bodyPr/>
                    <a:lstStyle/>
                    <a:p>
                      <a:pPr algn="ctr"/>
                      <a:r>
                        <a:rPr lang="nl-NL" sz="800" dirty="0"/>
                        <a:t>170/264 (64.4%)</a:t>
                      </a:r>
                    </a:p>
                  </a:txBody>
                  <a:tcPr/>
                </a:tc>
                <a:tc>
                  <a:txBody>
                    <a:bodyPr/>
                    <a:lstStyle/>
                    <a:p>
                      <a:pPr algn="ctr"/>
                      <a:r>
                        <a:rPr lang="nl-NL" sz="800" dirty="0"/>
                        <a:t>OR, 0.94 (0.66-1.31)</a:t>
                      </a:r>
                    </a:p>
                  </a:txBody>
                  <a:tcPr/>
                </a:tc>
                <a:extLst>
                  <a:ext uri="{0D108BD9-81ED-4DB2-BD59-A6C34878D82A}">
                    <a16:rowId xmlns:a16="http://schemas.microsoft.com/office/drawing/2014/main" val="716741748"/>
                  </a:ext>
                </a:extLst>
              </a:tr>
              <a:tr h="310708">
                <a:tc>
                  <a:txBody>
                    <a:bodyPr/>
                    <a:lstStyle/>
                    <a:p>
                      <a:r>
                        <a:rPr lang="en-US" sz="800" b="1" noProof="0" dirty="0"/>
                        <a:t>TIMI-major bleeding - no.</a:t>
                      </a:r>
                      <a:r>
                        <a:rPr lang="en-US" sz="800" b="1" baseline="0" noProof="0" dirty="0"/>
                        <a:t> (%)</a:t>
                      </a:r>
                      <a:endParaRPr lang="en-US" sz="800" b="1" noProof="0" dirty="0"/>
                    </a:p>
                  </a:txBody>
                  <a:tcPr/>
                </a:tc>
                <a:tc>
                  <a:txBody>
                    <a:bodyPr/>
                    <a:lstStyle/>
                    <a:p>
                      <a:pPr algn="ctr"/>
                      <a:r>
                        <a:rPr lang="nl-NL" sz="800" dirty="0"/>
                        <a:t>7</a:t>
                      </a:r>
                      <a:r>
                        <a:rPr lang="nl-NL" sz="800" baseline="0" dirty="0"/>
                        <a:t> (2.6%)</a:t>
                      </a:r>
                      <a:endParaRPr lang="nl-NL" sz="800" dirty="0"/>
                    </a:p>
                  </a:txBody>
                  <a:tcPr/>
                </a:tc>
                <a:tc>
                  <a:txBody>
                    <a:bodyPr/>
                    <a:lstStyle/>
                    <a:p>
                      <a:pPr algn="ctr"/>
                      <a:r>
                        <a:rPr lang="nl-NL" sz="800" dirty="0"/>
                        <a:t>13 (4.9%)</a:t>
                      </a:r>
                    </a:p>
                  </a:txBody>
                  <a:tcPr/>
                </a:tc>
                <a:tc>
                  <a:txBody>
                    <a:bodyPr/>
                    <a:lstStyle/>
                    <a:p>
                      <a:pPr algn="ctr"/>
                      <a:r>
                        <a:rPr lang="nl-NL" sz="800" dirty="0"/>
                        <a:t>OR, 0.51 (0.20-1.30)</a:t>
                      </a:r>
                    </a:p>
                  </a:txBody>
                  <a:tcPr/>
                </a:tc>
                <a:extLst>
                  <a:ext uri="{0D108BD9-81ED-4DB2-BD59-A6C34878D82A}">
                    <a16:rowId xmlns:a16="http://schemas.microsoft.com/office/drawing/2014/main" val="892554796"/>
                  </a:ext>
                </a:extLst>
              </a:tr>
              <a:tr h="368616">
                <a:tc>
                  <a:txBody>
                    <a:bodyPr/>
                    <a:lstStyle/>
                    <a:p>
                      <a:r>
                        <a:rPr lang="en-US" sz="800" b="1" noProof="0" dirty="0"/>
                        <a:t>Recurrence</a:t>
                      </a:r>
                      <a:r>
                        <a:rPr lang="en-US" sz="800" b="1" baseline="0" noProof="0" dirty="0"/>
                        <a:t> of VT resulting in defibrillation or electrical cardioversion – no. (%)</a:t>
                      </a:r>
                      <a:endParaRPr lang="en-US" sz="800" b="1" noProof="0" dirty="0"/>
                    </a:p>
                  </a:txBody>
                  <a:tcPr/>
                </a:tc>
                <a:tc>
                  <a:txBody>
                    <a:bodyPr/>
                    <a:lstStyle/>
                    <a:p>
                      <a:pPr algn="ctr"/>
                      <a:r>
                        <a:rPr lang="nl-NL" sz="800" dirty="0"/>
                        <a:t>21 (7.7%)</a:t>
                      </a:r>
                    </a:p>
                  </a:txBody>
                  <a:tcPr/>
                </a:tc>
                <a:tc>
                  <a:txBody>
                    <a:bodyPr/>
                    <a:lstStyle/>
                    <a:p>
                      <a:pPr algn="ctr"/>
                      <a:r>
                        <a:rPr lang="nl-NL" sz="800" dirty="0"/>
                        <a:t>16 (6.0%)</a:t>
                      </a:r>
                    </a:p>
                  </a:txBody>
                  <a:tcPr/>
                </a:tc>
                <a:tc>
                  <a:txBody>
                    <a:bodyPr/>
                    <a:lstStyle/>
                    <a:p>
                      <a:pPr algn="ctr"/>
                      <a:r>
                        <a:rPr lang="nl-NL" sz="800" dirty="0"/>
                        <a:t>OR, 1.30 (0.66-2.54)</a:t>
                      </a:r>
                    </a:p>
                  </a:txBody>
                  <a:tcPr/>
                </a:tc>
                <a:extLst>
                  <a:ext uri="{0D108BD9-81ED-4DB2-BD59-A6C34878D82A}">
                    <a16:rowId xmlns:a16="http://schemas.microsoft.com/office/drawing/2014/main" val="263214748"/>
                  </a:ext>
                </a:extLst>
              </a:tr>
              <a:tr h="313174">
                <a:tc>
                  <a:txBody>
                    <a:bodyPr/>
                    <a:lstStyle/>
                    <a:p>
                      <a:r>
                        <a:rPr lang="en-US" sz="800" b="1" noProof="0" dirty="0"/>
                        <a:t>Need for renal</a:t>
                      </a:r>
                      <a:r>
                        <a:rPr lang="en-US" sz="800" b="1" baseline="0" noProof="0" dirty="0"/>
                        <a:t> replacement therapy – no. (%)</a:t>
                      </a:r>
                      <a:endParaRPr lang="en-US" sz="800" b="1" noProof="0" dirty="0"/>
                    </a:p>
                  </a:txBody>
                  <a:tcPr/>
                </a:tc>
                <a:tc>
                  <a:txBody>
                    <a:bodyPr/>
                    <a:lstStyle/>
                    <a:p>
                      <a:pPr algn="ctr"/>
                      <a:r>
                        <a:rPr lang="nl-NL" sz="800" dirty="0"/>
                        <a:t>8 (2.9%)</a:t>
                      </a:r>
                    </a:p>
                  </a:txBody>
                  <a:tcPr/>
                </a:tc>
                <a:tc>
                  <a:txBody>
                    <a:bodyPr/>
                    <a:lstStyle/>
                    <a:p>
                      <a:pPr algn="ctr"/>
                      <a:r>
                        <a:rPr lang="nl-NL" sz="800" dirty="0"/>
                        <a:t>11 (4.2%)</a:t>
                      </a:r>
                    </a:p>
                  </a:txBody>
                  <a:tcPr/>
                </a:tc>
                <a:tc>
                  <a:txBody>
                    <a:bodyPr/>
                    <a:lstStyle/>
                    <a:p>
                      <a:pPr algn="ctr"/>
                      <a:r>
                        <a:rPr lang="nl-NL" sz="800" dirty="0"/>
                        <a:t>OR, 0.70 (0.28-1.76)</a:t>
                      </a:r>
                    </a:p>
                  </a:txBody>
                  <a:tcPr/>
                </a:tc>
                <a:extLst>
                  <a:ext uri="{0D108BD9-81ED-4DB2-BD59-A6C34878D82A}">
                    <a16:rowId xmlns:a16="http://schemas.microsoft.com/office/drawing/2014/main" val="419668137"/>
                  </a:ext>
                </a:extLst>
              </a:tr>
              <a:tr h="368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Time to target temperature – </a:t>
                      </a:r>
                      <a:r>
                        <a:rPr kumimoji="0" lang="en-US" sz="800" b="1" i="0" u="none" strike="noStrike" kern="1200" cap="none" spc="0" normalizeH="0" baseline="0" noProof="0" dirty="0" err="1">
                          <a:ln>
                            <a:noFill/>
                          </a:ln>
                          <a:solidFill>
                            <a:prstClr val="black"/>
                          </a:solidFill>
                          <a:effectLst/>
                          <a:uLnTx/>
                          <a:uFillTx/>
                          <a:latin typeface="+mn-lt"/>
                          <a:ea typeface="+mn-ea"/>
                          <a:cs typeface="+mn-cs"/>
                        </a:rPr>
                        <a:t>hr</a:t>
                      </a:r>
                      <a:endParaRPr kumimoji="0" lang="en-US" sz="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Median (IQR)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Geometric mean (95% CI)</a:t>
                      </a:r>
                    </a:p>
                    <a:p>
                      <a:endParaRPr lang="en-US" sz="800" b="1" noProof="0" dirty="0"/>
                    </a:p>
                  </a:txBody>
                  <a:tcPr/>
                </a:tc>
                <a:tc>
                  <a:txBody>
                    <a:bodyPr/>
                    <a:lstStyle/>
                    <a:p>
                      <a:pPr algn="ctr"/>
                      <a:endParaRPr lang="nl-NL" sz="800" dirty="0"/>
                    </a:p>
                    <a:p>
                      <a:pPr algn="ctr"/>
                      <a:r>
                        <a:rPr lang="nl-NL" sz="800" dirty="0"/>
                        <a:t>5.4</a:t>
                      </a:r>
                      <a:r>
                        <a:rPr lang="nl-NL" sz="800" baseline="0" dirty="0"/>
                        <a:t> (2.9-8.6)</a:t>
                      </a:r>
                      <a:endParaRPr lang="nl-NL" sz="800" dirty="0"/>
                    </a:p>
                    <a:p>
                      <a:pPr algn="ctr"/>
                      <a:r>
                        <a:rPr lang="nl-NL" sz="800" dirty="0"/>
                        <a:t>6.5 (5.9-7.1)</a:t>
                      </a:r>
                    </a:p>
                  </a:txBody>
                  <a:tcPr/>
                </a:tc>
                <a:tc>
                  <a:txBody>
                    <a:bodyPr/>
                    <a:lstStyle/>
                    <a:p>
                      <a:pPr algn="ctr"/>
                      <a:endParaRPr lang="nl-NL" sz="800" dirty="0"/>
                    </a:p>
                    <a:p>
                      <a:pPr algn="ctr"/>
                      <a:r>
                        <a:rPr lang="nl-NL" sz="800" dirty="0"/>
                        <a:t>4.7 (2.6-7.5)</a:t>
                      </a:r>
                    </a:p>
                    <a:p>
                      <a:pPr algn="ctr"/>
                      <a:r>
                        <a:rPr lang="nl-NL" sz="800" dirty="0"/>
                        <a:t>5.5</a:t>
                      </a:r>
                      <a:r>
                        <a:rPr lang="nl-NL" sz="800" baseline="0" dirty="0"/>
                        <a:t> (5.0-6.0)</a:t>
                      </a:r>
                      <a:endParaRPr lang="nl-NL" sz="800" dirty="0"/>
                    </a:p>
                  </a:txBody>
                  <a:tcPr/>
                </a:tc>
                <a:tc>
                  <a:txBody>
                    <a:bodyPr/>
                    <a:lstStyle/>
                    <a:p>
                      <a:pPr algn="ctr"/>
                      <a:endParaRPr lang="nl-NL" sz="800" dirty="0"/>
                    </a:p>
                    <a:p>
                      <a:pPr algn="ctr"/>
                      <a:endParaRPr lang="nl-NL" sz="800" dirty="0"/>
                    </a:p>
                    <a:p>
                      <a:pPr algn="ctr"/>
                      <a:r>
                        <a:rPr lang="nl-NL" sz="800" dirty="0"/>
                        <a:t>1.19</a:t>
                      </a:r>
                      <a:r>
                        <a:rPr lang="nl-NL" sz="800" baseline="0" dirty="0"/>
                        <a:t> (1.04-1.36)</a:t>
                      </a:r>
                      <a:endParaRPr lang="nl-NL" sz="800" dirty="0"/>
                    </a:p>
                  </a:txBody>
                  <a:tcPr/>
                </a:tc>
                <a:extLst>
                  <a:ext uri="{0D108BD9-81ED-4DB2-BD59-A6C34878D82A}">
                    <a16:rowId xmlns:a16="http://schemas.microsoft.com/office/drawing/2014/main" val="1269676296"/>
                  </a:ext>
                </a:extLst>
              </a:tr>
              <a:tr h="368616">
                <a:tc>
                  <a:txBody>
                    <a:bodyPr/>
                    <a:lstStyle/>
                    <a:p>
                      <a:r>
                        <a:rPr lang="en-US" sz="800" b="1" noProof="0" dirty="0"/>
                        <a:t>Duration of inotropic support – days</a:t>
                      </a:r>
                    </a:p>
                    <a:p>
                      <a:r>
                        <a:rPr lang="en-US" sz="800" b="1" noProof="0" dirty="0"/>
                        <a:t>Median (IQR)</a:t>
                      </a:r>
                    </a:p>
                    <a:p>
                      <a:r>
                        <a:rPr lang="en-US" sz="800" b="1" noProof="0" dirty="0"/>
                        <a:t>Geometric mean (95% CI)</a:t>
                      </a:r>
                    </a:p>
                  </a:txBody>
                  <a:tcPr/>
                </a:tc>
                <a:tc>
                  <a:txBody>
                    <a:bodyPr/>
                    <a:lstStyle/>
                    <a:p>
                      <a:pPr algn="ctr"/>
                      <a:endParaRPr lang="nl-NL" sz="800" dirty="0"/>
                    </a:p>
                    <a:p>
                      <a:pPr algn="ctr"/>
                      <a:r>
                        <a:rPr lang="nl-NL" sz="800" dirty="0"/>
                        <a:t>1.7</a:t>
                      </a:r>
                      <a:r>
                        <a:rPr lang="nl-NL" sz="800" baseline="0" dirty="0"/>
                        <a:t> (1.1-2.7)</a:t>
                      </a:r>
                    </a:p>
                    <a:p>
                      <a:pPr algn="ctr"/>
                      <a:r>
                        <a:rPr lang="nl-NL" sz="800" baseline="0" dirty="0"/>
                        <a:t>1.6 (1.4-1.8)</a:t>
                      </a:r>
                      <a:endParaRPr lang="nl-NL" sz="800" dirty="0"/>
                    </a:p>
                  </a:txBody>
                  <a:tcPr/>
                </a:tc>
                <a:tc>
                  <a:txBody>
                    <a:bodyPr/>
                    <a:lstStyle/>
                    <a:p>
                      <a:pPr algn="ctr"/>
                      <a:endParaRPr lang="nl-NL" sz="800" dirty="0"/>
                    </a:p>
                    <a:p>
                      <a:pPr algn="ctr"/>
                      <a:r>
                        <a:rPr lang="nl-NL" sz="800" dirty="0"/>
                        <a:t>1.9 (1.2-2.7)</a:t>
                      </a:r>
                    </a:p>
                    <a:p>
                      <a:pPr algn="ctr"/>
                      <a:r>
                        <a:rPr lang="nl-NL" sz="800" dirty="0"/>
                        <a:t>1.7</a:t>
                      </a:r>
                      <a:r>
                        <a:rPr lang="nl-NL" sz="800" baseline="0" dirty="0"/>
                        <a:t> (1.5-1.9)</a:t>
                      </a:r>
                      <a:endParaRPr lang="nl-NL" sz="800" dirty="0"/>
                    </a:p>
                  </a:txBody>
                  <a:tcPr/>
                </a:tc>
                <a:tc>
                  <a:txBody>
                    <a:bodyPr/>
                    <a:lstStyle/>
                    <a:p>
                      <a:pPr algn="ctr"/>
                      <a:endParaRPr lang="nl-NL" sz="800" dirty="0"/>
                    </a:p>
                    <a:p>
                      <a:pPr algn="ctr"/>
                      <a:endParaRPr lang="nl-NL" sz="800" dirty="0"/>
                    </a:p>
                    <a:p>
                      <a:pPr algn="ctr"/>
                      <a:r>
                        <a:rPr lang="nl-NL" sz="800" dirty="0"/>
                        <a:t>0.94 (0.79-1.12)</a:t>
                      </a:r>
                    </a:p>
                  </a:txBody>
                  <a:tcPr/>
                </a:tc>
                <a:extLst>
                  <a:ext uri="{0D108BD9-81ED-4DB2-BD59-A6C34878D82A}">
                    <a16:rowId xmlns:a16="http://schemas.microsoft.com/office/drawing/2014/main" val="2927003400"/>
                  </a:ext>
                </a:extLst>
              </a:tr>
              <a:tr h="368616">
                <a:tc>
                  <a:txBody>
                    <a:bodyPr/>
                    <a:lstStyle/>
                    <a:p>
                      <a:r>
                        <a:rPr lang="en-US" sz="800" b="1" noProof="0" dirty="0"/>
                        <a:t>Duration of</a:t>
                      </a:r>
                      <a:r>
                        <a:rPr lang="en-US" sz="800" b="1" baseline="0" noProof="0" dirty="0"/>
                        <a:t> mechanical ventilation – days</a:t>
                      </a:r>
                    </a:p>
                    <a:p>
                      <a:r>
                        <a:rPr lang="en-US" sz="800" b="1" noProof="0" dirty="0"/>
                        <a:t>Median (IQR)</a:t>
                      </a:r>
                    </a:p>
                    <a:p>
                      <a:r>
                        <a:rPr lang="en-US" sz="800" b="1" noProof="0" dirty="0"/>
                        <a:t>Geometric mean (95% CI)</a:t>
                      </a:r>
                    </a:p>
                  </a:txBody>
                  <a:tcPr/>
                </a:tc>
                <a:tc>
                  <a:txBody>
                    <a:bodyPr/>
                    <a:lstStyle/>
                    <a:p>
                      <a:pPr algn="ctr"/>
                      <a:endParaRPr lang="nl-NL" sz="800" dirty="0"/>
                    </a:p>
                    <a:p>
                      <a:pPr algn="ctr"/>
                      <a:r>
                        <a:rPr lang="nl-NL" sz="800" dirty="0"/>
                        <a:t>2.3 (1.4-4.1)</a:t>
                      </a:r>
                    </a:p>
                    <a:p>
                      <a:pPr algn="ctr"/>
                      <a:r>
                        <a:rPr lang="nl-NL" sz="800" dirty="0"/>
                        <a:t>2.3 (2.0-2.6)</a:t>
                      </a:r>
                    </a:p>
                  </a:txBody>
                  <a:tcPr/>
                </a:tc>
                <a:tc>
                  <a:txBody>
                    <a:bodyPr/>
                    <a:lstStyle/>
                    <a:p>
                      <a:pPr algn="ctr"/>
                      <a:endParaRPr lang="nl-NL" sz="800" dirty="0"/>
                    </a:p>
                    <a:p>
                      <a:pPr algn="ctr"/>
                      <a:r>
                        <a:rPr lang="nl-NL" sz="800" dirty="0"/>
                        <a:t>2.2 (1.5-4.1)</a:t>
                      </a:r>
                    </a:p>
                    <a:p>
                      <a:pPr algn="ctr"/>
                      <a:r>
                        <a:rPr lang="nl-NL" sz="800" dirty="0"/>
                        <a:t>2.4 (2.1-2.7)</a:t>
                      </a:r>
                    </a:p>
                  </a:txBody>
                  <a:tcPr/>
                </a:tc>
                <a:tc>
                  <a:txBody>
                    <a:bodyPr/>
                    <a:lstStyle/>
                    <a:p>
                      <a:pPr algn="ctr"/>
                      <a:endParaRPr lang="nl-NL" sz="800" dirty="0"/>
                    </a:p>
                    <a:p>
                      <a:pPr algn="ctr"/>
                      <a:endParaRPr lang="nl-NL" sz="800" dirty="0"/>
                    </a:p>
                    <a:p>
                      <a:pPr algn="ctr"/>
                      <a:r>
                        <a:rPr lang="nl-NL" sz="800" dirty="0"/>
                        <a:t>0.96 (0.80-1.14)</a:t>
                      </a:r>
                    </a:p>
                  </a:txBody>
                  <a:tcPr/>
                </a:tc>
                <a:extLst>
                  <a:ext uri="{0D108BD9-81ED-4DB2-BD59-A6C34878D82A}">
                    <a16:rowId xmlns:a16="http://schemas.microsoft.com/office/drawing/2014/main" val="2832561699"/>
                  </a:ext>
                </a:extLst>
              </a:tr>
            </a:tbl>
          </a:graphicData>
        </a:graphic>
      </p:graphicFrame>
    </p:spTree>
    <p:extLst>
      <p:ext uri="{BB962C8B-B14F-4D97-AF65-F5344CB8AC3E}">
        <p14:creationId xmlns:p14="http://schemas.microsoft.com/office/powerpoint/2010/main" val="224577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827376"/>
            <a:ext cx="10766044" cy="662781"/>
          </a:xfrm>
        </p:spPr>
        <p:txBody>
          <a:bodyPr/>
          <a:lstStyle/>
          <a:p>
            <a:r>
              <a:rPr lang="nl-NL" dirty="0"/>
              <a:t>Background</a:t>
            </a:r>
          </a:p>
        </p:txBody>
      </p:sp>
      <p:pic>
        <p:nvPicPr>
          <p:cNvPr id="8" name="Tijdelijke aanduiding voor inhoud 7"/>
          <p:cNvPicPr>
            <a:picLocks noGrp="1" noChangeAspect="1"/>
          </p:cNvPicPr>
          <p:nvPr>
            <p:ph sz="half" idx="1"/>
          </p:nvPr>
        </p:nvPicPr>
        <p:blipFill>
          <a:blip r:embed="rId2"/>
          <a:stretch>
            <a:fillRect/>
          </a:stretch>
        </p:blipFill>
        <p:spPr>
          <a:xfrm>
            <a:off x="673100" y="2477382"/>
            <a:ext cx="5346700" cy="3647898"/>
          </a:xfrm>
          <a:prstGeom prst="rect">
            <a:avLst/>
          </a:prstGeom>
        </p:spPr>
      </p:pic>
      <p:sp>
        <p:nvSpPr>
          <p:cNvPr id="5" name="Tijdelijke aanduiding voor voettekst 4"/>
          <p:cNvSpPr>
            <a:spLocks noGrp="1"/>
          </p:cNvSpPr>
          <p:nvPr>
            <p:ph type="ftr" sz="quarter" idx="11"/>
          </p:nvPr>
        </p:nvSpPr>
        <p:spPr/>
        <p:txBody>
          <a:bodyPr anchor="t"/>
          <a:lstStyle/>
          <a:p>
            <a:r>
              <a:rPr lang="nl-NL" dirty="0"/>
              <a:t>Lemkes et al, NEJM 2019</a:t>
            </a:r>
          </a:p>
        </p:txBody>
      </p:sp>
      <p:sp>
        <p:nvSpPr>
          <p:cNvPr id="6" name="Tijdelijke aanduiding voor datum 5"/>
          <p:cNvSpPr>
            <a:spLocks noGrp="1"/>
          </p:cNvSpPr>
          <p:nvPr>
            <p:ph type="dt" sz="half" idx="12"/>
          </p:nvPr>
        </p:nvSpPr>
        <p:spPr/>
        <p:txBody>
          <a:bodyPr/>
          <a:lstStyle/>
          <a:p>
            <a:endParaRPr lang="nl-NL" dirty="0"/>
          </a:p>
        </p:txBody>
      </p:sp>
      <p:sp>
        <p:nvSpPr>
          <p:cNvPr id="7" name="Tijdelijke aanduiding voor dianummer 6"/>
          <p:cNvSpPr>
            <a:spLocks noGrp="1"/>
          </p:cNvSpPr>
          <p:nvPr>
            <p:ph type="sldNum" sz="quarter" idx="4"/>
          </p:nvPr>
        </p:nvSpPr>
        <p:spPr/>
        <p:txBody>
          <a:bodyPr/>
          <a:lstStyle/>
          <a:p>
            <a:endParaRPr lang="nl-NL" dirty="0"/>
          </a:p>
        </p:txBody>
      </p:sp>
      <p:graphicFrame>
        <p:nvGraphicFramePr>
          <p:cNvPr id="12" name="Tijdelijke aanduiding voor inhoud 11"/>
          <p:cNvGraphicFramePr>
            <a:graphicFrameLocks noGrp="1"/>
          </p:cNvGraphicFramePr>
          <p:nvPr>
            <p:ph sz="half" idx="2"/>
            <p:extLst>
              <p:ext uri="{D42A27DB-BD31-4B8C-83A1-F6EECF244321}">
                <p14:modId xmlns:p14="http://schemas.microsoft.com/office/powerpoint/2010/main" val="220544877"/>
              </p:ext>
            </p:extLst>
          </p:nvPr>
        </p:nvGraphicFramePr>
        <p:xfrm>
          <a:off x="6019798" y="2366211"/>
          <a:ext cx="6056888" cy="3482741"/>
        </p:xfrm>
        <a:graphic>
          <a:graphicData uri="http://schemas.openxmlformats.org/drawingml/2006/table">
            <a:tbl>
              <a:tblPr firstRow="1" bandRow="1">
                <a:tableStyleId>{5C22544A-7EE6-4342-B048-85BDC9FD1C3A}</a:tableStyleId>
              </a:tblPr>
              <a:tblGrid>
                <a:gridCol w="2362202">
                  <a:extLst>
                    <a:ext uri="{9D8B030D-6E8A-4147-A177-3AD203B41FA5}">
                      <a16:colId xmlns:a16="http://schemas.microsoft.com/office/drawing/2014/main" val="3776794549"/>
                    </a:ext>
                  </a:extLst>
                </a:gridCol>
                <a:gridCol w="1187116">
                  <a:extLst>
                    <a:ext uri="{9D8B030D-6E8A-4147-A177-3AD203B41FA5}">
                      <a16:colId xmlns:a16="http://schemas.microsoft.com/office/drawing/2014/main" val="2170885521"/>
                    </a:ext>
                  </a:extLst>
                </a:gridCol>
                <a:gridCol w="1195137">
                  <a:extLst>
                    <a:ext uri="{9D8B030D-6E8A-4147-A177-3AD203B41FA5}">
                      <a16:colId xmlns:a16="http://schemas.microsoft.com/office/drawing/2014/main" val="3891732277"/>
                    </a:ext>
                  </a:extLst>
                </a:gridCol>
                <a:gridCol w="1312433">
                  <a:extLst>
                    <a:ext uri="{9D8B030D-6E8A-4147-A177-3AD203B41FA5}">
                      <a16:colId xmlns:a16="http://schemas.microsoft.com/office/drawing/2014/main" val="118836004"/>
                    </a:ext>
                  </a:extLst>
                </a:gridCol>
              </a:tblGrid>
              <a:tr h="628107">
                <a:tc>
                  <a:txBody>
                    <a:bodyPr/>
                    <a:lstStyle/>
                    <a:p>
                      <a:endParaRPr lang="en-US" sz="800" noProof="0" dirty="0"/>
                    </a:p>
                  </a:txBody>
                  <a:tcPr/>
                </a:tc>
                <a:tc>
                  <a:txBody>
                    <a:bodyPr/>
                    <a:lstStyle/>
                    <a:p>
                      <a:pPr algn="ctr"/>
                      <a:r>
                        <a:rPr lang="nl-NL" sz="800" dirty="0" err="1"/>
                        <a:t>Immmediate</a:t>
                      </a:r>
                      <a:r>
                        <a:rPr lang="nl-NL" sz="800" dirty="0"/>
                        <a:t> </a:t>
                      </a:r>
                      <a:r>
                        <a:rPr lang="nl-NL" sz="800" dirty="0" err="1"/>
                        <a:t>Angiography</a:t>
                      </a:r>
                      <a:r>
                        <a:rPr lang="nl-NL" sz="800" baseline="0" dirty="0"/>
                        <a:t> Group (N=273)</a:t>
                      </a:r>
                      <a:endParaRPr lang="nl-NL" sz="800" dirty="0"/>
                    </a:p>
                  </a:txBody>
                  <a:tcPr/>
                </a:tc>
                <a:tc>
                  <a:txBody>
                    <a:bodyPr/>
                    <a:lstStyle/>
                    <a:p>
                      <a:pPr algn="ctr"/>
                      <a:r>
                        <a:rPr lang="nl-NL" sz="800" dirty="0" err="1"/>
                        <a:t>Delayed</a:t>
                      </a:r>
                      <a:r>
                        <a:rPr lang="nl-NL" sz="800" dirty="0"/>
                        <a:t> </a:t>
                      </a:r>
                      <a:r>
                        <a:rPr lang="nl-NL" sz="800" dirty="0" err="1"/>
                        <a:t>Angiography</a:t>
                      </a:r>
                      <a:r>
                        <a:rPr lang="nl-NL" sz="800" baseline="0" dirty="0"/>
                        <a:t> Group (N=265)</a:t>
                      </a:r>
                      <a:endParaRPr lang="nl-NL" sz="800" dirty="0"/>
                    </a:p>
                  </a:txBody>
                  <a:tcPr/>
                </a:tc>
                <a:tc>
                  <a:txBody>
                    <a:bodyPr/>
                    <a:lstStyle/>
                    <a:p>
                      <a:pPr algn="ctr"/>
                      <a:r>
                        <a:rPr lang="nl-NL" sz="800" dirty="0"/>
                        <a:t>Effect</a:t>
                      </a:r>
                      <a:r>
                        <a:rPr lang="nl-NL" sz="800" baseline="0" dirty="0"/>
                        <a:t> </a:t>
                      </a:r>
                      <a:r>
                        <a:rPr lang="nl-NL" sz="800" baseline="0" dirty="0" err="1"/>
                        <a:t>size</a:t>
                      </a:r>
                      <a:r>
                        <a:rPr lang="nl-NL" sz="800" baseline="0" dirty="0"/>
                        <a:t> (95%CI)*</a:t>
                      </a:r>
                      <a:endParaRPr lang="nl-NL" sz="800" dirty="0"/>
                    </a:p>
                  </a:txBody>
                  <a:tcPr/>
                </a:tc>
                <a:extLst>
                  <a:ext uri="{0D108BD9-81ED-4DB2-BD59-A6C34878D82A}">
                    <a16:rowId xmlns:a16="http://schemas.microsoft.com/office/drawing/2014/main" val="4188384231"/>
                  </a:ext>
                </a:extLst>
              </a:tr>
              <a:tr h="368616">
                <a:tc>
                  <a:txBody>
                    <a:bodyPr/>
                    <a:lstStyle/>
                    <a:p>
                      <a:r>
                        <a:rPr lang="en-US" sz="800" b="1" noProof="0" dirty="0"/>
                        <a:t>Survival with good cerebral performance or moderate disability - no./total no. (%)</a:t>
                      </a:r>
                    </a:p>
                  </a:txBody>
                  <a:tcPr/>
                </a:tc>
                <a:tc>
                  <a:txBody>
                    <a:bodyPr/>
                    <a:lstStyle/>
                    <a:p>
                      <a:pPr algn="ctr"/>
                      <a:r>
                        <a:rPr lang="nl-NL" sz="800" dirty="0"/>
                        <a:t>171/272 (62.9%)</a:t>
                      </a:r>
                    </a:p>
                  </a:txBody>
                  <a:tcPr/>
                </a:tc>
                <a:tc>
                  <a:txBody>
                    <a:bodyPr/>
                    <a:lstStyle/>
                    <a:p>
                      <a:pPr algn="ctr"/>
                      <a:r>
                        <a:rPr lang="nl-NL" sz="800" dirty="0"/>
                        <a:t>170/264 (64.4%)</a:t>
                      </a:r>
                    </a:p>
                  </a:txBody>
                  <a:tcPr/>
                </a:tc>
                <a:tc>
                  <a:txBody>
                    <a:bodyPr/>
                    <a:lstStyle/>
                    <a:p>
                      <a:pPr algn="ctr"/>
                      <a:r>
                        <a:rPr lang="nl-NL" sz="800" dirty="0"/>
                        <a:t>OR, 0.94 (0.66-1.31)</a:t>
                      </a:r>
                    </a:p>
                  </a:txBody>
                  <a:tcPr/>
                </a:tc>
                <a:extLst>
                  <a:ext uri="{0D108BD9-81ED-4DB2-BD59-A6C34878D82A}">
                    <a16:rowId xmlns:a16="http://schemas.microsoft.com/office/drawing/2014/main" val="716741748"/>
                  </a:ext>
                </a:extLst>
              </a:tr>
              <a:tr h="310708">
                <a:tc>
                  <a:txBody>
                    <a:bodyPr/>
                    <a:lstStyle/>
                    <a:p>
                      <a:r>
                        <a:rPr lang="en-US" sz="800" b="1" noProof="0" dirty="0"/>
                        <a:t>TIMI-major bleeding - no.</a:t>
                      </a:r>
                      <a:r>
                        <a:rPr lang="en-US" sz="800" b="1" baseline="0" noProof="0" dirty="0"/>
                        <a:t> (%)</a:t>
                      </a:r>
                      <a:endParaRPr lang="en-US" sz="800" b="1" noProof="0" dirty="0"/>
                    </a:p>
                  </a:txBody>
                  <a:tcPr/>
                </a:tc>
                <a:tc>
                  <a:txBody>
                    <a:bodyPr/>
                    <a:lstStyle/>
                    <a:p>
                      <a:pPr algn="ctr"/>
                      <a:r>
                        <a:rPr lang="nl-NL" sz="800" dirty="0"/>
                        <a:t>7</a:t>
                      </a:r>
                      <a:r>
                        <a:rPr lang="nl-NL" sz="800" baseline="0" dirty="0"/>
                        <a:t> (2.6%)</a:t>
                      </a:r>
                      <a:endParaRPr lang="nl-NL" sz="800" dirty="0"/>
                    </a:p>
                  </a:txBody>
                  <a:tcPr/>
                </a:tc>
                <a:tc>
                  <a:txBody>
                    <a:bodyPr/>
                    <a:lstStyle/>
                    <a:p>
                      <a:pPr algn="ctr"/>
                      <a:r>
                        <a:rPr lang="nl-NL" sz="800" dirty="0"/>
                        <a:t>13 (4.9%)</a:t>
                      </a:r>
                    </a:p>
                  </a:txBody>
                  <a:tcPr/>
                </a:tc>
                <a:tc>
                  <a:txBody>
                    <a:bodyPr/>
                    <a:lstStyle/>
                    <a:p>
                      <a:pPr algn="ctr"/>
                      <a:r>
                        <a:rPr lang="nl-NL" sz="800" dirty="0"/>
                        <a:t>OR, 0.51 (0.20-1.30)</a:t>
                      </a:r>
                    </a:p>
                  </a:txBody>
                  <a:tcPr/>
                </a:tc>
                <a:extLst>
                  <a:ext uri="{0D108BD9-81ED-4DB2-BD59-A6C34878D82A}">
                    <a16:rowId xmlns:a16="http://schemas.microsoft.com/office/drawing/2014/main" val="892554796"/>
                  </a:ext>
                </a:extLst>
              </a:tr>
              <a:tr h="368616">
                <a:tc>
                  <a:txBody>
                    <a:bodyPr/>
                    <a:lstStyle/>
                    <a:p>
                      <a:r>
                        <a:rPr lang="en-US" sz="800" b="1" noProof="0" dirty="0"/>
                        <a:t>Recurrence</a:t>
                      </a:r>
                      <a:r>
                        <a:rPr lang="en-US" sz="800" b="1" baseline="0" noProof="0" dirty="0"/>
                        <a:t> of VT resulting in defibrillation or electrical cardioversion – no. (%)</a:t>
                      </a:r>
                      <a:endParaRPr lang="en-US" sz="800" b="1" noProof="0" dirty="0"/>
                    </a:p>
                  </a:txBody>
                  <a:tcPr/>
                </a:tc>
                <a:tc>
                  <a:txBody>
                    <a:bodyPr/>
                    <a:lstStyle/>
                    <a:p>
                      <a:pPr algn="ctr"/>
                      <a:r>
                        <a:rPr lang="nl-NL" sz="800" dirty="0"/>
                        <a:t>21 (7.7%)</a:t>
                      </a:r>
                    </a:p>
                  </a:txBody>
                  <a:tcPr/>
                </a:tc>
                <a:tc>
                  <a:txBody>
                    <a:bodyPr/>
                    <a:lstStyle/>
                    <a:p>
                      <a:pPr algn="ctr"/>
                      <a:r>
                        <a:rPr lang="nl-NL" sz="800" dirty="0"/>
                        <a:t>16 (6.0%)</a:t>
                      </a:r>
                    </a:p>
                  </a:txBody>
                  <a:tcPr/>
                </a:tc>
                <a:tc>
                  <a:txBody>
                    <a:bodyPr/>
                    <a:lstStyle/>
                    <a:p>
                      <a:pPr algn="ctr"/>
                      <a:r>
                        <a:rPr lang="nl-NL" sz="800" dirty="0"/>
                        <a:t>OR, 1.30 (0.66-2.54)</a:t>
                      </a:r>
                    </a:p>
                  </a:txBody>
                  <a:tcPr/>
                </a:tc>
                <a:extLst>
                  <a:ext uri="{0D108BD9-81ED-4DB2-BD59-A6C34878D82A}">
                    <a16:rowId xmlns:a16="http://schemas.microsoft.com/office/drawing/2014/main" val="263214748"/>
                  </a:ext>
                </a:extLst>
              </a:tr>
              <a:tr h="313174">
                <a:tc>
                  <a:txBody>
                    <a:bodyPr/>
                    <a:lstStyle/>
                    <a:p>
                      <a:r>
                        <a:rPr lang="en-US" sz="800" b="1" noProof="0" dirty="0"/>
                        <a:t>Need for renal</a:t>
                      </a:r>
                      <a:r>
                        <a:rPr lang="en-US" sz="800" b="1" baseline="0" noProof="0" dirty="0"/>
                        <a:t> replacement therapy – no. (%)</a:t>
                      </a:r>
                      <a:endParaRPr lang="en-US" sz="800" b="1" noProof="0" dirty="0"/>
                    </a:p>
                  </a:txBody>
                  <a:tcPr/>
                </a:tc>
                <a:tc>
                  <a:txBody>
                    <a:bodyPr/>
                    <a:lstStyle/>
                    <a:p>
                      <a:pPr algn="ctr"/>
                      <a:r>
                        <a:rPr lang="nl-NL" sz="800" dirty="0"/>
                        <a:t>8 (2.9%)</a:t>
                      </a:r>
                    </a:p>
                  </a:txBody>
                  <a:tcPr/>
                </a:tc>
                <a:tc>
                  <a:txBody>
                    <a:bodyPr/>
                    <a:lstStyle/>
                    <a:p>
                      <a:pPr algn="ctr"/>
                      <a:r>
                        <a:rPr lang="nl-NL" sz="800" dirty="0"/>
                        <a:t>11 (4.2%)</a:t>
                      </a:r>
                    </a:p>
                  </a:txBody>
                  <a:tcPr/>
                </a:tc>
                <a:tc>
                  <a:txBody>
                    <a:bodyPr/>
                    <a:lstStyle/>
                    <a:p>
                      <a:pPr algn="ctr"/>
                      <a:r>
                        <a:rPr lang="nl-NL" sz="800" dirty="0"/>
                        <a:t>OR, 0.70 (0.28-1.76)</a:t>
                      </a:r>
                    </a:p>
                  </a:txBody>
                  <a:tcPr/>
                </a:tc>
                <a:extLst>
                  <a:ext uri="{0D108BD9-81ED-4DB2-BD59-A6C34878D82A}">
                    <a16:rowId xmlns:a16="http://schemas.microsoft.com/office/drawing/2014/main" val="419668137"/>
                  </a:ext>
                </a:extLst>
              </a:tr>
              <a:tr h="368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Time to target temperature – </a:t>
                      </a:r>
                      <a:r>
                        <a:rPr kumimoji="0" lang="en-US" sz="800" b="1" i="0" u="none" strike="noStrike" kern="1200" cap="none" spc="0" normalizeH="0" baseline="0" noProof="0" dirty="0" err="1">
                          <a:ln>
                            <a:noFill/>
                          </a:ln>
                          <a:solidFill>
                            <a:prstClr val="black"/>
                          </a:solidFill>
                          <a:effectLst/>
                          <a:uLnTx/>
                          <a:uFillTx/>
                          <a:latin typeface="+mn-lt"/>
                          <a:ea typeface="+mn-ea"/>
                          <a:cs typeface="+mn-cs"/>
                        </a:rPr>
                        <a:t>hr</a:t>
                      </a:r>
                      <a:endParaRPr kumimoji="0" lang="en-US" sz="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Median (IQR)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Geometric mean (95% CI)</a:t>
                      </a:r>
                    </a:p>
                    <a:p>
                      <a:endParaRPr lang="en-US" sz="800" b="1" noProof="0" dirty="0"/>
                    </a:p>
                  </a:txBody>
                  <a:tcPr/>
                </a:tc>
                <a:tc>
                  <a:txBody>
                    <a:bodyPr/>
                    <a:lstStyle/>
                    <a:p>
                      <a:pPr algn="ctr"/>
                      <a:endParaRPr lang="nl-NL" sz="800" dirty="0"/>
                    </a:p>
                    <a:p>
                      <a:pPr algn="ctr"/>
                      <a:r>
                        <a:rPr lang="nl-NL" sz="800" dirty="0"/>
                        <a:t>5.4</a:t>
                      </a:r>
                      <a:r>
                        <a:rPr lang="nl-NL" sz="800" baseline="0" dirty="0"/>
                        <a:t> (2.9-8.6)</a:t>
                      </a:r>
                      <a:endParaRPr lang="nl-NL" sz="800" dirty="0"/>
                    </a:p>
                    <a:p>
                      <a:pPr algn="ctr"/>
                      <a:r>
                        <a:rPr lang="nl-NL" sz="800" dirty="0"/>
                        <a:t>6.5 (5.9-7.1)</a:t>
                      </a:r>
                    </a:p>
                  </a:txBody>
                  <a:tcPr/>
                </a:tc>
                <a:tc>
                  <a:txBody>
                    <a:bodyPr/>
                    <a:lstStyle/>
                    <a:p>
                      <a:pPr algn="ctr"/>
                      <a:endParaRPr lang="nl-NL" sz="800" dirty="0"/>
                    </a:p>
                    <a:p>
                      <a:pPr algn="ctr"/>
                      <a:r>
                        <a:rPr lang="nl-NL" sz="800" dirty="0"/>
                        <a:t>4.7 (2.6-7.5)</a:t>
                      </a:r>
                    </a:p>
                    <a:p>
                      <a:pPr algn="ctr"/>
                      <a:r>
                        <a:rPr lang="nl-NL" sz="800" dirty="0"/>
                        <a:t>5.5</a:t>
                      </a:r>
                      <a:r>
                        <a:rPr lang="nl-NL" sz="800" baseline="0" dirty="0"/>
                        <a:t> (5.0-6.0)</a:t>
                      </a:r>
                      <a:endParaRPr lang="nl-NL" sz="800" dirty="0"/>
                    </a:p>
                  </a:txBody>
                  <a:tcPr/>
                </a:tc>
                <a:tc>
                  <a:txBody>
                    <a:bodyPr/>
                    <a:lstStyle/>
                    <a:p>
                      <a:pPr algn="ctr"/>
                      <a:endParaRPr lang="nl-NL" sz="800" dirty="0"/>
                    </a:p>
                    <a:p>
                      <a:pPr algn="ctr"/>
                      <a:endParaRPr lang="nl-NL" sz="800" dirty="0"/>
                    </a:p>
                    <a:p>
                      <a:pPr algn="ctr"/>
                      <a:r>
                        <a:rPr lang="nl-NL" sz="800" dirty="0"/>
                        <a:t>1.19</a:t>
                      </a:r>
                      <a:r>
                        <a:rPr lang="nl-NL" sz="800" baseline="0" dirty="0"/>
                        <a:t> (1.04-1.36)</a:t>
                      </a:r>
                      <a:endParaRPr lang="nl-NL" sz="800" dirty="0"/>
                    </a:p>
                  </a:txBody>
                  <a:tcPr/>
                </a:tc>
                <a:extLst>
                  <a:ext uri="{0D108BD9-81ED-4DB2-BD59-A6C34878D82A}">
                    <a16:rowId xmlns:a16="http://schemas.microsoft.com/office/drawing/2014/main" val="1269676296"/>
                  </a:ext>
                </a:extLst>
              </a:tr>
              <a:tr h="368616">
                <a:tc>
                  <a:txBody>
                    <a:bodyPr/>
                    <a:lstStyle/>
                    <a:p>
                      <a:r>
                        <a:rPr lang="en-US" sz="800" b="1" noProof="0" dirty="0"/>
                        <a:t>Duration of inotropic support – days</a:t>
                      </a:r>
                    </a:p>
                    <a:p>
                      <a:r>
                        <a:rPr lang="en-US" sz="800" b="1" noProof="0" dirty="0"/>
                        <a:t>Median (IQR)</a:t>
                      </a:r>
                    </a:p>
                    <a:p>
                      <a:r>
                        <a:rPr lang="en-US" sz="800" b="1" noProof="0" dirty="0"/>
                        <a:t>Geometric mean (95% CI)</a:t>
                      </a:r>
                    </a:p>
                  </a:txBody>
                  <a:tcPr/>
                </a:tc>
                <a:tc>
                  <a:txBody>
                    <a:bodyPr/>
                    <a:lstStyle/>
                    <a:p>
                      <a:pPr algn="ctr"/>
                      <a:endParaRPr lang="nl-NL" sz="800" dirty="0"/>
                    </a:p>
                    <a:p>
                      <a:pPr algn="ctr"/>
                      <a:r>
                        <a:rPr lang="nl-NL" sz="800" dirty="0"/>
                        <a:t>1.7</a:t>
                      </a:r>
                      <a:r>
                        <a:rPr lang="nl-NL" sz="800" baseline="0" dirty="0"/>
                        <a:t> (1.1-2.7)</a:t>
                      </a:r>
                    </a:p>
                    <a:p>
                      <a:pPr algn="ctr"/>
                      <a:r>
                        <a:rPr lang="nl-NL" sz="800" baseline="0" dirty="0"/>
                        <a:t>1.6 (1.4-1.8)</a:t>
                      </a:r>
                      <a:endParaRPr lang="nl-NL" sz="800" dirty="0"/>
                    </a:p>
                  </a:txBody>
                  <a:tcPr/>
                </a:tc>
                <a:tc>
                  <a:txBody>
                    <a:bodyPr/>
                    <a:lstStyle/>
                    <a:p>
                      <a:pPr algn="ctr"/>
                      <a:endParaRPr lang="nl-NL" sz="800" dirty="0"/>
                    </a:p>
                    <a:p>
                      <a:pPr algn="ctr"/>
                      <a:r>
                        <a:rPr lang="nl-NL" sz="800" dirty="0"/>
                        <a:t>1.9 (1.2-2.7)</a:t>
                      </a:r>
                    </a:p>
                    <a:p>
                      <a:pPr algn="ctr"/>
                      <a:r>
                        <a:rPr lang="nl-NL" sz="800" dirty="0"/>
                        <a:t>1.7</a:t>
                      </a:r>
                      <a:r>
                        <a:rPr lang="nl-NL" sz="800" baseline="0" dirty="0"/>
                        <a:t> (1.5-1.9)</a:t>
                      </a:r>
                      <a:endParaRPr lang="nl-NL" sz="800" dirty="0"/>
                    </a:p>
                  </a:txBody>
                  <a:tcPr/>
                </a:tc>
                <a:tc>
                  <a:txBody>
                    <a:bodyPr/>
                    <a:lstStyle/>
                    <a:p>
                      <a:pPr algn="ctr"/>
                      <a:endParaRPr lang="nl-NL" sz="800" dirty="0"/>
                    </a:p>
                    <a:p>
                      <a:pPr algn="ctr"/>
                      <a:endParaRPr lang="nl-NL" sz="800" dirty="0"/>
                    </a:p>
                    <a:p>
                      <a:pPr algn="ctr"/>
                      <a:r>
                        <a:rPr lang="nl-NL" sz="800" dirty="0"/>
                        <a:t>0.94 (0.79-1.12)</a:t>
                      </a:r>
                    </a:p>
                  </a:txBody>
                  <a:tcPr/>
                </a:tc>
                <a:extLst>
                  <a:ext uri="{0D108BD9-81ED-4DB2-BD59-A6C34878D82A}">
                    <a16:rowId xmlns:a16="http://schemas.microsoft.com/office/drawing/2014/main" val="2927003400"/>
                  </a:ext>
                </a:extLst>
              </a:tr>
              <a:tr h="368616">
                <a:tc>
                  <a:txBody>
                    <a:bodyPr/>
                    <a:lstStyle/>
                    <a:p>
                      <a:r>
                        <a:rPr lang="en-US" sz="800" b="1" noProof="0" dirty="0"/>
                        <a:t>Duration of</a:t>
                      </a:r>
                      <a:r>
                        <a:rPr lang="en-US" sz="800" b="1" baseline="0" noProof="0" dirty="0"/>
                        <a:t> mechanical ventilation – days</a:t>
                      </a:r>
                    </a:p>
                    <a:p>
                      <a:r>
                        <a:rPr lang="en-US" sz="800" b="1" noProof="0" dirty="0"/>
                        <a:t>Median (IQR)</a:t>
                      </a:r>
                    </a:p>
                    <a:p>
                      <a:r>
                        <a:rPr lang="en-US" sz="800" b="1" noProof="0" dirty="0"/>
                        <a:t>Geometric mean (95% CI)</a:t>
                      </a:r>
                    </a:p>
                  </a:txBody>
                  <a:tcPr/>
                </a:tc>
                <a:tc>
                  <a:txBody>
                    <a:bodyPr/>
                    <a:lstStyle/>
                    <a:p>
                      <a:pPr algn="ctr"/>
                      <a:endParaRPr lang="nl-NL" sz="800" dirty="0"/>
                    </a:p>
                    <a:p>
                      <a:pPr algn="ctr"/>
                      <a:r>
                        <a:rPr lang="nl-NL" sz="800" dirty="0"/>
                        <a:t>2.3 (1.4-4.1)</a:t>
                      </a:r>
                    </a:p>
                    <a:p>
                      <a:pPr algn="ctr"/>
                      <a:r>
                        <a:rPr lang="nl-NL" sz="800" dirty="0"/>
                        <a:t>2.3 (2.0-2.6)</a:t>
                      </a:r>
                    </a:p>
                  </a:txBody>
                  <a:tcPr/>
                </a:tc>
                <a:tc>
                  <a:txBody>
                    <a:bodyPr/>
                    <a:lstStyle/>
                    <a:p>
                      <a:pPr algn="ctr"/>
                      <a:endParaRPr lang="nl-NL" sz="800" dirty="0"/>
                    </a:p>
                    <a:p>
                      <a:pPr algn="ctr"/>
                      <a:r>
                        <a:rPr lang="nl-NL" sz="800" dirty="0"/>
                        <a:t>2.2 (1.5-4.1)</a:t>
                      </a:r>
                    </a:p>
                    <a:p>
                      <a:pPr algn="ctr"/>
                      <a:r>
                        <a:rPr lang="nl-NL" sz="800" dirty="0"/>
                        <a:t>2.4 (2.1-2.7)</a:t>
                      </a:r>
                    </a:p>
                  </a:txBody>
                  <a:tcPr/>
                </a:tc>
                <a:tc>
                  <a:txBody>
                    <a:bodyPr/>
                    <a:lstStyle/>
                    <a:p>
                      <a:pPr algn="ctr"/>
                      <a:endParaRPr lang="nl-NL" sz="800" dirty="0"/>
                    </a:p>
                    <a:p>
                      <a:pPr algn="ctr"/>
                      <a:endParaRPr lang="nl-NL" sz="800" dirty="0"/>
                    </a:p>
                    <a:p>
                      <a:pPr algn="ctr"/>
                      <a:r>
                        <a:rPr lang="nl-NL" sz="800" dirty="0"/>
                        <a:t>0.96 (0.80-1.14)</a:t>
                      </a:r>
                    </a:p>
                  </a:txBody>
                  <a:tcPr/>
                </a:tc>
                <a:extLst>
                  <a:ext uri="{0D108BD9-81ED-4DB2-BD59-A6C34878D82A}">
                    <a16:rowId xmlns:a16="http://schemas.microsoft.com/office/drawing/2014/main" val="2832561699"/>
                  </a:ext>
                </a:extLst>
              </a:tr>
            </a:tbl>
          </a:graphicData>
        </a:graphic>
      </p:graphicFrame>
      <p:sp>
        <p:nvSpPr>
          <p:cNvPr id="3" name="Afgeronde rechthoek 2"/>
          <p:cNvSpPr/>
          <p:nvPr/>
        </p:nvSpPr>
        <p:spPr>
          <a:xfrm>
            <a:off x="8639251" y="4462273"/>
            <a:ext cx="3255264" cy="3291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5895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nl-NL" sz="2800" dirty="0">
                <a:latin typeface="Arial" panose="020B0604020202020204" pitchFamily="34" charset="0"/>
                <a:cs typeface="Arial" panose="020B0604020202020204" pitchFamily="34" charset="0"/>
              </a:rPr>
              <a:t>Observational studies favor early CAG on long term mortality</a:t>
            </a:r>
            <a:endParaRPr lang="nl-NL" sz="2800" dirty="0"/>
          </a:p>
        </p:txBody>
      </p:sp>
      <p:pic>
        <p:nvPicPr>
          <p:cNvPr id="7" name="Tijdelijke aanduiding voor inhoud 6"/>
          <p:cNvPicPr>
            <a:picLocks noGrp="1" noChangeAspect="1"/>
          </p:cNvPicPr>
          <p:nvPr>
            <p:ph sz="half" idx="2"/>
          </p:nvPr>
        </p:nvPicPr>
        <p:blipFill>
          <a:blip r:embed="rId2"/>
          <a:stretch>
            <a:fillRect/>
          </a:stretch>
        </p:blipFill>
        <p:spPr>
          <a:xfrm>
            <a:off x="3325307" y="2425700"/>
            <a:ext cx="5484235" cy="3751263"/>
          </a:xfrm>
          <a:prstGeom prst="rect">
            <a:avLst/>
          </a:prstGeom>
        </p:spPr>
      </p:pic>
      <p:sp>
        <p:nvSpPr>
          <p:cNvPr id="4" name="Tijdelijke aanduiding voor voettekst 3"/>
          <p:cNvSpPr>
            <a:spLocks noGrp="1"/>
          </p:cNvSpPr>
          <p:nvPr>
            <p:ph type="ftr" sz="quarter" idx="11"/>
          </p:nvPr>
        </p:nvSpPr>
        <p:spPr/>
        <p:txBody>
          <a:bodyPr anchor="t"/>
          <a:lstStyle/>
          <a:p>
            <a:r>
              <a:rPr lang="da-DK" dirty="0"/>
              <a:t>Khan M, et al. Resuscitation, 2017</a:t>
            </a:r>
          </a:p>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Tree>
    <p:extLst>
      <p:ext uri="{BB962C8B-B14F-4D97-AF65-F5344CB8AC3E}">
        <p14:creationId xmlns:p14="http://schemas.microsoft.com/office/powerpoint/2010/main" val="305572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Trial design </a:t>
            </a:r>
            <a:endParaRPr lang="nl-NL" sz="3600" dirty="0"/>
          </a:p>
        </p:txBody>
      </p:sp>
      <p:sp>
        <p:nvSpPr>
          <p:cNvPr id="54" name="Tijdelijke aanduiding voor inhoud 53"/>
          <p:cNvSpPr>
            <a:spLocks noGrp="1"/>
          </p:cNvSpPr>
          <p:nvPr>
            <p:ph sz="half" idx="2"/>
          </p:nvPr>
        </p:nvSpPr>
        <p:spPr/>
        <p:txBody>
          <a:bodyPr/>
          <a:lstStyle/>
          <a:p>
            <a:pPr marL="0" indent="0">
              <a:buNone/>
            </a:pP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cxnSp>
        <p:nvCxnSpPr>
          <p:cNvPr id="9" name="Gebogen verbindingslijn 8"/>
          <p:cNvCxnSpPr/>
          <p:nvPr/>
        </p:nvCxnSpPr>
        <p:spPr>
          <a:xfrm>
            <a:off x="2374230" y="4282179"/>
            <a:ext cx="914400" cy="914400"/>
          </a:xfrm>
          <a:prstGeom prst="bentConnector3">
            <a:avLst>
              <a:gd name="adj1" fmla="val 58772"/>
            </a:avLst>
          </a:prstGeom>
          <a:ln w="28575">
            <a:solidFill>
              <a:srgbClr val="00373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bogen verbindingslijn 11"/>
          <p:cNvCxnSpPr/>
          <p:nvPr/>
        </p:nvCxnSpPr>
        <p:spPr>
          <a:xfrm flipV="1">
            <a:off x="2473360" y="3530409"/>
            <a:ext cx="874296" cy="748310"/>
          </a:xfrm>
          <a:prstGeom prst="bentConnector3">
            <a:avLst/>
          </a:prstGeom>
          <a:ln w="28575">
            <a:solidFill>
              <a:srgbClr val="00373E"/>
            </a:solidFill>
            <a:tailEnd type="triangle"/>
          </a:ln>
        </p:spPr>
        <p:style>
          <a:lnRef idx="1">
            <a:schemeClr val="accent1"/>
          </a:lnRef>
          <a:fillRef idx="0">
            <a:schemeClr val="accent1"/>
          </a:fillRef>
          <a:effectRef idx="0">
            <a:schemeClr val="accent1"/>
          </a:effectRef>
          <a:fontRef idx="minor">
            <a:schemeClr val="tx1"/>
          </a:fontRef>
        </p:style>
      </p:cxnSp>
      <p:pic>
        <p:nvPicPr>
          <p:cNvPr id="14" name="Afbeelding 13"/>
          <p:cNvPicPr>
            <a:picLocks noChangeAspect="1"/>
          </p:cNvPicPr>
          <p:nvPr/>
        </p:nvPicPr>
        <p:blipFill>
          <a:blip r:embed="rId2"/>
          <a:stretch>
            <a:fillRect/>
          </a:stretch>
        </p:blipFill>
        <p:spPr>
          <a:xfrm>
            <a:off x="1721030" y="2410464"/>
            <a:ext cx="1665084" cy="782954"/>
          </a:xfrm>
          <a:prstGeom prst="rect">
            <a:avLst/>
          </a:prstGeom>
        </p:spPr>
      </p:pic>
      <p:cxnSp>
        <p:nvCxnSpPr>
          <p:cNvPr id="16" name="Rechte verbindingslijn met pijl 15"/>
          <p:cNvCxnSpPr/>
          <p:nvPr/>
        </p:nvCxnSpPr>
        <p:spPr>
          <a:xfrm flipV="1">
            <a:off x="2553572" y="3264704"/>
            <a:ext cx="0" cy="101401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hthoek 17"/>
          <p:cNvSpPr/>
          <p:nvPr/>
        </p:nvSpPr>
        <p:spPr>
          <a:xfrm>
            <a:off x="3347656" y="3099638"/>
            <a:ext cx="1644526" cy="831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Immediate</a:t>
            </a:r>
            <a:r>
              <a:rPr lang="nl-NL" sz="1600" dirty="0"/>
              <a:t> </a:t>
            </a:r>
            <a:r>
              <a:rPr lang="nl-NL" sz="1600" dirty="0" err="1"/>
              <a:t>coronary</a:t>
            </a:r>
            <a:r>
              <a:rPr lang="nl-NL" sz="1600" dirty="0"/>
              <a:t> </a:t>
            </a:r>
            <a:r>
              <a:rPr lang="nl-NL" sz="1600" dirty="0" err="1"/>
              <a:t>angiography</a:t>
            </a:r>
            <a:endParaRPr lang="nl-NL" sz="1600" dirty="0"/>
          </a:p>
        </p:txBody>
      </p:sp>
      <p:sp>
        <p:nvSpPr>
          <p:cNvPr id="19" name="Rechthoek 18"/>
          <p:cNvSpPr/>
          <p:nvPr/>
        </p:nvSpPr>
        <p:spPr>
          <a:xfrm>
            <a:off x="3323390" y="4754086"/>
            <a:ext cx="1644526" cy="839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Delayed</a:t>
            </a:r>
            <a:r>
              <a:rPr lang="nl-NL" sz="1600" dirty="0"/>
              <a:t> </a:t>
            </a:r>
            <a:r>
              <a:rPr lang="nl-NL" sz="1600" dirty="0" err="1"/>
              <a:t>coronary</a:t>
            </a:r>
            <a:r>
              <a:rPr lang="nl-NL" sz="1600" dirty="0"/>
              <a:t> </a:t>
            </a:r>
            <a:r>
              <a:rPr lang="nl-NL" sz="1600" dirty="0" err="1"/>
              <a:t>angiography</a:t>
            </a:r>
            <a:endParaRPr lang="nl-NL" sz="1600" dirty="0"/>
          </a:p>
        </p:txBody>
      </p:sp>
      <p:cxnSp>
        <p:nvCxnSpPr>
          <p:cNvPr id="21" name="Gebogen verbindingslijn 20"/>
          <p:cNvCxnSpPr/>
          <p:nvPr/>
        </p:nvCxnSpPr>
        <p:spPr>
          <a:xfrm>
            <a:off x="4992182" y="3406808"/>
            <a:ext cx="914400" cy="914400"/>
          </a:xfrm>
          <a:prstGeom prst="bentConnector3">
            <a:avLst/>
          </a:prstGeom>
          <a:ln w="28575">
            <a:solidFill>
              <a:srgbClr val="00373E"/>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bogen verbindingslijn 22"/>
          <p:cNvCxnSpPr>
            <a:stCxn id="19" idx="3"/>
          </p:cNvCxnSpPr>
          <p:nvPr/>
        </p:nvCxnSpPr>
        <p:spPr>
          <a:xfrm flipV="1">
            <a:off x="4967916" y="4336399"/>
            <a:ext cx="481466" cy="837212"/>
          </a:xfrm>
          <a:prstGeom prst="bentConnector2">
            <a:avLst/>
          </a:prstGeom>
          <a:ln w="28575">
            <a:solidFill>
              <a:srgbClr val="00373E"/>
            </a:solidFill>
          </a:ln>
        </p:spPr>
        <p:style>
          <a:lnRef idx="1">
            <a:schemeClr val="accent1"/>
          </a:lnRef>
          <a:fillRef idx="0">
            <a:schemeClr val="accent1"/>
          </a:fillRef>
          <a:effectRef idx="0">
            <a:schemeClr val="accent1"/>
          </a:effectRef>
          <a:fontRef idx="minor">
            <a:schemeClr val="tx1"/>
          </a:fontRef>
        </p:style>
      </p:cxnSp>
      <p:sp>
        <p:nvSpPr>
          <p:cNvPr id="34" name="Rechthoek 33"/>
          <p:cNvSpPr/>
          <p:nvPr/>
        </p:nvSpPr>
        <p:spPr>
          <a:xfrm>
            <a:off x="5906582" y="3931540"/>
            <a:ext cx="789152" cy="760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ICU</a:t>
            </a:r>
          </a:p>
        </p:txBody>
      </p:sp>
      <p:cxnSp>
        <p:nvCxnSpPr>
          <p:cNvPr id="36" name="Rechte verbindingslijn met pijl 35"/>
          <p:cNvCxnSpPr>
            <a:stCxn id="34" idx="3"/>
            <a:endCxn id="43" idx="1"/>
          </p:cNvCxnSpPr>
          <p:nvPr/>
        </p:nvCxnSpPr>
        <p:spPr>
          <a:xfrm>
            <a:off x="6695734" y="4311928"/>
            <a:ext cx="457200" cy="0"/>
          </a:xfrm>
          <a:prstGeom prst="straightConnector1">
            <a:avLst/>
          </a:prstGeom>
          <a:ln w="28575">
            <a:solidFill>
              <a:srgbClr val="00373E"/>
            </a:solidFill>
            <a:tailEnd type="triangle"/>
          </a:ln>
        </p:spPr>
        <p:style>
          <a:lnRef idx="1">
            <a:schemeClr val="accent1"/>
          </a:lnRef>
          <a:fillRef idx="0">
            <a:schemeClr val="accent1"/>
          </a:fillRef>
          <a:effectRef idx="0">
            <a:schemeClr val="accent1"/>
          </a:effectRef>
          <a:fontRef idx="minor">
            <a:schemeClr val="tx1"/>
          </a:fontRef>
        </p:style>
      </p:cxnSp>
      <p:sp>
        <p:nvSpPr>
          <p:cNvPr id="43" name="Rechthoek 42"/>
          <p:cNvSpPr/>
          <p:nvPr/>
        </p:nvSpPr>
        <p:spPr>
          <a:xfrm>
            <a:off x="7152934" y="3931540"/>
            <a:ext cx="1272468" cy="760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90-day survival</a:t>
            </a:r>
          </a:p>
        </p:txBody>
      </p:sp>
      <p:sp>
        <p:nvSpPr>
          <p:cNvPr id="49" name="Rechthoek 48"/>
          <p:cNvSpPr/>
          <p:nvPr/>
        </p:nvSpPr>
        <p:spPr>
          <a:xfrm>
            <a:off x="828834" y="3848966"/>
            <a:ext cx="1545395" cy="929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552 OHCA </a:t>
            </a:r>
            <a:r>
              <a:rPr lang="nl-NL" sz="1600" dirty="0" err="1"/>
              <a:t>patients</a:t>
            </a:r>
            <a:r>
              <a:rPr lang="nl-NL" sz="1600" dirty="0"/>
              <a:t> </a:t>
            </a:r>
            <a:r>
              <a:rPr lang="nl-NL" sz="1600" dirty="0" err="1"/>
              <a:t>with</a:t>
            </a:r>
            <a:r>
              <a:rPr lang="nl-NL" sz="1600" dirty="0"/>
              <a:t> ROSC, without STE</a:t>
            </a:r>
          </a:p>
        </p:txBody>
      </p:sp>
      <p:cxnSp>
        <p:nvCxnSpPr>
          <p:cNvPr id="58" name="Rechte verbindingslijn met pijl 57"/>
          <p:cNvCxnSpPr>
            <a:stCxn id="43" idx="3"/>
            <a:endCxn id="43" idx="3"/>
          </p:cNvCxnSpPr>
          <p:nvPr/>
        </p:nvCxnSpPr>
        <p:spPr>
          <a:xfrm>
            <a:off x="8425402" y="431192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p:cNvCxnSpPr>
            <a:stCxn id="43" idx="3"/>
          </p:cNvCxnSpPr>
          <p:nvPr/>
        </p:nvCxnSpPr>
        <p:spPr>
          <a:xfrm>
            <a:off x="8425402" y="4311928"/>
            <a:ext cx="461924" cy="9280"/>
          </a:xfrm>
          <a:prstGeom prst="straightConnector1">
            <a:avLst/>
          </a:prstGeom>
          <a:ln w="28575">
            <a:solidFill>
              <a:srgbClr val="00373E"/>
            </a:solidFill>
            <a:tailEnd type="triangle"/>
          </a:ln>
        </p:spPr>
        <p:style>
          <a:lnRef idx="1">
            <a:schemeClr val="accent1"/>
          </a:lnRef>
          <a:fillRef idx="0">
            <a:schemeClr val="accent1"/>
          </a:fillRef>
          <a:effectRef idx="0">
            <a:schemeClr val="accent1"/>
          </a:effectRef>
          <a:fontRef idx="minor">
            <a:schemeClr val="tx1"/>
          </a:fontRef>
        </p:style>
      </p:cxnSp>
      <p:sp>
        <p:nvSpPr>
          <p:cNvPr id="61" name="Rechthoek 60"/>
          <p:cNvSpPr/>
          <p:nvPr/>
        </p:nvSpPr>
        <p:spPr>
          <a:xfrm>
            <a:off x="8856485" y="3931540"/>
            <a:ext cx="1434525" cy="7607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1-year </a:t>
            </a:r>
            <a:r>
              <a:rPr lang="nl-NL" sz="1600" dirty="0" err="1"/>
              <a:t>outcomes</a:t>
            </a:r>
            <a:endParaRPr lang="nl-NL" sz="1600" dirty="0"/>
          </a:p>
        </p:txBody>
      </p:sp>
    </p:spTree>
    <p:extLst>
      <p:ext uri="{BB962C8B-B14F-4D97-AF65-F5344CB8AC3E}">
        <p14:creationId xmlns:p14="http://schemas.microsoft.com/office/powerpoint/2010/main" val="363020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latin typeface="+mn-lt"/>
                <a:cs typeface="Arial" panose="020B0604020202020204" pitchFamily="34" charset="0"/>
              </a:rPr>
              <a:t>Trial </a:t>
            </a:r>
            <a:r>
              <a:rPr lang="nl-NL" altLang="nl-NL" dirty="0" err="1">
                <a:latin typeface="+mn-lt"/>
                <a:cs typeface="Arial" panose="020B0604020202020204" pitchFamily="34" charset="0"/>
              </a:rPr>
              <a:t>organization</a:t>
            </a:r>
            <a:endParaRPr lang="nl-NL" dirty="0">
              <a:latin typeface="+mn-lt"/>
            </a:endParaRPr>
          </a:p>
        </p:txBody>
      </p:sp>
      <p:sp>
        <p:nvSpPr>
          <p:cNvPr id="3" name="Tijdelijke aanduiding voor inhoud 2"/>
          <p:cNvSpPr>
            <a:spLocks noGrp="1"/>
          </p:cNvSpPr>
          <p:nvPr>
            <p:ph sz="half" idx="2"/>
          </p:nvPr>
        </p:nvSpPr>
        <p:spPr/>
        <p:txBody>
          <a:bodyPr/>
          <a:lstStyle/>
          <a:p>
            <a:pPr marL="0" indent="0">
              <a:buNone/>
              <a:defRPr/>
            </a:pPr>
            <a:r>
              <a:rPr lang="en-GB" sz="1600" b="1" dirty="0">
                <a:cs typeface="Arial" panose="020B0604020202020204" pitchFamily="34" charset="0"/>
              </a:rPr>
              <a:t>Steering committee</a:t>
            </a:r>
          </a:p>
          <a:p>
            <a:pPr marL="0" indent="0">
              <a:buNone/>
              <a:defRPr/>
            </a:pPr>
            <a:r>
              <a:rPr lang="nl-NL" sz="1600" dirty="0">
                <a:cs typeface="Arial" panose="020B0604020202020204" pitchFamily="34" charset="0"/>
              </a:rPr>
              <a:t>Niels van Royen (</a:t>
            </a:r>
            <a:r>
              <a:rPr lang="nl-NL" sz="1600" dirty="0" err="1">
                <a:cs typeface="Arial" panose="020B0604020202020204" pitchFamily="34" charset="0"/>
              </a:rPr>
              <a:t>chair</a:t>
            </a:r>
            <a:r>
              <a:rPr lang="nl-NL" sz="1600" dirty="0">
                <a:cs typeface="Arial" panose="020B0604020202020204" pitchFamily="34" charset="0"/>
              </a:rPr>
              <a:t>), Jorrit Lemkes, Heleen Oudemans-van Straaten, Lucia Jewbali, Michiel Voskuil, Martijn Meuwissen.</a:t>
            </a:r>
          </a:p>
          <a:p>
            <a:pPr marL="0" indent="0">
              <a:buNone/>
              <a:defRPr/>
            </a:pPr>
            <a:endParaRPr lang="nl-NL" sz="1600" dirty="0">
              <a:cs typeface="Arial" panose="020B0604020202020204" pitchFamily="34" charset="0"/>
            </a:endParaRPr>
          </a:p>
          <a:p>
            <a:pPr marL="0" indent="0">
              <a:buNone/>
              <a:defRPr/>
            </a:pPr>
            <a:r>
              <a:rPr lang="en-US" sz="1600" b="1" dirty="0">
                <a:cs typeface="Arial" panose="020B0604020202020204" pitchFamily="34" charset="0"/>
              </a:rPr>
              <a:t>Data safety monitoring board</a:t>
            </a:r>
          </a:p>
          <a:p>
            <a:pPr marL="0" indent="0">
              <a:buNone/>
              <a:defRPr/>
            </a:pPr>
            <a:r>
              <a:rPr lang="nl-NL" sz="1600" dirty="0">
                <a:cs typeface="Arial" panose="020B0604020202020204" pitchFamily="34" charset="0"/>
              </a:rPr>
              <a:t>Freek Verheugt (</a:t>
            </a:r>
            <a:r>
              <a:rPr lang="nl-NL" sz="1600" dirty="0" err="1">
                <a:cs typeface="Arial" panose="020B0604020202020204" pitchFamily="34" charset="0"/>
              </a:rPr>
              <a:t>chair</a:t>
            </a:r>
            <a:r>
              <a:rPr lang="nl-NL" sz="1600" dirty="0">
                <a:cs typeface="Arial" panose="020B0604020202020204" pitchFamily="34" charset="0"/>
              </a:rPr>
              <a:t>), Eric Boersma (</a:t>
            </a:r>
            <a:r>
              <a:rPr lang="nl-NL" sz="1600" dirty="0" err="1">
                <a:cs typeface="Arial" panose="020B0604020202020204" pitchFamily="34" charset="0"/>
              </a:rPr>
              <a:t>statistician</a:t>
            </a:r>
            <a:r>
              <a:rPr lang="nl-NL" sz="1600" dirty="0">
                <a:cs typeface="Arial" panose="020B0604020202020204" pitchFamily="34" charset="0"/>
              </a:rPr>
              <a:t>), Ruud Koster.</a:t>
            </a:r>
          </a:p>
          <a:p>
            <a:pPr marL="0" indent="0">
              <a:buNone/>
              <a:defRPr/>
            </a:pPr>
            <a:endParaRPr lang="nl-NL" sz="1600" dirty="0">
              <a:cs typeface="Arial" panose="020B0604020202020204" pitchFamily="34" charset="0"/>
            </a:endParaRPr>
          </a:p>
          <a:p>
            <a:pPr marL="0" indent="0">
              <a:buNone/>
              <a:defRPr/>
            </a:pPr>
            <a:r>
              <a:rPr lang="nl-NL" sz="1600" b="1" dirty="0">
                <a:cs typeface="Arial" panose="020B0604020202020204" pitchFamily="34" charset="0"/>
              </a:rPr>
              <a:t>Trial </a:t>
            </a:r>
            <a:r>
              <a:rPr lang="nl-NL" sz="1600" b="1" dirty="0" err="1">
                <a:cs typeface="Arial" panose="020B0604020202020204" pitchFamily="34" charset="0"/>
              </a:rPr>
              <a:t>statistician</a:t>
            </a:r>
            <a:endParaRPr lang="nl-NL" sz="1600" b="1" dirty="0">
              <a:cs typeface="Arial" panose="020B0604020202020204" pitchFamily="34" charset="0"/>
            </a:endParaRPr>
          </a:p>
          <a:p>
            <a:pPr marL="0" indent="0">
              <a:buNone/>
              <a:defRPr/>
            </a:pPr>
            <a:r>
              <a:rPr lang="nl-NL" sz="1600" dirty="0">
                <a:cs typeface="Arial" panose="020B0604020202020204" pitchFamily="34" charset="0"/>
              </a:rPr>
              <a:t>Peter van de Ven.</a:t>
            </a:r>
          </a:p>
          <a:p>
            <a:pPr marL="0" indent="0">
              <a:buNone/>
              <a:defRPr/>
            </a:pPr>
            <a:endParaRPr lang="nl-NL" sz="1600" dirty="0">
              <a:cs typeface="Arial" panose="020B0604020202020204" pitchFamily="34" charset="0"/>
            </a:endParaRPr>
          </a:p>
          <a:p>
            <a:pPr marL="0" indent="0">
              <a:buNone/>
              <a:defRPr/>
            </a:pPr>
            <a:r>
              <a:rPr lang="nl-NL" sz="1600" b="1" dirty="0" err="1">
                <a:cs typeface="Arial" panose="020B0604020202020204" pitchFamily="34" charset="0"/>
              </a:rPr>
              <a:t>Study</a:t>
            </a:r>
            <a:r>
              <a:rPr lang="nl-NL" sz="1600" b="1" dirty="0">
                <a:cs typeface="Arial" panose="020B0604020202020204" pitchFamily="34" charset="0"/>
              </a:rPr>
              <a:t> </a:t>
            </a:r>
            <a:r>
              <a:rPr lang="nl-NL" sz="1600" b="1" dirty="0" err="1">
                <a:cs typeface="Arial" panose="020B0604020202020204" pitchFamily="34" charset="0"/>
              </a:rPr>
              <a:t>coordinators</a:t>
            </a:r>
            <a:r>
              <a:rPr lang="nl-NL" sz="1600" b="1" dirty="0">
                <a:cs typeface="Arial" panose="020B0604020202020204" pitchFamily="34" charset="0"/>
              </a:rPr>
              <a:t> </a:t>
            </a:r>
          </a:p>
          <a:p>
            <a:pPr marL="0" indent="0">
              <a:buNone/>
              <a:defRPr/>
            </a:pPr>
            <a:r>
              <a:rPr lang="nl-NL" sz="1600" dirty="0">
                <a:cs typeface="Arial" panose="020B0604020202020204" pitchFamily="34" charset="0"/>
              </a:rPr>
              <a:t>Gladys Janssens, Nina van der Hoeven, Eva Spoormans</a:t>
            </a:r>
          </a:p>
          <a:p>
            <a:pPr marL="0" indent="0">
              <a:buNone/>
            </a:pP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atum 4"/>
          <p:cNvSpPr>
            <a:spLocks noGrp="1"/>
          </p:cNvSpPr>
          <p:nvPr>
            <p:ph type="dt" sz="half" idx="12"/>
          </p:nvPr>
        </p:nvSpPr>
        <p:spPr/>
        <p:txBody>
          <a:bodyPr/>
          <a:lstStyle/>
          <a:p>
            <a:endParaRPr lang="nl-NL" dirty="0"/>
          </a:p>
        </p:txBody>
      </p:sp>
      <p:sp>
        <p:nvSpPr>
          <p:cNvPr id="6" name="Tijdelijke aanduiding voor dianummer 5"/>
          <p:cNvSpPr>
            <a:spLocks noGrp="1"/>
          </p:cNvSpPr>
          <p:nvPr>
            <p:ph type="sldNum" sz="quarter" idx="4"/>
          </p:nvPr>
        </p:nvSpPr>
        <p:spPr/>
        <p:txBody>
          <a:bodyPr/>
          <a:lstStyle/>
          <a:p>
            <a:endParaRPr lang="nl-NL" dirty="0"/>
          </a:p>
        </p:txBody>
      </p:sp>
    </p:spTree>
    <p:extLst>
      <p:ext uri="{BB962C8B-B14F-4D97-AF65-F5344CB8AC3E}">
        <p14:creationId xmlns:p14="http://schemas.microsoft.com/office/powerpoint/2010/main" val="126955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sterdamUMC_Research_16_9_NL_v181106.potx" id="{F046F2C0-418D-4F76-924B-C7C9A27FA030}" vid="{33DEFABB-8F92-40DE-9321-478EEB8AFF9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AmsterdamUMC_Onderzoek_16_9</Template>
  <TotalTime>895</TotalTime>
  <Words>6652</Words>
  <Application>Microsoft Office PowerPoint</Application>
  <PresentationFormat>Widescreen</PresentationFormat>
  <Paragraphs>1270</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Lub Dub Medium</vt:lpstr>
      <vt:lpstr>Trebuchet MS</vt:lpstr>
      <vt:lpstr>Kantoorthema</vt:lpstr>
      <vt:lpstr>One-Year Outcomes of Coronary Angiography after Cardiac Arrest without ST Segment Elevation. Results of the COACT trial. </vt:lpstr>
      <vt:lpstr>Disclosure statement of financial interest</vt:lpstr>
      <vt:lpstr>Background</vt:lpstr>
      <vt:lpstr>Background</vt:lpstr>
      <vt:lpstr>Background</vt:lpstr>
      <vt:lpstr>Background</vt:lpstr>
      <vt:lpstr>Observational studies favor early CAG on long term mortality</vt:lpstr>
      <vt:lpstr>Trial design </vt:lpstr>
      <vt:lpstr>Trial organization</vt:lpstr>
      <vt:lpstr>Key in- and exclusion criteria</vt:lpstr>
      <vt:lpstr>1-year outcomes of the COACT trial.</vt:lpstr>
      <vt:lpstr>Trial flow diagram</vt:lpstr>
      <vt:lpstr>Baseline characteristics</vt:lpstr>
      <vt:lpstr>Baseline characteristics</vt:lpstr>
      <vt:lpstr>Baseline characteristics</vt:lpstr>
      <vt:lpstr>Baseline characteristics</vt:lpstr>
      <vt:lpstr>Baseline characteristics</vt:lpstr>
      <vt:lpstr>Procedures, treatments and characteristics of coronary artery disease</vt:lpstr>
      <vt:lpstr>Procedures, treatments and characteristics of coronary artery disease</vt:lpstr>
      <vt:lpstr>Procedures, treatments and characteristics of coronary artery disease</vt:lpstr>
      <vt:lpstr>Procedures, treatments and characteristics of coronary artery disease</vt:lpstr>
      <vt:lpstr>Procedures, treatments and characteristics of coronary artery disease</vt:lpstr>
      <vt:lpstr>Procedures, treatments and characteristics of coronary artery disease</vt:lpstr>
      <vt:lpstr>Procedures, treatments and characteristics of coronary artery disease</vt:lpstr>
      <vt:lpstr>Procedures, treatments and characteristics of coronary artery disease</vt:lpstr>
      <vt:lpstr>Procedures, treatments and characteristics of coronary artery disease</vt:lpstr>
      <vt:lpstr>Intensive care support and medical treatment during index hospitalization.</vt:lpstr>
      <vt:lpstr>Intensive care support and medical treatment during index hospitalization.</vt:lpstr>
      <vt:lpstr>Intensive care support and medical treatment during index hospitalization.</vt:lpstr>
      <vt:lpstr>Intensive care support and medical treatment during index hospitalization.</vt:lpstr>
      <vt:lpstr>1-year outcomes of the COACT trial.</vt:lpstr>
      <vt:lpstr>1-year outcomes of the COACT trial.</vt:lpstr>
      <vt:lpstr>1-year outcomes of the COACT trial.</vt:lpstr>
      <vt:lpstr>1-year outcomes of the COACT trial.</vt:lpstr>
      <vt:lpstr>1-year outcomes of the COACT trial.</vt:lpstr>
      <vt:lpstr>1-year outcomes of the COACT trial.</vt:lpstr>
      <vt:lpstr>1-year outcomes of the COACT trial.</vt:lpstr>
      <vt:lpstr>1-year outcomes of the COACT trial.</vt:lpstr>
      <vt:lpstr>1-year outcomes of the COACT trial.</vt:lpstr>
      <vt:lpstr>Conclusion</vt:lpstr>
      <vt:lpstr>PowerPoint Presentation</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Lemkes, J.S. (Jorrit)</dc:creator>
  <cp:lastModifiedBy>Cathy Lewis</cp:lastModifiedBy>
  <cp:revision>75</cp:revision>
  <dcterms:created xsi:type="dcterms:W3CDTF">2019-10-31T09:42:18Z</dcterms:created>
  <dcterms:modified xsi:type="dcterms:W3CDTF">2019-11-16T17:25:30Z</dcterms:modified>
</cp:coreProperties>
</file>